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tiff" ContentType="image/tiff"/>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77.svg" ContentType="image/svg+xml"/>
  <Override PartName="/ppt/media/image79.svg" ContentType="image/svg+xml"/>
  <Override PartName="/ppt/media/image8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269" r:id="rId3"/>
    <p:sldId id="1169" r:id="rId5"/>
    <p:sldId id="429" r:id="rId6"/>
    <p:sldId id="354" r:id="rId7"/>
    <p:sldId id="355" r:id="rId8"/>
    <p:sldId id="426" r:id="rId9"/>
    <p:sldId id="502" r:id="rId10"/>
    <p:sldId id="504" r:id="rId11"/>
    <p:sldId id="503" r:id="rId12"/>
    <p:sldId id="362" r:id="rId13"/>
    <p:sldId id="261" r:id="rId14"/>
    <p:sldId id="262" r:id="rId15"/>
    <p:sldId id="410" r:id="rId16"/>
    <p:sldId id="431" r:id="rId17"/>
    <p:sldId id="433" r:id="rId18"/>
    <p:sldId id="478" r:id="rId19"/>
    <p:sldId id="479" r:id="rId20"/>
    <p:sldId id="481" r:id="rId21"/>
    <p:sldId id="483" r:id="rId22"/>
    <p:sldId id="434" r:id="rId23"/>
    <p:sldId id="435" r:id="rId24"/>
    <p:sldId id="477" r:id="rId25"/>
    <p:sldId id="498" r:id="rId26"/>
    <p:sldId id="480" r:id="rId27"/>
    <p:sldId id="482" r:id="rId28"/>
    <p:sldId id="518" r:id="rId29"/>
    <p:sldId id="485" r:id="rId30"/>
    <p:sldId id="486" r:id="rId31"/>
    <p:sldId id="487" r:id="rId32"/>
    <p:sldId id="488" r:id="rId33"/>
    <p:sldId id="490" r:id="rId34"/>
    <p:sldId id="491" r:id="rId35"/>
    <p:sldId id="492" r:id="rId36"/>
    <p:sldId id="493" r:id="rId37"/>
    <p:sldId id="484" r:id="rId38"/>
    <p:sldId id="494" r:id="rId39"/>
    <p:sldId id="495" r:id="rId40"/>
    <p:sldId id="496" r:id="rId41"/>
    <p:sldId id="497" r:id="rId42"/>
    <p:sldId id="507" r:id="rId43"/>
    <p:sldId id="4700" r:id="rId44"/>
    <p:sldId id="7990" r:id="rId45"/>
    <p:sldId id="459" r:id="rId46"/>
    <p:sldId id="7991" r:id="rId47"/>
    <p:sldId id="500" r:id="rId48"/>
    <p:sldId id="506" r:id="rId49"/>
    <p:sldId id="524" r:id="rId50"/>
    <p:sldId id="505" r:id="rId51"/>
    <p:sldId id="508" r:id="rId52"/>
    <p:sldId id="526" r:id="rId53"/>
    <p:sldId id="528" r:id="rId54"/>
    <p:sldId id="519" r:id="rId55"/>
    <p:sldId id="511" r:id="rId56"/>
    <p:sldId id="527" r:id="rId57"/>
    <p:sldId id="512" r:id="rId58"/>
    <p:sldId id="515" r:id="rId59"/>
    <p:sldId id="7993" r:id="rId60"/>
    <p:sldId id="723" r:id="rId61"/>
    <p:sldId id="732" r:id="rId62"/>
    <p:sldId id="322" r:id="rId63"/>
    <p:sldId id="272" r:id="rId64"/>
    <p:sldId id="271" r:id="rId65"/>
    <p:sldId id="273" r:id="rId66"/>
    <p:sldId id="270" r:id="rId67"/>
    <p:sldId id="316" r:id="rId68"/>
    <p:sldId id="7994" r:id="rId69"/>
    <p:sldId id="734" r:id="rId70"/>
    <p:sldId id="699" r:id="rId71"/>
    <p:sldId id="701" r:id="rId72"/>
    <p:sldId id="737" r:id="rId73"/>
    <p:sldId id="738" r:id="rId74"/>
    <p:sldId id="703" r:id="rId75"/>
    <p:sldId id="735" r:id="rId76"/>
    <p:sldId id="736" r:id="rId77"/>
    <p:sldId id="739" r:id="rId78"/>
    <p:sldId id="7995" r:id="rId79"/>
    <p:sldId id="7992" r:id="rId80"/>
    <p:sldId id="4798" r:id="rId81"/>
    <p:sldId id="363" r:id="rId82"/>
    <p:sldId id="4744" r:id="rId83"/>
    <p:sldId id="337" r:id="rId84"/>
    <p:sldId id="338" r:id="rId85"/>
    <p:sldId id="341" r:id="rId86"/>
    <p:sldId id="339" r:id="rId87"/>
    <p:sldId id="340" r:id="rId88"/>
    <p:sldId id="342" r:id="rId89"/>
    <p:sldId id="4785" r:id="rId90"/>
    <p:sldId id="4786" r:id="rId91"/>
    <p:sldId id="7996" r:id="rId92"/>
    <p:sldId id="741" r:id="rId93"/>
    <p:sldId id="747" r:id="rId94"/>
    <p:sldId id="745" r:id="rId95"/>
    <p:sldId id="743" r:id="rId96"/>
    <p:sldId id="742" r:id="rId97"/>
    <p:sldId id="744" r:id="rId98"/>
    <p:sldId id="706" r:id="rId99"/>
    <p:sldId id="708" r:id="rId100"/>
    <p:sldId id="707" r:id="rId101"/>
    <p:sldId id="627" r:id="rId102"/>
    <p:sldId id="709" r:id="rId103"/>
    <p:sldId id="710" r:id="rId104"/>
    <p:sldId id="711" r:id="rId105"/>
    <p:sldId id="748" r:id="rId106"/>
    <p:sldId id="694" r:id="rId107"/>
    <p:sldId id="696" r:id="rId108"/>
    <p:sldId id="695" r:id="rId109"/>
    <p:sldId id="713" r:id="rId110"/>
    <p:sldId id="712" r:id="rId111"/>
    <p:sldId id="749" r:id="rId112"/>
    <p:sldId id="693" r:id="rId113"/>
    <p:sldId id="750" r:id="rId114"/>
  </p:sldIdLst>
  <p:sldSz cx="12192000" cy="6858000"/>
  <p:notesSz cx="7103745" cy="10234295"/>
  <p:custDataLst>
    <p:tags r:id="rId1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AB6"/>
    <a:srgbClr val="CC0000"/>
    <a:srgbClr val="202020"/>
    <a:srgbClr val="323232"/>
    <a:srgbClr val="CC33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6" autoAdjust="0"/>
    <p:restoredTop sz="75165" autoAdjust="0"/>
  </p:normalViewPr>
  <p:slideViewPr>
    <p:cSldViewPr snapToGrid="0" showGuides="1">
      <p:cViewPr>
        <p:scale>
          <a:sx n="119" d="100"/>
          <a:sy n="119" d="100"/>
        </p:scale>
        <p:origin x="360" y="184"/>
      </p:cViewPr>
      <p:guideLst>
        <p:guide orient="horz" pos="2160"/>
        <p:guide pos="3840"/>
      </p:guideLst>
    </p:cSldViewPr>
  </p:slideViewPr>
  <p:notesTextViewPr>
    <p:cViewPr>
      <p:scale>
        <a:sx n="195" d="100"/>
        <a:sy n="195"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8" Type="http://schemas.openxmlformats.org/officeDocument/2006/relationships/tags" Target="tags/tag1.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8F7087-917C-CF4F-8E3F-FEEC81A8DDE0}" type="doc">
      <dgm:prSet loTypeId="urn:microsoft.com/office/officeart/2005/8/layout/cycle7" loCatId="" qsTypeId="urn:microsoft.com/office/officeart/2005/8/quickstyle/simple1" qsCatId="simple" csTypeId="urn:microsoft.com/office/officeart/2005/8/colors/colorful4" csCatId="colorful" phldr="1"/>
      <dgm:spPr/>
      <dgm:t>
        <a:bodyPr/>
        <a:lstStyle/>
        <a:p>
          <a:endParaRPr lang="zh-CN" altLang="en-US"/>
        </a:p>
      </dgm:t>
    </dgm:pt>
    <dgm:pt modelId="{43BBC10F-14E1-0849-B659-1A4DE7474AC3}">
      <dgm:prSet phldrT="[文本]"/>
      <dgm:spPr/>
      <dgm:t>
        <a:bodyPr/>
        <a:lstStyle/>
        <a:p>
          <a:r>
            <a:rPr lang="zh-CN" altLang="en-US" b="1"/>
            <a:t>隐私保护强度 </a:t>
          </a:r>
        </a:p>
      </dgm:t>
    </dgm:pt>
    <dgm:pt modelId="{0540D3C7-65AB-4B45-82F2-2507861D0AA1}" cxnId="{386B876B-DB16-4642-9810-595B86C88182}" type="parTrans">
      <dgm:prSet/>
      <dgm:spPr/>
      <dgm:t>
        <a:bodyPr/>
        <a:lstStyle/>
        <a:p>
          <a:endParaRPr lang="zh-CN" altLang="en-US" b="1"/>
        </a:p>
      </dgm:t>
    </dgm:pt>
    <dgm:pt modelId="{FBAB5666-C06E-DF43-82DD-4FE1EEB760D8}" cxnId="{386B876B-DB16-4642-9810-595B86C88182}" type="sibTrans">
      <dgm:prSet/>
      <dgm:spPr/>
      <dgm:t>
        <a:bodyPr/>
        <a:lstStyle/>
        <a:p>
          <a:endParaRPr lang="zh-CN" altLang="en-US" b="1"/>
        </a:p>
      </dgm:t>
    </dgm:pt>
    <dgm:pt modelId="{06CD0396-0A70-7343-B361-BD5DDFC484D2}">
      <dgm:prSet phldrT="[文本]"/>
      <dgm:spPr/>
      <dgm:t>
        <a:bodyPr/>
        <a:lstStyle/>
        <a:p>
          <a:r>
            <a:rPr lang="zh-CN" altLang="en-US" b="1" dirty="0"/>
            <a:t>处理开销</a:t>
          </a:r>
        </a:p>
      </dgm:t>
    </dgm:pt>
    <dgm:pt modelId="{1B6EE4F3-6096-4A4C-9334-12FD2D00012B}" cxnId="{3B4D04C5-26B2-DB40-B208-2BFD98B33880}" type="parTrans">
      <dgm:prSet/>
      <dgm:spPr/>
      <dgm:t>
        <a:bodyPr/>
        <a:lstStyle/>
        <a:p>
          <a:endParaRPr lang="zh-CN" altLang="en-US" b="1"/>
        </a:p>
      </dgm:t>
    </dgm:pt>
    <dgm:pt modelId="{679C77D1-0FE1-D74F-8EF2-F33627A059D9}" cxnId="{3B4D04C5-26B2-DB40-B208-2BFD98B33880}" type="sibTrans">
      <dgm:prSet/>
      <dgm:spPr/>
      <dgm:t>
        <a:bodyPr/>
        <a:lstStyle/>
        <a:p>
          <a:endParaRPr lang="zh-CN" altLang="en-US" b="1"/>
        </a:p>
      </dgm:t>
    </dgm:pt>
    <dgm:pt modelId="{AF357225-95E5-BA4C-8A97-57844FC1E0A8}">
      <dgm:prSet phldrT="[文本]"/>
      <dgm:spPr/>
      <dgm:t>
        <a:bodyPr/>
        <a:lstStyle/>
        <a:p>
          <a:r>
            <a:rPr lang="zh-CN" altLang="en-US" b="1"/>
            <a:t>数据可用性</a:t>
          </a:r>
          <a:endParaRPr lang="zh-CN" altLang="en-US" b="1" dirty="0"/>
        </a:p>
      </dgm:t>
    </dgm:pt>
    <dgm:pt modelId="{8EA25490-B80D-AA44-BC2E-A13619739487}" cxnId="{98E113DF-06A7-E240-B1BD-BB20B94800E2}" type="parTrans">
      <dgm:prSet/>
      <dgm:spPr/>
      <dgm:t>
        <a:bodyPr/>
        <a:lstStyle/>
        <a:p>
          <a:endParaRPr lang="zh-CN" altLang="en-US"/>
        </a:p>
      </dgm:t>
    </dgm:pt>
    <dgm:pt modelId="{9C7D23C1-A287-3849-A6BB-5A4C955BC648}" cxnId="{98E113DF-06A7-E240-B1BD-BB20B94800E2}" type="sibTrans">
      <dgm:prSet/>
      <dgm:spPr/>
      <dgm:t>
        <a:bodyPr/>
        <a:lstStyle/>
        <a:p>
          <a:endParaRPr lang="zh-CN" altLang="en-US"/>
        </a:p>
      </dgm:t>
    </dgm:pt>
    <dgm:pt modelId="{FB9C3744-837D-8047-8825-825D68DB242B}" type="pres">
      <dgm:prSet presAssocID="{988F7087-917C-CF4F-8E3F-FEEC81A8DDE0}" presName="Name0" presStyleCnt="0">
        <dgm:presLayoutVars>
          <dgm:dir/>
          <dgm:resizeHandles val="exact"/>
        </dgm:presLayoutVars>
      </dgm:prSet>
      <dgm:spPr/>
    </dgm:pt>
    <dgm:pt modelId="{A87EEDD9-03A9-ED45-B680-DD27372B9D7A}" type="pres">
      <dgm:prSet presAssocID="{43BBC10F-14E1-0849-B659-1A4DE7474AC3}" presName="node" presStyleLbl="node1" presStyleIdx="0" presStyleCnt="3">
        <dgm:presLayoutVars>
          <dgm:bulletEnabled val="1"/>
        </dgm:presLayoutVars>
      </dgm:prSet>
      <dgm:spPr/>
    </dgm:pt>
    <dgm:pt modelId="{D0FC9A23-C79C-E84C-94FD-363E5B196136}" type="pres">
      <dgm:prSet presAssocID="{FBAB5666-C06E-DF43-82DD-4FE1EEB760D8}" presName="sibTrans" presStyleLbl="sibTrans2D1" presStyleIdx="0" presStyleCnt="3"/>
      <dgm:spPr/>
    </dgm:pt>
    <dgm:pt modelId="{4E167848-AB45-6E48-841D-15E87452DA84}" type="pres">
      <dgm:prSet presAssocID="{FBAB5666-C06E-DF43-82DD-4FE1EEB760D8}" presName="connectorText" presStyleLbl="sibTrans2D1" presStyleIdx="0" presStyleCnt="3"/>
      <dgm:spPr/>
    </dgm:pt>
    <dgm:pt modelId="{CE3C2BA8-A7FA-BE41-BF2D-83FB9FA96EC9}" type="pres">
      <dgm:prSet presAssocID="{06CD0396-0A70-7343-B361-BD5DDFC484D2}" presName="node" presStyleLbl="node1" presStyleIdx="1" presStyleCnt="3">
        <dgm:presLayoutVars>
          <dgm:bulletEnabled val="1"/>
        </dgm:presLayoutVars>
      </dgm:prSet>
      <dgm:spPr/>
    </dgm:pt>
    <dgm:pt modelId="{97997861-2AF7-5C42-A62D-54985E5362FE}" type="pres">
      <dgm:prSet presAssocID="{679C77D1-0FE1-D74F-8EF2-F33627A059D9}" presName="sibTrans" presStyleLbl="sibTrans2D1" presStyleIdx="1" presStyleCnt="3"/>
      <dgm:spPr/>
    </dgm:pt>
    <dgm:pt modelId="{8A1B8474-F9DF-5346-ADCC-6A671063F28B}" type="pres">
      <dgm:prSet presAssocID="{679C77D1-0FE1-D74F-8EF2-F33627A059D9}" presName="connectorText" presStyleLbl="sibTrans2D1" presStyleIdx="1" presStyleCnt="3"/>
      <dgm:spPr/>
    </dgm:pt>
    <dgm:pt modelId="{AF0AFAB4-DCF6-4844-B921-435C11534813}" type="pres">
      <dgm:prSet presAssocID="{AF357225-95E5-BA4C-8A97-57844FC1E0A8}" presName="node" presStyleLbl="node1" presStyleIdx="2" presStyleCnt="3">
        <dgm:presLayoutVars>
          <dgm:bulletEnabled val="1"/>
        </dgm:presLayoutVars>
      </dgm:prSet>
      <dgm:spPr/>
    </dgm:pt>
    <dgm:pt modelId="{92309385-DD9B-AF47-8341-A9757375A085}" type="pres">
      <dgm:prSet presAssocID="{9C7D23C1-A287-3849-A6BB-5A4C955BC648}" presName="sibTrans" presStyleLbl="sibTrans2D1" presStyleIdx="2" presStyleCnt="3"/>
      <dgm:spPr/>
    </dgm:pt>
    <dgm:pt modelId="{CB75A139-C01B-D640-A854-9163D6CC9919}" type="pres">
      <dgm:prSet presAssocID="{9C7D23C1-A287-3849-A6BB-5A4C955BC648}" presName="connectorText" presStyleLbl="sibTrans2D1" presStyleIdx="2" presStyleCnt="3"/>
      <dgm:spPr/>
    </dgm:pt>
  </dgm:ptLst>
  <dgm:cxnLst>
    <dgm:cxn modelId="{E425842D-2BF6-634D-B2CC-5A158017BCA0}" type="presOf" srcId="{679C77D1-0FE1-D74F-8EF2-F33627A059D9}" destId="{8A1B8474-F9DF-5346-ADCC-6A671063F28B}" srcOrd="1" destOrd="0" presId="urn:microsoft.com/office/officeart/2005/8/layout/cycle7"/>
    <dgm:cxn modelId="{14F53A3F-B0B1-1F42-8A3C-9D9D1CF2D2DB}" type="presOf" srcId="{AF357225-95E5-BA4C-8A97-57844FC1E0A8}" destId="{AF0AFAB4-DCF6-4844-B921-435C11534813}" srcOrd="0" destOrd="0" presId="urn:microsoft.com/office/officeart/2005/8/layout/cycle7"/>
    <dgm:cxn modelId="{19B68846-76D0-EC45-A4AD-04088744883C}" type="presOf" srcId="{06CD0396-0A70-7343-B361-BD5DDFC484D2}" destId="{CE3C2BA8-A7FA-BE41-BF2D-83FB9FA96EC9}" srcOrd="0" destOrd="0" presId="urn:microsoft.com/office/officeart/2005/8/layout/cycle7"/>
    <dgm:cxn modelId="{12B39949-88E9-8842-98C3-50E4BD45E513}" type="presOf" srcId="{9C7D23C1-A287-3849-A6BB-5A4C955BC648}" destId="{92309385-DD9B-AF47-8341-A9757375A085}" srcOrd="0" destOrd="0" presId="urn:microsoft.com/office/officeart/2005/8/layout/cycle7"/>
    <dgm:cxn modelId="{CCDE5E50-BDF0-5B4C-900C-8535E5336984}" type="presOf" srcId="{FBAB5666-C06E-DF43-82DD-4FE1EEB760D8}" destId="{D0FC9A23-C79C-E84C-94FD-363E5B196136}" srcOrd="0" destOrd="0" presId="urn:microsoft.com/office/officeart/2005/8/layout/cycle7"/>
    <dgm:cxn modelId="{983A1A59-8A8E-004F-AC70-E953EBA81F87}" type="presOf" srcId="{43BBC10F-14E1-0849-B659-1A4DE7474AC3}" destId="{A87EEDD9-03A9-ED45-B680-DD27372B9D7A}" srcOrd="0" destOrd="0" presId="urn:microsoft.com/office/officeart/2005/8/layout/cycle7"/>
    <dgm:cxn modelId="{386B876B-DB16-4642-9810-595B86C88182}" srcId="{988F7087-917C-CF4F-8E3F-FEEC81A8DDE0}" destId="{43BBC10F-14E1-0849-B659-1A4DE7474AC3}" srcOrd="0" destOrd="0" parTransId="{0540D3C7-65AB-4B45-82F2-2507861D0AA1}" sibTransId="{FBAB5666-C06E-DF43-82DD-4FE1EEB760D8}"/>
    <dgm:cxn modelId="{7B254178-3980-A64F-B98B-AB2A0F95234B}" type="presOf" srcId="{679C77D1-0FE1-D74F-8EF2-F33627A059D9}" destId="{97997861-2AF7-5C42-A62D-54985E5362FE}" srcOrd="0" destOrd="0" presId="urn:microsoft.com/office/officeart/2005/8/layout/cycle7"/>
    <dgm:cxn modelId="{241C4390-0FC4-D843-A792-FA6785E5E1B1}" type="presOf" srcId="{988F7087-917C-CF4F-8E3F-FEEC81A8DDE0}" destId="{FB9C3744-837D-8047-8825-825D68DB242B}" srcOrd="0" destOrd="0" presId="urn:microsoft.com/office/officeart/2005/8/layout/cycle7"/>
    <dgm:cxn modelId="{4A2839A8-A8DD-B847-B11B-40E3826FAA94}" type="presOf" srcId="{9C7D23C1-A287-3849-A6BB-5A4C955BC648}" destId="{CB75A139-C01B-D640-A854-9163D6CC9919}" srcOrd="1" destOrd="0" presId="urn:microsoft.com/office/officeart/2005/8/layout/cycle7"/>
    <dgm:cxn modelId="{3B4D04C5-26B2-DB40-B208-2BFD98B33880}" srcId="{988F7087-917C-CF4F-8E3F-FEEC81A8DDE0}" destId="{06CD0396-0A70-7343-B361-BD5DDFC484D2}" srcOrd="1" destOrd="0" parTransId="{1B6EE4F3-6096-4A4C-9334-12FD2D00012B}" sibTransId="{679C77D1-0FE1-D74F-8EF2-F33627A059D9}"/>
    <dgm:cxn modelId="{98E113DF-06A7-E240-B1BD-BB20B94800E2}" srcId="{988F7087-917C-CF4F-8E3F-FEEC81A8DDE0}" destId="{AF357225-95E5-BA4C-8A97-57844FC1E0A8}" srcOrd="2" destOrd="0" parTransId="{8EA25490-B80D-AA44-BC2E-A13619739487}" sibTransId="{9C7D23C1-A287-3849-A6BB-5A4C955BC648}"/>
    <dgm:cxn modelId="{6B9904FD-6902-8146-84B7-75F52AAC1749}" type="presOf" srcId="{FBAB5666-C06E-DF43-82DD-4FE1EEB760D8}" destId="{4E167848-AB45-6E48-841D-15E87452DA84}" srcOrd="1" destOrd="0" presId="urn:microsoft.com/office/officeart/2005/8/layout/cycle7"/>
    <dgm:cxn modelId="{0FDB6D83-AC9F-0B4C-8DBC-EB5BCCB20D60}" type="presParOf" srcId="{FB9C3744-837D-8047-8825-825D68DB242B}" destId="{A87EEDD9-03A9-ED45-B680-DD27372B9D7A}" srcOrd="0" destOrd="0" presId="urn:microsoft.com/office/officeart/2005/8/layout/cycle7"/>
    <dgm:cxn modelId="{EF97DD7D-8F3E-1841-B4D9-A172AFE13E4F}" type="presParOf" srcId="{FB9C3744-837D-8047-8825-825D68DB242B}" destId="{D0FC9A23-C79C-E84C-94FD-363E5B196136}" srcOrd="1" destOrd="0" presId="urn:microsoft.com/office/officeart/2005/8/layout/cycle7"/>
    <dgm:cxn modelId="{364409EC-D9AF-5D4E-914B-DDB5448FFD9C}" type="presParOf" srcId="{D0FC9A23-C79C-E84C-94FD-363E5B196136}" destId="{4E167848-AB45-6E48-841D-15E87452DA84}" srcOrd="0" destOrd="0" presId="urn:microsoft.com/office/officeart/2005/8/layout/cycle7"/>
    <dgm:cxn modelId="{66AEFE9B-C6B1-604C-BBB0-93E94EB703BC}" type="presParOf" srcId="{FB9C3744-837D-8047-8825-825D68DB242B}" destId="{CE3C2BA8-A7FA-BE41-BF2D-83FB9FA96EC9}" srcOrd="2" destOrd="0" presId="urn:microsoft.com/office/officeart/2005/8/layout/cycle7"/>
    <dgm:cxn modelId="{AB48B8BF-DC4C-804B-B8BC-131A8D35A246}" type="presParOf" srcId="{FB9C3744-837D-8047-8825-825D68DB242B}" destId="{97997861-2AF7-5C42-A62D-54985E5362FE}" srcOrd="3" destOrd="0" presId="urn:microsoft.com/office/officeart/2005/8/layout/cycle7"/>
    <dgm:cxn modelId="{7A7FCFD1-554B-C947-8CCC-29B981B4AAD7}" type="presParOf" srcId="{97997861-2AF7-5C42-A62D-54985E5362FE}" destId="{8A1B8474-F9DF-5346-ADCC-6A671063F28B}" srcOrd="0" destOrd="0" presId="urn:microsoft.com/office/officeart/2005/8/layout/cycle7"/>
    <dgm:cxn modelId="{188B662C-1692-EF4F-89BF-AB240C2D05E5}" type="presParOf" srcId="{FB9C3744-837D-8047-8825-825D68DB242B}" destId="{AF0AFAB4-DCF6-4844-B921-435C11534813}" srcOrd="4" destOrd="0" presId="urn:microsoft.com/office/officeart/2005/8/layout/cycle7"/>
    <dgm:cxn modelId="{3FB6BD44-A8BB-144A-A346-C8FF6EF2CCE0}" type="presParOf" srcId="{FB9C3744-837D-8047-8825-825D68DB242B}" destId="{92309385-DD9B-AF47-8341-A9757375A085}" srcOrd="5" destOrd="0" presId="urn:microsoft.com/office/officeart/2005/8/layout/cycle7"/>
    <dgm:cxn modelId="{F76F6A4A-A79C-3A41-AE4D-15C6E1924AD3}" type="presParOf" srcId="{92309385-DD9B-AF47-8341-A9757375A085}" destId="{CB75A139-C01B-D640-A854-9163D6CC9919}" srcOrd="0" destOrd="0" presId="urn:microsoft.com/office/officeart/2005/8/layout/cycle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cxnId="{013C62E4-D4CB-BC42-8D30-051070273717}" type="parTrans">
      <dgm:prSet/>
      <dgm:spPr/>
      <dgm:t>
        <a:bodyPr/>
        <a:lstStyle/>
        <a:p>
          <a:endParaRPr lang="zh-CN" altLang="en-US"/>
        </a:p>
      </dgm:t>
    </dgm:pt>
    <dgm:pt modelId="{9D2CF8E4-DF38-D44A-9995-F3DD0DE3553B}" cxnId="{013C62E4-D4CB-BC42-8D30-051070273717}" type="sibTrans">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cxnId="{8CDEC77D-B149-6F4A-9D63-C84E4D1834D9}" type="parTrans">
      <dgm:prSet/>
      <dgm:spPr/>
      <dgm:t>
        <a:bodyPr/>
        <a:lstStyle/>
        <a:p>
          <a:endParaRPr lang="zh-CN" altLang="en-US"/>
        </a:p>
      </dgm:t>
    </dgm:pt>
    <dgm:pt modelId="{0B66BD9F-F6EE-5B4C-84D4-2373DCEA4143}" cxnId="{8CDEC77D-B149-6F4A-9D63-C84E4D1834D9}" type="sibTrans">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cxnId="{1C4A4054-3E34-E14D-8961-4B6017D5DBE3}" type="sibTrans">
      <dgm:prSet custLinFactX="-30119" custLinFactY="-36754" custLinFactNeighborX="-100000" custLinFactNeighborY="-100000"/>
      <dgm:spPr/>
      <dgm:t>
        <a:bodyPr/>
        <a:lstStyle/>
        <a:p>
          <a:endParaRPr lang="zh-CN" altLang="en-US"/>
        </a:p>
      </dgm:t>
    </dgm:pt>
    <dgm:pt modelId="{4FE21D3F-4346-DA49-863D-5D708DFC9EB0}" cxnId="{1C4A4054-3E34-E14D-8961-4B6017D5DBE3}" type="parTrans">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D3A2F126-7A29-2040-9A20-01C05BACAB47}" type="presOf" srcId="{73A445A7-B77F-A145-AC00-472D980B3DF3}" destId="{E73F5EC1-C946-5C46-8096-9C7DEE669D96}" srcOrd="0" destOrd="0" presId="urn:microsoft.com/office/officeart/2009/3/layout/RandomtoResultProcess"/>
    <dgm:cxn modelId="{D8877F29-D519-C44A-A457-9C6CA3112C7C}" type="presOf" srcId="{D51C0608-00FA-6549-BF17-A05627C62ED4}" destId="{3C05A9DD-0F28-0147-BB9B-E6DA616CEBAD}" srcOrd="0" destOrd="0" presId="urn:microsoft.com/office/officeart/2009/3/layout/RandomtoResultProcess"/>
    <dgm:cxn modelId="{6B03192B-E396-224F-846B-A33A850633C3}" type="presOf" srcId="{3049B07F-C0C8-594E-A9E9-F01FF74C11D8}" destId="{4606C746-EDC9-6545-8DE5-E6CD56FAC63B}" srcOrd="0" destOrd="0" presId="urn:microsoft.com/office/officeart/2009/3/layout/RandomtoResultProcess"/>
    <dgm:cxn modelId="{3C631F3B-0DEF-D444-89D3-35B4D4197D33}" type="presOf" srcId="{6F608C16-C874-BE43-B105-D0EF89140087}" destId="{2A9E67EA-3E8D-8845-B90E-C24DDCB559BA}" srcOrd="0" destOrd="0" presId="urn:microsoft.com/office/officeart/2009/3/layout/RandomtoResultProcess"/>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013C62E4-D4CB-BC42-8D30-051070273717}" srcId="{3049B07F-C0C8-594E-A9E9-F01FF74C11D8}" destId="{73A445A7-B77F-A145-AC00-472D980B3DF3}" srcOrd="0" destOrd="0" parTransId="{3DB2E500-DD4B-9249-A4D6-E265347950F1}" sibTransId="{9D2CF8E4-DF38-D44A-9995-F3DD0DE3553B}"/>
    <dgm:cxn modelId="{DD7EF21F-2E91-FD44-A889-23C13C0D1A22}" type="presParOf" srcId="{4606C746-EDC9-6545-8DE5-E6CD56FAC63B}" destId="{E7816183-1680-3847-8096-0BF8A728F3C2}" srcOrd="0" destOrd="0" presId="urn:microsoft.com/office/officeart/2009/3/layout/RandomtoResultProcess"/>
    <dgm:cxn modelId="{D1B5A2F6-3677-A34B-9AE0-90877C9D0BC1}" type="presParOf" srcId="{E7816183-1680-3847-8096-0BF8A728F3C2}" destId="{E73F5EC1-C946-5C46-8096-9C7DEE669D96}" srcOrd="0" destOrd="0" presId="urn:microsoft.com/office/officeart/2009/3/layout/RandomtoResultProcess"/>
    <dgm:cxn modelId="{A84BC5C5-2F9F-A34F-9221-927215DA3951}" type="presParOf" srcId="{E7816183-1680-3847-8096-0BF8A728F3C2}" destId="{2A9E67EA-3E8D-8845-B90E-C24DDCB559BA}" srcOrd="1" destOrd="0" presId="urn:microsoft.com/office/officeart/2009/3/layout/RandomtoResultProcess"/>
    <dgm:cxn modelId="{7CE7FF3F-7FBA-9148-9E4C-78E57834B1FD}" type="presParOf" srcId="{E7816183-1680-3847-8096-0BF8A728F3C2}" destId="{E6429E82-A9AA-D04B-AFB9-B01C33A4CCB6}" srcOrd="2" destOrd="0" presId="urn:microsoft.com/office/officeart/2009/3/layout/RandomtoResultProcess"/>
    <dgm:cxn modelId="{E7F5A9D7-D9B1-954D-BDDC-03DBF9211615}" type="presParOf" srcId="{E7816183-1680-3847-8096-0BF8A728F3C2}" destId="{D28868B9-CA5B-1A4E-8321-14FB7CA49236}" srcOrd="3" destOrd="0" presId="urn:microsoft.com/office/officeart/2009/3/layout/RandomtoResultProcess"/>
    <dgm:cxn modelId="{9CECBC80-8ABF-534E-A711-07743B09B4D2}" type="presParOf" srcId="{E7816183-1680-3847-8096-0BF8A728F3C2}" destId="{8555E7EC-029C-8047-A950-EFCEE1802644}" srcOrd="4" destOrd="0" presId="urn:microsoft.com/office/officeart/2009/3/layout/RandomtoResultProcess"/>
    <dgm:cxn modelId="{F53C7C84-1AED-2D4A-AA76-B90CC0BAF0A4}" type="presParOf" srcId="{E7816183-1680-3847-8096-0BF8A728F3C2}" destId="{317D7BA8-9898-5E4F-9B0D-275D44BF1266}" srcOrd="5" destOrd="0" presId="urn:microsoft.com/office/officeart/2009/3/layout/RandomtoResultProcess"/>
    <dgm:cxn modelId="{D8A99C31-7F08-5443-BC0D-FC045C1E5D0D}" type="presParOf" srcId="{E7816183-1680-3847-8096-0BF8A728F3C2}" destId="{DF26AD9E-E987-964F-9069-28E4C4AA52C1}" srcOrd="6" destOrd="0" presId="urn:microsoft.com/office/officeart/2009/3/layout/RandomtoResultProcess"/>
    <dgm:cxn modelId="{B0DA637B-53DD-2E4A-99AC-7EB4E53A4FED}" type="presParOf" srcId="{E7816183-1680-3847-8096-0BF8A728F3C2}" destId="{3ABDA542-7034-874D-A152-0085F978AB78}" srcOrd="7" destOrd="0" presId="urn:microsoft.com/office/officeart/2009/3/layout/RandomtoResultProcess"/>
    <dgm:cxn modelId="{1BBA69B4-5494-4A4A-BF75-8D903776CCA3}" type="presParOf" srcId="{E7816183-1680-3847-8096-0BF8A728F3C2}" destId="{5FB89DBC-F9B8-C643-BBC9-D96AF6C19359}" srcOrd="8" destOrd="0" presId="urn:microsoft.com/office/officeart/2009/3/layout/RandomtoResultProcess"/>
    <dgm:cxn modelId="{CFB5868A-868C-5A44-9B4A-EA57EABEF1CA}" type="presParOf" srcId="{E7816183-1680-3847-8096-0BF8A728F3C2}" destId="{23CF9D13-5157-804D-A0C5-F883ABC37BF0}" srcOrd="9" destOrd="0" presId="urn:microsoft.com/office/officeart/2009/3/layout/RandomtoResultProcess"/>
    <dgm:cxn modelId="{94383CAD-E331-7149-899E-2D7226E56DA8}" type="presParOf" srcId="{E7816183-1680-3847-8096-0BF8A728F3C2}" destId="{D2F296E5-18E1-524A-8B22-94D8E4EF5492}" srcOrd="10" destOrd="0" presId="urn:microsoft.com/office/officeart/2009/3/layout/RandomtoResultProcess"/>
    <dgm:cxn modelId="{5C8E1FB5-DDEA-F746-836E-36026A9F6A2B}" type="presParOf" srcId="{E7816183-1680-3847-8096-0BF8A728F3C2}" destId="{FEA6EC28-6FDC-AD44-899A-5BCF8E012F99}" srcOrd="11" destOrd="0" presId="urn:microsoft.com/office/officeart/2009/3/layout/RandomtoResultProcess"/>
    <dgm:cxn modelId="{D67B5617-B95B-3F42-8D11-23FE989D7AB9}" type="presParOf" srcId="{E7816183-1680-3847-8096-0BF8A728F3C2}" destId="{20209425-72C6-5F43-8196-7EA8CB8606B3}" srcOrd="12" destOrd="0" presId="urn:microsoft.com/office/officeart/2009/3/layout/RandomtoResultProcess"/>
    <dgm:cxn modelId="{91AE30AD-6543-E246-A1EC-5AC2C0D923A6}" type="presParOf" srcId="{E7816183-1680-3847-8096-0BF8A728F3C2}" destId="{2DA182DC-0CCF-7D4E-804A-69EA214D293E}" srcOrd="13" destOrd="0" presId="urn:microsoft.com/office/officeart/2009/3/layout/RandomtoResultProcess"/>
    <dgm:cxn modelId="{85F2EFB7-944E-EF47-8C21-81CB2ED79E33}" type="presParOf" srcId="{E7816183-1680-3847-8096-0BF8A728F3C2}" destId="{64E92841-C96C-394A-9A08-052796639A80}" srcOrd="14" destOrd="0" presId="urn:microsoft.com/office/officeart/2009/3/layout/RandomtoResultProcess"/>
    <dgm:cxn modelId="{578A2349-8BDD-4046-98A6-AE1DA9C22BA9}" type="presParOf" srcId="{E7816183-1680-3847-8096-0BF8A728F3C2}" destId="{49793689-7A21-0041-B5F6-2D8644DFDA0F}" srcOrd="15" destOrd="0" presId="urn:microsoft.com/office/officeart/2009/3/layout/RandomtoResultProcess"/>
    <dgm:cxn modelId="{FA8AE465-069E-404A-A154-CE8457D92A7E}" type="presParOf" srcId="{E7816183-1680-3847-8096-0BF8A728F3C2}" destId="{CB046DDD-76FA-6641-A24B-511F15944410}" srcOrd="16" destOrd="0" presId="urn:microsoft.com/office/officeart/2009/3/layout/RandomtoResultProcess"/>
    <dgm:cxn modelId="{7657F1DD-848B-5D48-8450-2FF71623C1B2}" type="presParOf" srcId="{E7816183-1680-3847-8096-0BF8A728F3C2}" destId="{72721FB6-A78F-F74A-9CE4-E9118DDE4B46}" srcOrd="17" destOrd="0" presId="urn:microsoft.com/office/officeart/2009/3/layout/RandomtoResultProcess"/>
    <dgm:cxn modelId="{37F37E90-5C64-784A-B802-36C16E7B1792}" type="presParOf" srcId="{E7816183-1680-3847-8096-0BF8A728F3C2}" destId="{1B933E20-C1F7-564C-9190-B3E27FE33277}" srcOrd="18" destOrd="0" presId="urn:microsoft.com/office/officeart/2009/3/layout/RandomtoResultProcess"/>
    <dgm:cxn modelId="{8CC3612C-54F8-2248-B3C2-613C3DD8148A}" type="presParOf" srcId="{E7816183-1680-3847-8096-0BF8A728F3C2}" destId="{60588B72-4B6D-4B4E-8E11-D98EC82B2177}" srcOrd="19" destOrd="0" presId="urn:microsoft.com/office/officeart/2009/3/layout/RandomtoResultProcess"/>
    <dgm:cxn modelId="{E4F8F866-3A77-7A42-BDCE-4BB632AC9052}" type="presParOf" srcId="{4606C746-EDC9-6545-8DE5-E6CD56FAC63B}" destId="{B3BEB557-5748-174F-85FD-D057843E3E53}" srcOrd="1" destOrd="0" presId="urn:microsoft.com/office/officeart/2009/3/layout/RandomtoResultProcess"/>
    <dgm:cxn modelId="{47560E71-9A5A-264A-863B-131252495347}" type="presParOf" srcId="{B3BEB557-5748-174F-85FD-D057843E3E53}" destId="{EC48DE25-09B9-0344-AD3E-0361FC9C3F0A}" srcOrd="0" destOrd="0" presId="urn:microsoft.com/office/officeart/2009/3/layout/RandomtoResultProcess"/>
    <dgm:cxn modelId="{AD19518A-46DD-B74B-B58A-0E58BAA0B674}" type="presParOf" srcId="{B3BEB557-5748-174F-85FD-D057843E3E53}" destId="{2CBACB28-135D-A148-92B7-10934CA3472C}" srcOrd="1" destOrd="0" presId="urn:microsoft.com/office/officeart/2009/3/layout/RandomtoResultProcess"/>
    <dgm:cxn modelId="{B0138A40-186B-E04C-AF4D-283F3589006E}" type="presParOf" srcId="{4606C746-EDC9-6545-8DE5-E6CD56FAC63B}" destId="{68E9165E-A694-7E43-AE8C-0530E39C090E}" srcOrd="2" destOrd="0" presId="urn:microsoft.com/office/officeart/2009/3/layout/RandomtoResultProcess"/>
    <dgm:cxn modelId="{ECB4ED12-DBF7-6446-9D5E-0517BFD08A18}" type="presParOf" srcId="{4606C746-EDC9-6545-8DE5-E6CD56FAC63B}" destId="{1102B013-8932-D64E-A63C-FDF39BCABD9D}" srcOrd="3" destOrd="0" presId="urn:microsoft.com/office/officeart/2009/3/layout/RandomtoResultProcess"/>
    <dgm:cxn modelId="{13BDC681-A2E9-3541-9BF9-26E0245FAC8F}" type="presParOf" srcId="{1102B013-8932-D64E-A63C-FDF39BCABD9D}" destId="{76365E64-258A-A845-BFC3-04E99445A16B}" srcOrd="0" destOrd="0" presId="urn:microsoft.com/office/officeart/2009/3/layout/RandomtoResultProcess"/>
    <dgm:cxn modelId="{8BA0CA0B-0430-3B45-BFAA-A1CFF3AFF035}" type="presParOf" srcId="{1102B013-8932-D64E-A63C-FDF39BCABD9D}" destId="{95568199-9ED9-DD43-BCF9-0E977BC35962}" srcOrd="1" destOrd="0" presId="urn:microsoft.com/office/officeart/2009/3/layout/RandomtoResultProcess"/>
    <dgm:cxn modelId="{4DD87707-6174-4F4E-A1E7-445B60A94A6A}" type="presParOf" srcId="{4606C746-EDC9-6545-8DE5-E6CD56FAC63B}" destId="{6060A44F-63D1-6C4C-8BA6-44078137BB68}" srcOrd="4" destOrd="0" presId="urn:microsoft.com/office/officeart/2009/3/layout/RandomtoResultProcess"/>
    <dgm:cxn modelId="{58C42891-4E7F-A14C-902E-A0CE40B910F5}" type="presParOf" srcId="{6060A44F-63D1-6C4C-8BA6-44078137BB68}" destId="{3C05A9DD-0F28-0147-BB9B-E6DA616CEBAD}" srcOrd="0" destOrd="0" presId="urn:microsoft.com/office/officeart/2009/3/layout/RandomtoResultProcess"/>
    <dgm:cxn modelId="{C4E240DC-BFD6-1A41-9AE5-3AD8FB16888F}" type="presParOf" srcId="{6060A44F-63D1-6C4C-8BA6-44078137BB68}" destId="{8E0907CC-B38E-C54C-9C0C-C9C23CBD7BEB}" srcOrd="1" destOrd="0" presId="urn:microsoft.com/office/officeart/2009/3/layout/RandomtoResultProcess"/>
  </dgm:cxnLst>
  <dgm:bg/>
  <dgm:whole/>
  <dgm:extLst>
    <a:ext uri="http://schemas.microsoft.com/office/drawing/2008/diagram">
      <dsp:dataModelExt xmlns:dsp="http://schemas.microsoft.com/office/drawing/2008/diagram" relId="rId3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598FF16-EE6B-EB45-A5DE-DCDB7AE4020E}" type="presOf" srcId="{DAFD7E44-3561-674A-B81A-A74565A23192}" destId="{1118ABB5-0A8F-834C-A496-F3AF46A9362D}" srcOrd="0" destOrd="0" presId="urn:microsoft.com/office/officeart/2005/8/layout/hProcess6"/>
    <dgm:cxn modelId="{C8B1B41E-F7ED-3F4B-87AF-1FD5C46FF315}" type="presOf" srcId="{207F61D6-875C-C843-A031-E377D239B116}" destId="{F6380209-A6D1-1947-9239-F6DD684401AF}" srcOrd="0" destOrd="0" presId="urn:microsoft.com/office/officeart/2005/8/layout/hProcess6"/>
    <dgm:cxn modelId="{C1861E5B-5361-1441-AC26-A9624C59FDD4}" type="presOf" srcId="{20B58E4E-4874-2D42-BCD8-FA915F42DD52}" destId="{83C6956B-7DB2-FF42-84DD-DD774E108FB5}" srcOrd="0" destOrd="0" presId="urn:microsoft.com/office/officeart/2005/8/layout/hProcess6"/>
    <dgm:cxn modelId="{3E61E26D-FC49-324B-8C3F-6BE097DBBBF1}"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3353FFE3-574C-6A4B-A2DA-309C8F2A4097}"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8F75ED7F-EC6E-0744-BCAF-8C732082CFEF}" type="presParOf" srcId="{83C6956B-7DB2-FF42-84DD-DD774E108FB5}" destId="{C5DE98ED-5E15-334B-9BCA-C88E7C471C7B}" srcOrd="0" destOrd="0" presId="urn:microsoft.com/office/officeart/2005/8/layout/hProcess6"/>
    <dgm:cxn modelId="{CF5FF067-FEB9-B640-B4D4-63AEDDC2F279}" type="presParOf" srcId="{C5DE98ED-5E15-334B-9BCA-C88E7C471C7B}" destId="{804D80F5-0CBD-0A4F-A34D-A0FD50974E07}" srcOrd="0" destOrd="0" presId="urn:microsoft.com/office/officeart/2005/8/layout/hProcess6"/>
    <dgm:cxn modelId="{69303966-9989-A543-999B-673306222973}" type="presParOf" srcId="{C5DE98ED-5E15-334B-9BCA-C88E7C471C7B}" destId="{22AE9E1A-BFF4-6B4D-8CBD-5B7DF3B1465A}" srcOrd="1" destOrd="0" presId="urn:microsoft.com/office/officeart/2005/8/layout/hProcess6"/>
    <dgm:cxn modelId="{AEC6E55D-C23D-F241-B17F-2366F7780062}" type="presParOf" srcId="{C5DE98ED-5E15-334B-9BCA-C88E7C471C7B}" destId="{356E6B33-FACA-774E-A7C4-DC30B1BE6080}" srcOrd="2" destOrd="0" presId="urn:microsoft.com/office/officeart/2005/8/layout/hProcess6"/>
    <dgm:cxn modelId="{9B52DD77-957B-DD48-ADA6-78D31FF801E0}" type="presParOf" srcId="{C5DE98ED-5E15-334B-9BCA-C88E7C471C7B}" destId="{1118ABB5-0A8F-834C-A496-F3AF46A9362D}" srcOrd="3" destOrd="0" presId="urn:microsoft.com/office/officeart/2005/8/layout/hProcess6"/>
    <dgm:cxn modelId="{19309402-20BD-6D48-94AB-5146CE658B97}" type="presParOf" srcId="{83C6956B-7DB2-FF42-84DD-DD774E108FB5}" destId="{C7878829-77F6-9049-A60E-73987EC0C8AE}" srcOrd="1" destOrd="0" presId="urn:microsoft.com/office/officeart/2005/8/layout/hProcess6"/>
    <dgm:cxn modelId="{7EF583B5-E309-CF40-9BCC-17CADB60B11A}" type="presParOf" srcId="{83C6956B-7DB2-FF42-84DD-DD774E108FB5}" destId="{5D0C6F46-746E-6144-B3AA-95B57D554EC9}" srcOrd="2" destOrd="0" presId="urn:microsoft.com/office/officeart/2005/8/layout/hProcess6"/>
    <dgm:cxn modelId="{E321D4E6-C2CA-834E-8D99-8845FC6070B3}" type="presParOf" srcId="{5D0C6F46-746E-6144-B3AA-95B57D554EC9}" destId="{01C80730-929D-4E4F-AB4C-5AB1977A1820}" srcOrd="0" destOrd="0" presId="urn:microsoft.com/office/officeart/2005/8/layout/hProcess6"/>
    <dgm:cxn modelId="{C31F3CD5-0681-274D-88A1-34EA97E5B510}" type="presParOf" srcId="{5D0C6F46-746E-6144-B3AA-95B57D554EC9}" destId="{FA944B7A-CC9E-444B-9D9E-BFEAD62ED776}" srcOrd="1" destOrd="0" presId="urn:microsoft.com/office/officeart/2005/8/layout/hProcess6"/>
    <dgm:cxn modelId="{FD348543-1812-F647-83E0-7625AF00AB8E}" type="presParOf" srcId="{5D0C6F46-746E-6144-B3AA-95B57D554EC9}" destId="{2FAFAED7-F08F-774F-9035-27A17DFA2711}" srcOrd="2" destOrd="0" presId="urn:microsoft.com/office/officeart/2005/8/layout/hProcess6"/>
    <dgm:cxn modelId="{8049C613-475F-854D-9763-F1D09DBC41E7}"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B17802C-BADE-3F42-B1B7-9BD1442B4D56}" type="presOf" srcId="{FF237BEC-AFDB-5040-AA12-B7C4B4324BCA}" destId="{356E6B33-FACA-774E-A7C4-DC30B1BE6080}" srcOrd="1" destOrd="0" presId="urn:microsoft.com/office/officeart/2005/8/layout/hProcess6"/>
    <dgm:cxn modelId="{ACAD565C-AB34-CD48-9231-E233FCDC403A}" type="presOf" srcId="{20B58E4E-4874-2D42-BCD8-FA915F42DD52}" destId="{83C6956B-7DB2-FF42-84DD-DD774E108FB5}"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1BF21091-D641-E84E-98E4-9A58515EDCD9}" type="presOf" srcId="{207F61D6-875C-C843-A031-E377D239B116}" destId="{F6380209-A6D1-1947-9239-F6DD684401AF}" srcOrd="0" destOrd="0" presId="urn:microsoft.com/office/officeart/2005/8/layout/hProcess6"/>
    <dgm:cxn modelId="{115FCDAA-3AC5-1F4C-BAFD-FFBEC11BC5AF}" type="presOf" srcId="{FF237BEC-AFDB-5040-AA12-B7C4B4324BCA}" destId="{22AE9E1A-BFF4-6B4D-8CBD-5B7DF3B1465A}" srcOrd="0" destOrd="0" presId="urn:microsoft.com/office/officeart/2005/8/layout/hProcess6"/>
    <dgm:cxn modelId="{72A1D6AC-1BB0-4340-87A0-C20BD6CCF087}"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28D0BED1-9E3D-FC46-8429-92E0436586B8}" type="presParOf" srcId="{83C6956B-7DB2-FF42-84DD-DD774E108FB5}" destId="{C5DE98ED-5E15-334B-9BCA-C88E7C471C7B}" srcOrd="0" destOrd="0" presId="urn:microsoft.com/office/officeart/2005/8/layout/hProcess6"/>
    <dgm:cxn modelId="{035FA763-96B9-234B-8833-72C1CE26B5DE}" type="presParOf" srcId="{C5DE98ED-5E15-334B-9BCA-C88E7C471C7B}" destId="{804D80F5-0CBD-0A4F-A34D-A0FD50974E07}" srcOrd="0" destOrd="0" presId="urn:microsoft.com/office/officeart/2005/8/layout/hProcess6"/>
    <dgm:cxn modelId="{38DB8D1D-D610-DA40-84FD-4F8C813878B9}" type="presParOf" srcId="{C5DE98ED-5E15-334B-9BCA-C88E7C471C7B}" destId="{22AE9E1A-BFF4-6B4D-8CBD-5B7DF3B1465A}" srcOrd="1" destOrd="0" presId="urn:microsoft.com/office/officeart/2005/8/layout/hProcess6"/>
    <dgm:cxn modelId="{CFF8ED0F-D504-0E42-B9CB-2FDB881F3C4F}" type="presParOf" srcId="{C5DE98ED-5E15-334B-9BCA-C88E7C471C7B}" destId="{356E6B33-FACA-774E-A7C4-DC30B1BE6080}" srcOrd="2" destOrd="0" presId="urn:microsoft.com/office/officeart/2005/8/layout/hProcess6"/>
    <dgm:cxn modelId="{77A93900-ADEF-2E47-A3AB-D4F0A7D3ACDC}" type="presParOf" srcId="{C5DE98ED-5E15-334B-9BCA-C88E7C471C7B}" destId="{1118ABB5-0A8F-834C-A496-F3AF46A9362D}" srcOrd="3" destOrd="0" presId="urn:microsoft.com/office/officeart/2005/8/layout/hProcess6"/>
    <dgm:cxn modelId="{C3CDAB91-7617-014D-9DE9-759843873F11}" type="presParOf" srcId="{83C6956B-7DB2-FF42-84DD-DD774E108FB5}" destId="{C7878829-77F6-9049-A60E-73987EC0C8AE}" srcOrd="1" destOrd="0" presId="urn:microsoft.com/office/officeart/2005/8/layout/hProcess6"/>
    <dgm:cxn modelId="{632E0AB0-5A9C-6043-AB41-60E5F8A01FED}" type="presParOf" srcId="{83C6956B-7DB2-FF42-84DD-DD774E108FB5}" destId="{5D0C6F46-746E-6144-B3AA-95B57D554EC9}" srcOrd="2" destOrd="0" presId="urn:microsoft.com/office/officeart/2005/8/layout/hProcess6"/>
    <dgm:cxn modelId="{8F6492A9-C103-CF4A-B316-8D2463498AA6}" type="presParOf" srcId="{5D0C6F46-746E-6144-B3AA-95B57D554EC9}" destId="{01C80730-929D-4E4F-AB4C-5AB1977A1820}" srcOrd="0" destOrd="0" presId="urn:microsoft.com/office/officeart/2005/8/layout/hProcess6"/>
    <dgm:cxn modelId="{B8BC24FD-B8BF-064F-A386-09454E82FAE4}" type="presParOf" srcId="{5D0C6F46-746E-6144-B3AA-95B57D554EC9}" destId="{FA944B7A-CC9E-444B-9D9E-BFEAD62ED776}" srcOrd="1" destOrd="0" presId="urn:microsoft.com/office/officeart/2005/8/layout/hProcess6"/>
    <dgm:cxn modelId="{8697DE3F-91A4-8840-A710-982D8B60D82D}" type="presParOf" srcId="{5D0C6F46-746E-6144-B3AA-95B57D554EC9}" destId="{2FAFAED7-F08F-774F-9035-27A17DFA2711}" srcOrd="2" destOrd="0" presId="urn:microsoft.com/office/officeart/2005/8/layout/hProcess6"/>
    <dgm:cxn modelId="{5158F481-460C-BD4A-A55D-F152D95B4EF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81E7A43D-98C8-5746-A27B-90D70537BFD9}" type="presOf" srcId="{DAFD7E44-3561-674A-B81A-A74565A23192}" destId="{1118ABB5-0A8F-834C-A496-F3AF46A9362D}"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4BA083BD-9840-E943-A7B9-9A327A85C6B4}" type="presOf" srcId="{20B58E4E-4874-2D42-BCD8-FA915F42DD52}" destId="{83C6956B-7DB2-FF42-84DD-DD774E108FB5}" srcOrd="0" destOrd="0" presId="urn:microsoft.com/office/officeart/2005/8/layout/hProcess6"/>
    <dgm:cxn modelId="{435428CF-63FA-D142-BDCF-58AB6277279E}"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C45D1BF2-2AEB-D54A-909C-1EF62EC1FB37}" type="presOf" srcId="{FF237BEC-AFDB-5040-AA12-B7C4B4324BCA}" destId="{356E6B33-FACA-774E-A7C4-DC30B1BE6080}" srcOrd="1" destOrd="0" presId="urn:microsoft.com/office/officeart/2005/8/layout/hProcess6"/>
    <dgm:cxn modelId="{227F9CFA-58F5-584E-BC08-1D503BDA6E46}" type="presOf" srcId="{207F61D6-875C-C843-A031-E377D239B116}" destId="{F6380209-A6D1-1947-9239-F6DD684401AF}" srcOrd="0" destOrd="0" presId="urn:microsoft.com/office/officeart/2005/8/layout/hProcess6"/>
    <dgm:cxn modelId="{76E7A823-CD66-5A4C-A23B-CDFE86A1867B}" type="presParOf" srcId="{83C6956B-7DB2-FF42-84DD-DD774E108FB5}" destId="{C5DE98ED-5E15-334B-9BCA-C88E7C471C7B}" srcOrd="0" destOrd="0" presId="urn:microsoft.com/office/officeart/2005/8/layout/hProcess6"/>
    <dgm:cxn modelId="{E16901DA-88FE-FB47-991C-2BE2F962353E}" type="presParOf" srcId="{C5DE98ED-5E15-334B-9BCA-C88E7C471C7B}" destId="{804D80F5-0CBD-0A4F-A34D-A0FD50974E07}" srcOrd="0" destOrd="0" presId="urn:microsoft.com/office/officeart/2005/8/layout/hProcess6"/>
    <dgm:cxn modelId="{6548D43E-8406-8144-9C38-710DF769C7F6}" type="presParOf" srcId="{C5DE98ED-5E15-334B-9BCA-C88E7C471C7B}" destId="{22AE9E1A-BFF4-6B4D-8CBD-5B7DF3B1465A}" srcOrd="1" destOrd="0" presId="urn:microsoft.com/office/officeart/2005/8/layout/hProcess6"/>
    <dgm:cxn modelId="{1086679B-AE4A-B745-8717-B83AD103F4E8}" type="presParOf" srcId="{C5DE98ED-5E15-334B-9BCA-C88E7C471C7B}" destId="{356E6B33-FACA-774E-A7C4-DC30B1BE6080}" srcOrd="2" destOrd="0" presId="urn:microsoft.com/office/officeart/2005/8/layout/hProcess6"/>
    <dgm:cxn modelId="{5DE77092-2D18-4A4B-B7FE-26716EB42CFF}" type="presParOf" srcId="{C5DE98ED-5E15-334B-9BCA-C88E7C471C7B}" destId="{1118ABB5-0A8F-834C-A496-F3AF46A9362D}" srcOrd="3" destOrd="0" presId="urn:microsoft.com/office/officeart/2005/8/layout/hProcess6"/>
    <dgm:cxn modelId="{4A2DE30E-B261-F44F-8CB9-E0CA3DE36A01}" type="presParOf" srcId="{83C6956B-7DB2-FF42-84DD-DD774E108FB5}" destId="{C7878829-77F6-9049-A60E-73987EC0C8AE}" srcOrd="1" destOrd="0" presId="urn:microsoft.com/office/officeart/2005/8/layout/hProcess6"/>
    <dgm:cxn modelId="{0F9C9654-7FAC-EF4C-BB8C-0DAA1C5F8CFF}" type="presParOf" srcId="{83C6956B-7DB2-FF42-84DD-DD774E108FB5}" destId="{5D0C6F46-746E-6144-B3AA-95B57D554EC9}" srcOrd="2" destOrd="0" presId="urn:microsoft.com/office/officeart/2005/8/layout/hProcess6"/>
    <dgm:cxn modelId="{E31B34F6-BF2C-3543-A040-11EB12570D6A}" type="presParOf" srcId="{5D0C6F46-746E-6144-B3AA-95B57D554EC9}" destId="{01C80730-929D-4E4F-AB4C-5AB1977A1820}" srcOrd="0" destOrd="0" presId="urn:microsoft.com/office/officeart/2005/8/layout/hProcess6"/>
    <dgm:cxn modelId="{11CDFD6E-27E2-D545-93DF-6696126AAF79}" type="presParOf" srcId="{5D0C6F46-746E-6144-B3AA-95B57D554EC9}" destId="{FA944B7A-CC9E-444B-9D9E-BFEAD62ED776}" srcOrd="1" destOrd="0" presId="urn:microsoft.com/office/officeart/2005/8/layout/hProcess6"/>
    <dgm:cxn modelId="{CFEA2976-FC77-B747-89E9-D63367C80DA2}" type="presParOf" srcId="{5D0C6F46-746E-6144-B3AA-95B57D554EC9}" destId="{2FAFAED7-F08F-774F-9035-27A17DFA2711}" srcOrd="2" destOrd="0" presId="urn:microsoft.com/office/officeart/2005/8/layout/hProcess6"/>
    <dgm:cxn modelId="{95B0542A-ECC5-D344-B2AB-0AAC0B043F5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3EDF106-C033-A842-A640-E1BA84F0D587}" type="presOf" srcId="{DAFD7E44-3561-674A-B81A-A74565A23192}" destId="{1118ABB5-0A8F-834C-A496-F3AF46A9362D}" srcOrd="0" destOrd="0" presId="urn:microsoft.com/office/officeart/2005/8/layout/hProcess6"/>
    <dgm:cxn modelId="{12DE732A-8EA8-4A46-9DC3-81AFEB3622DD}" type="presOf" srcId="{FF237BEC-AFDB-5040-AA12-B7C4B4324BCA}" destId="{22AE9E1A-BFF4-6B4D-8CBD-5B7DF3B1465A}" srcOrd="0" destOrd="0" presId="urn:microsoft.com/office/officeart/2005/8/layout/hProcess6"/>
    <dgm:cxn modelId="{CF0C6832-C931-AF42-B7A9-E0E857D3F231}" type="presOf" srcId="{20B58E4E-4874-2D42-BCD8-FA915F42DD52}" destId="{83C6956B-7DB2-FF42-84DD-DD774E108FB5}" srcOrd="0" destOrd="0" presId="urn:microsoft.com/office/officeart/2005/8/layout/hProcess6"/>
    <dgm:cxn modelId="{BA5E387F-E5D4-794B-9672-117B0BE44FBC}"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CB3779BB-39D4-7245-950B-3D8BB46DB76B}" type="presOf" srcId="{FF237BEC-AFDB-5040-AA12-B7C4B4324BCA}" destId="{356E6B33-FACA-774E-A7C4-DC30B1BE6080}" srcOrd="1"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16F28163-A276-8347-865F-312E2A35A9E8}" type="presParOf" srcId="{83C6956B-7DB2-FF42-84DD-DD774E108FB5}" destId="{C5DE98ED-5E15-334B-9BCA-C88E7C471C7B}" srcOrd="0" destOrd="0" presId="urn:microsoft.com/office/officeart/2005/8/layout/hProcess6"/>
    <dgm:cxn modelId="{31DE46B2-CD58-5943-B962-B47325766A29}" type="presParOf" srcId="{C5DE98ED-5E15-334B-9BCA-C88E7C471C7B}" destId="{804D80F5-0CBD-0A4F-A34D-A0FD50974E07}" srcOrd="0" destOrd="0" presId="urn:microsoft.com/office/officeart/2005/8/layout/hProcess6"/>
    <dgm:cxn modelId="{BA1C998E-4B83-2C40-A85E-065FB3EEDE0E}" type="presParOf" srcId="{C5DE98ED-5E15-334B-9BCA-C88E7C471C7B}" destId="{22AE9E1A-BFF4-6B4D-8CBD-5B7DF3B1465A}" srcOrd="1" destOrd="0" presId="urn:microsoft.com/office/officeart/2005/8/layout/hProcess6"/>
    <dgm:cxn modelId="{BA206A29-3AB4-E740-9083-3A16A3200A36}" type="presParOf" srcId="{C5DE98ED-5E15-334B-9BCA-C88E7C471C7B}" destId="{356E6B33-FACA-774E-A7C4-DC30B1BE6080}" srcOrd="2" destOrd="0" presId="urn:microsoft.com/office/officeart/2005/8/layout/hProcess6"/>
    <dgm:cxn modelId="{9DC304A0-E4EE-9C45-8CBF-37CE4464BD7A}" type="presParOf" srcId="{C5DE98ED-5E15-334B-9BCA-C88E7C471C7B}" destId="{1118ABB5-0A8F-834C-A496-F3AF46A9362D}" srcOrd="3" destOrd="0" presId="urn:microsoft.com/office/officeart/2005/8/layout/hProcess6"/>
    <dgm:cxn modelId="{368900A8-E8F1-6844-86D0-7889F6AAC930}" type="presParOf" srcId="{83C6956B-7DB2-FF42-84DD-DD774E108FB5}" destId="{C7878829-77F6-9049-A60E-73987EC0C8AE}" srcOrd="1" destOrd="0" presId="urn:microsoft.com/office/officeart/2005/8/layout/hProcess6"/>
    <dgm:cxn modelId="{1F8C161C-00CF-3941-A409-EF1CDBF5CA62}" type="presParOf" srcId="{83C6956B-7DB2-FF42-84DD-DD774E108FB5}" destId="{5D0C6F46-746E-6144-B3AA-95B57D554EC9}" srcOrd="2" destOrd="0" presId="urn:microsoft.com/office/officeart/2005/8/layout/hProcess6"/>
    <dgm:cxn modelId="{0B877DF8-0C03-3542-ADE0-CB090CB606C5}" type="presParOf" srcId="{5D0C6F46-746E-6144-B3AA-95B57D554EC9}" destId="{01C80730-929D-4E4F-AB4C-5AB1977A1820}" srcOrd="0" destOrd="0" presId="urn:microsoft.com/office/officeart/2005/8/layout/hProcess6"/>
    <dgm:cxn modelId="{1D89F0D1-DAC4-3848-B87F-6BA042D87419}" type="presParOf" srcId="{5D0C6F46-746E-6144-B3AA-95B57D554EC9}" destId="{FA944B7A-CC9E-444B-9D9E-BFEAD62ED776}" srcOrd="1" destOrd="0" presId="urn:microsoft.com/office/officeart/2005/8/layout/hProcess6"/>
    <dgm:cxn modelId="{033C0974-24EF-5D40-9657-0597D8549502}" type="presParOf" srcId="{5D0C6F46-746E-6144-B3AA-95B57D554EC9}" destId="{2FAFAED7-F08F-774F-9035-27A17DFA2711}" srcOrd="2" destOrd="0" presId="urn:microsoft.com/office/officeart/2005/8/layout/hProcess6"/>
    <dgm:cxn modelId="{512525AA-344D-F04A-82E9-136197F7BFB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cxnId="{155D0949-E04E-0E41-ABE7-388117CC0090}" type="parTrans">
      <dgm:prSet/>
      <dgm:spPr/>
      <dgm:t>
        <a:bodyPr/>
        <a:lstStyle/>
        <a:p>
          <a:endParaRPr lang="zh-CN" altLang="en-US"/>
        </a:p>
      </dgm:t>
    </dgm:pt>
    <dgm:pt modelId="{8A4DDE7A-8C8A-0C45-A3EE-380F76C4C22E}" cxnId="{155D0949-E04E-0E41-ABE7-388117CC0090}" type="sibTrans">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cxnId="{FF9A1158-31AB-E444-995E-7022C1B3CB76}" type="parTrans">
      <dgm:prSet/>
      <dgm:spPr/>
      <dgm:t>
        <a:bodyPr/>
        <a:lstStyle/>
        <a:p>
          <a:endParaRPr lang="zh-CN" altLang="en-US"/>
        </a:p>
      </dgm:t>
    </dgm:pt>
    <dgm:pt modelId="{72F10616-4BA3-764F-BDB4-D4673FD3E0F4}" cxnId="{FF9A1158-31AB-E444-995E-7022C1B3CB76}" type="sibTrans">
      <dgm:prSet/>
      <dgm:spPr/>
      <dgm:t>
        <a:bodyPr/>
        <a:lstStyle/>
        <a:p>
          <a:endParaRPr lang="zh-CN" altLang="en-US"/>
        </a:p>
      </dgm:t>
    </dgm:pt>
    <dgm:pt modelId="{0C598F00-5ED9-2946-AE3F-04E701A22B2E}">
      <dgm:prSet/>
      <dgm:spPr/>
      <dgm:t>
        <a:bodyPr/>
        <a:lstStyle/>
        <a:p>
          <a:endParaRPr lang="zh-CN" altLang="en-US"/>
        </a:p>
      </dgm:t>
    </dgm:pt>
    <dgm:pt modelId="{1EC80E75-2E0D-0640-A2AD-690B497B2CFF}" cxnId="{16838534-A432-6E4D-B945-ED45CCAD7581}" type="parTrans">
      <dgm:prSet/>
      <dgm:spPr/>
      <dgm:t>
        <a:bodyPr/>
        <a:lstStyle/>
        <a:p>
          <a:endParaRPr lang="zh-CN" altLang="en-US"/>
        </a:p>
      </dgm:t>
    </dgm:pt>
    <dgm:pt modelId="{9C9C0877-6419-D44F-BC76-5F5129044124}" cxnId="{16838534-A432-6E4D-B945-ED45CCAD7581}" type="sibTrans">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cxnId="{713C7314-6097-C447-A5D3-3B36EDE058F7}" type="sibTrans">
      <dgm:prSet/>
      <dgm:spPr/>
      <dgm:t>
        <a:bodyPr/>
        <a:lstStyle/>
        <a:p>
          <a:endParaRPr lang="zh-CN" altLang="en-US"/>
        </a:p>
      </dgm:t>
    </dgm:pt>
    <dgm:pt modelId="{491440A0-5421-D74B-9529-E4861745C8FC}" cxnId="{713C7314-6097-C447-A5D3-3B36EDE058F7}" type="parTrans">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38595"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X="8043" custLinFactY="70580" custLinFactNeighborX="100000"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38595"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38595"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11636"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38595"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38595"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X="8043" custLinFactY="70580" custLinFactNeighborX="100000"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38595"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2"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80551"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16838534-A432-6E4D-B945-ED45CCAD7581}" srcId="{CE16C943-788F-1E4C-A0A4-54166ED41B2A}" destId="{0C598F00-5ED9-2946-AE3F-04E701A22B2E}" srcOrd="1" destOrd="0" parTransId="{1EC80E75-2E0D-0640-A2AD-690B497B2CFF}" sibTransId="{9C9C0877-6419-D44F-BC76-5F5129044124}"/>
    <dgm:cxn modelId="{155D0949-E04E-0E41-ABE7-388117CC0090}" srcId="{CE16C943-788F-1E4C-A0A4-54166ED41B2A}" destId="{4BD242A5-AA37-E542-8192-77F6DBAEFA85}" srcOrd="0" destOrd="0" parTransId="{C6BD83AC-EDA3-DC4B-A5C3-FA089A03FFCC}" sibTransId="{8A4DDE7A-8C8A-0C45-A3EE-380F76C4C22E}"/>
    <dgm:cxn modelId="{18DDED57-C420-204D-961B-AB13F784F759}" type="presOf" srcId="{CE16C943-788F-1E4C-A0A4-54166ED41B2A}" destId="{5C258023-F795-A94E-A3FD-CFC76C625C36}" srcOrd="0" destOrd="0" presId="urn:microsoft.com/office/officeart/2008/layout/AlternatingHexagons"/>
    <dgm:cxn modelId="{FF9A1158-31AB-E444-995E-7022C1B3CB76}" srcId="{CE16C943-788F-1E4C-A0A4-54166ED41B2A}" destId="{54761443-394A-8E46-AC71-BDF1CA54AA95}" srcOrd="2" destOrd="0" parTransId="{5E9AE3EB-A8B7-6A4B-9DBF-679F0A817BED}" sibTransId="{72F10616-4BA3-764F-BDB4-D4673FD3E0F4}"/>
    <dgm:cxn modelId="{335EE56F-DE08-0A47-968C-A02CF7B5F6E7}" type="presOf" srcId="{54761443-394A-8E46-AC71-BDF1CA54AA95}" destId="{4F37191A-FD32-BC4A-BC19-0C1231820536}" srcOrd="0" destOrd="0" presId="urn:microsoft.com/office/officeart/2008/layout/AlternatingHexagons"/>
    <dgm:cxn modelId="{760A2687-903B-D742-9BD6-AD6E2D1D6D28}" type="presOf" srcId="{9C9C0877-6419-D44F-BC76-5F5129044124}" destId="{401BEF2C-76C8-EA41-B102-731BE696686A}" srcOrd="0" destOrd="0" presId="urn:microsoft.com/office/officeart/2008/layout/AlternatingHexagons"/>
    <dgm:cxn modelId="{32C5B988-6927-A742-8CEF-E8D684049786}" type="presOf" srcId="{6BE49E77-E920-A445-ACE9-C4D2CDD84872}" destId="{697128A3-65BD-8648-BCCC-BDBF26D0A28B}" srcOrd="0" destOrd="0" presId="urn:microsoft.com/office/officeart/2008/layout/AlternatingHexagons"/>
    <dgm:cxn modelId="{C6442A8E-0C44-A045-A63D-97F3BE33A2BD}" type="presOf" srcId="{1212F942-7FAA-5743-8364-2DEAC4EE0DAB}" destId="{8FD6573A-3E2E-C74F-929D-B58DF6587F32}" srcOrd="0" destOrd="0" presId="urn:microsoft.com/office/officeart/2008/layout/AlternatingHexagons"/>
    <dgm:cxn modelId="{4BA442C2-6137-2641-8575-82FEFCD57E30}" type="presOf" srcId="{8A4DDE7A-8C8A-0C45-A3EE-380F76C4C22E}" destId="{3ED650BA-B934-1F4F-B047-5707F89FB67A}" srcOrd="0" destOrd="0" presId="urn:microsoft.com/office/officeart/2008/layout/AlternatingHexagons"/>
    <dgm:cxn modelId="{01437CE9-9284-6D45-A330-D1C2B6573939}" type="presOf" srcId="{4BD242A5-AA37-E542-8192-77F6DBAEFA85}" destId="{70A3CE09-F352-A849-A983-EFC7EA784576}" srcOrd="0" destOrd="0" presId="urn:microsoft.com/office/officeart/2008/layout/AlternatingHexagons"/>
    <dgm:cxn modelId="{9F413CF1-A5F5-6A4F-97CC-9F1AFB6D64EB}" type="presOf" srcId="{72F10616-4BA3-764F-BDB4-D4673FD3E0F4}" destId="{2D6B3191-C89F-DF4C-84FC-E1CE86967954}" srcOrd="0" destOrd="0" presId="urn:microsoft.com/office/officeart/2008/layout/AlternatingHexagons"/>
    <dgm:cxn modelId="{E2FCA6FC-F558-F948-BE49-78F72C83BE29}" type="presOf" srcId="{0C598F00-5ED9-2946-AE3F-04E701A22B2E}" destId="{04207AE9-ADC3-614F-BABC-A6EBA2AEF8A1}" srcOrd="0" destOrd="0" presId="urn:microsoft.com/office/officeart/2008/layout/AlternatingHexagons"/>
    <dgm:cxn modelId="{D57133CF-B633-6844-9323-9627C184062A}" type="presParOf" srcId="{5C258023-F795-A94E-A3FD-CFC76C625C36}" destId="{DDFD288F-DA1A-074E-8716-B1DC84379EBC}" srcOrd="0" destOrd="0" presId="urn:microsoft.com/office/officeart/2008/layout/AlternatingHexagons"/>
    <dgm:cxn modelId="{0955832F-ED76-314B-9240-CD68601E4DD9}" type="presParOf" srcId="{DDFD288F-DA1A-074E-8716-B1DC84379EBC}" destId="{70A3CE09-F352-A849-A983-EFC7EA784576}" srcOrd="0" destOrd="0" presId="urn:microsoft.com/office/officeart/2008/layout/AlternatingHexagons"/>
    <dgm:cxn modelId="{7F014D22-1BC4-9E43-B6FE-AA24985C20A4}" type="presParOf" srcId="{DDFD288F-DA1A-074E-8716-B1DC84379EBC}" destId="{67B7F59C-C4A6-1C4D-A8B9-25897304815C}" srcOrd="1" destOrd="0" presId="urn:microsoft.com/office/officeart/2008/layout/AlternatingHexagons"/>
    <dgm:cxn modelId="{ED2B6B29-D78A-414C-9E1C-416AE1432B47}" type="presParOf" srcId="{DDFD288F-DA1A-074E-8716-B1DC84379EBC}" destId="{69CB5861-C4C9-2146-BD7A-BF5E91C7E554}" srcOrd="2" destOrd="0" presId="urn:microsoft.com/office/officeart/2008/layout/AlternatingHexagons"/>
    <dgm:cxn modelId="{ECFEB836-1B39-F74D-A67E-FEF5C6EF86DB}" type="presParOf" srcId="{DDFD288F-DA1A-074E-8716-B1DC84379EBC}" destId="{AE1E28B4-F04A-8D48-968C-0C46EDC28E47}" srcOrd="3" destOrd="0" presId="urn:microsoft.com/office/officeart/2008/layout/AlternatingHexagons"/>
    <dgm:cxn modelId="{F20E0508-E802-BF42-95DD-F1C4146B73A4}" type="presParOf" srcId="{DDFD288F-DA1A-074E-8716-B1DC84379EBC}" destId="{3ED650BA-B934-1F4F-B047-5707F89FB67A}" srcOrd="4" destOrd="0" presId="urn:microsoft.com/office/officeart/2008/layout/AlternatingHexagons"/>
    <dgm:cxn modelId="{F650CD26-24F1-5F47-9B05-EBD6F2919FFD}" type="presParOf" srcId="{5C258023-F795-A94E-A3FD-CFC76C625C36}" destId="{75A983BD-5A31-C44F-8CB6-C9B3C6465C9F}" srcOrd="1" destOrd="0" presId="urn:microsoft.com/office/officeart/2008/layout/AlternatingHexagons"/>
    <dgm:cxn modelId="{15EC3D67-0CD8-B94A-979D-6060E09B7EF2}" type="presParOf" srcId="{5C258023-F795-A94E-A3FD-CFC76C625C36}" destId="{69D17FB9-45A3-964A-8670-04C416A56FF4}" srcOrd="2" destOrd="0" presId="urn:microsoft.com/office/officeart/2008/layout/AlternatingHexagons"/>
    <dgm:cxn modelId="{944CB286-8004-BD40-A3F0-C9B911B08C97}" type="presParOf" srcId="{69D17FB9-45A3-964A-8670-04C416A56FF4}" destId="{04207AE9-ADC3-614F-BABC-A6EBA2AEF8A1}" srcOrd="0" destOrd="0" presId="urn:microsoft.com/office/officeart/2008/layout/AlternatingHexagons"/>
    <dgm:cxn modelId="{A8D169C2-8CB2-4E4F-9697-B1623776C4F7}" type="presParOf" srcId="{69D17FB9-45A3-964A-8670-04C416A56FF4}" destId="{5AA8F162-58EA-FD48-B991-33A0733B8B1E}" srcOrd="1" destOrd="0" presId="urn:microsoft.com/office/officeart/2008/layout/AlternatingHexagons"/>
    <dgm:cxn modelId="{83A7C230-2562-C148-B5BA-C09D313B8057}" type="presParOf" srcId="{69D17FB9-45A3-964A-8670-04C416A56FF4}" destId="{C307E5F3-C572-9044-B65F-13F6F65EBEAD}" srcOrd="2" destOrd="0" presId="urn:microsoft.com/office/officeart/2008/layout/AlternatingHexagons"/>
    <dgm:cxn modelId="{848E1C74-F6A5-CD44-931D-7B731D33B9FA}" type="presParOf" srcId="{69D17FB9-45A3-964A-8670-04C416A56FF4}" destId="{813223CF-0453-8643-8AC8-540A5BC97234}" srcOrd="3" destOrd="0" presId="urn:microsoft.com/office/officeart/2008/layout/AlternatingHexagons"/>
    <dgm:cxn modelId="{51EA0154-3A2C-4340-9BF3-A5C8CBAE5F7D}" type="presParOf" srcId="{69D17FB9-45A3-964A-8670-04C416A56FF4}" destId="{401BEF2C-76C8-EA41-B102-731BE696686A}" srcOrd="4" destOrd="0" presId="urn:microsoft.com/office/officeart/2008/layout/AlternatingHexagons"/>
    <dgm:cxn modelId="{EB29AC11-553D-6545-83CA-23C573212866}" type="presParOf" srcId="{5C258023-F795-A94E-A3FD-CFC76C625C36}" destId="{D592B800-E069-734E-8F22-AE1DFC8318AF}" srcOrd="3" destOrd="0" presId="urn:microsoft.com/office/officeart/2008/layout/AlternatingHexagons"/>
    <dgm:cxn modelId="{320655A3-8CE9-9548-BA75-58D5805773B2}" type="presParOf" srcId="{5C258023-F795-A94E-A3FD-CFC76C625C36}" destId="{970DC5BA-AC70-A146-A045-70471BA5874B}" srcOrd="4" destOrd="0" presId="urn:microsoft.com/office/officeart/2008/layout/AlternatingHexagons"/>
    <dgm:cxn modelId="{F5F7CD46-EC58-CD45-A879-9FA06E3D84F6}" type="presParOf" srcId="{970DC5BA-AC70-A146-A045-70471BA5874B}" destId="{4F37191A-FD32-BC4A-BC19-0C1231820536}" srcOrd="0" destOrd="0" presId="urn:microsoft.com/office/officeart/2008/layout/AlternatingHexagons"/>
    <dgm:cxn modelId="{325C2AFC-E6BA-5543-9DBE-2E3847473AA1}" type="presParOf" srcId="{970DC5BA-AC70-A146-A045-70471BA5874B}" destId="{7D97E7EA-FD65-C240-AA34-95F730DF4AFC}" srcOrd="1" destOrd="0" presId="urn:microsoft.com/office/officeart/2008/layout/AlternatingHexagons"/>
    <dgm:cxn modelId="{F6683FF5-4759-FD46-9C82-CDB19A96D198}" type="presParOf" srcId="{970DC5BA-AC70-A146-A045-70471BA5874B}" destId="{2ABCBA8C-ECD2-E64B-80DA-8FDD31A9F830}" srcOrd="2" destOrd="0" presId="urn:microsoft.com/office/officeart/2008/layout/AlternatingHexagons"/>
    <dgm:cxn modelId="{F3D1BC61-03EF-1A46-BA9C-87C568C34FB5}" type="presParOf" srcId="{970DC5BA-AC70-A146-A045-70471BA5874B}" destId="{D543A426-0012-F743-9D03-1C3DDC9C9297}" srcOrd="3" destOrd="0" presId="urn:microsoft.com/office/officeart/2008/layout/AlternatingHexagons"/>
    <dgm:cxn modelId="{EC4F6523-792A-8944-ADB3-CE9446D721CC}" type="presParOf" srcId="{970DC5BA-AC70-A146-A045-70471BA5874B}" destId="{2D6B3191-C89F-DF4C-84FC-E1CE86967954}" srcOrd="4" destOrd="0" presId="urn:microsoft.com/office/officeart/2008/layout/AlternatingHexagons"/>
    <dgm:cxn modelId="{D5551A3D-5935-DB4A-9385-5C328D8D3491}" type="presParOf" srcId="{5C258023-F795-A94E-A3FD-CFC76C625C36}" destId="{41DC2DF4-31C0-844B-9E70-001648073190}" srcOrd="5" destOrd="0" presId="urn:microsoft.com/office/officeart/2008/layout/AlternatingHexagons"/>
    <dgm:cxn modelId="{3B55646F-222B-8E45-9F38-EFE3CB646D9B}" type="presParOf" srcId="{5C258023-F795-A94E-A3FD-CFC76C625C36}" destId="{965D528D-6290-5245-8B6D-E8924A3F89BE}" srcOrd="6" destOrd="0" presId="urn:microsoft.com/office/officeart/2008/layout/AlternatingHexagons"/>
    <dgm:cxn modelId="{1A784B46-FB0B-CD43-A7BB-BB8B061C35B5}" type="presParOf" srcId="{965D528D-6290-5245-8B6D-E8924A3F89BE}" destId="{8FD6573A-3E2E-C74F-929D-B58DF6587F32}" srcOrd="0" destOrd="0" presId="urn:microsoft.com/office/officeart/2008/layout/AlternatingHexagons"/>
    <dgm:cxn modelId="{6B1064A1-7743-C64B-976F-7FD63E551330}" type="presParOf" srcId="{965D528D-6290-5245-8B6D-E8924A3F89BE}" destId="{F9C22BEA-F600-C142-9326-3B6C1B4D8D80}" srcOrd="1" destOrd="0" presId="urn:microsoft.com/office/officeart/2008/layout/AlternatingHexagons"/>
    <dgm:cxn modelId="{522336E9-E795-7545-A660-CBA62AEBE3D3}" type="presParOf" srcId="{965D528D-6290-5245-8B6D-E8924A3F89BE}" destId="{56ED844C-0E3B-0241-86B3-8D895674AAF7}" srcOrd="2" destOrd="0" presId="urn:microsoft.com/office/officeart/2008/layout/AlternatingHexagons"/>
    <dgm:cxn modelId="{0CD5546A-9FD3-7849-AEBA-ECFC5F9E2D7A}" type="presParOf" srcId="{965D528D-6290-5245-8B6D-E8924A3F89BE}" destId="{33C7AC0E-D6D0-614F-9C41-DBD54459CA51}" srcOrd="3" destOrd="0" presId="urn:microsoft.com/office/officeart/2008/layout/AlternatingHexagons"/>
    <dgm:cxn modelId="{8F871EBE-FF6B-814A-9F9B-5FDC08314945}"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cxnId="{9D189D6B-AA81-C347-ADD0-761D58DE4E58}" type="parTrans">
      <dgm:prSet/>
      <dgm:spPr/>
      <dgm:t>
        <a:bodyPr/>
        <a:lstStyle/>
        <a:p>
          <a:endParaRPr lang="zh-CN" altLang="en-US"/>
        </a:p>
      </dgm:t>
    </dgm:pt>
    <dgm:pt modelId="{CF0FD6A9-70A8-AB46-A275-DE93D8B57D9A}" cxnId="{9D189D6B-AA81-C347-ADD0-761D58DE4E58}" type="sibTrans">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cxnId="{721EDAFD-8D45-B04D-969E-183B824EC92A}" type="parTrans">
      <dgm:prSet/>
      <dgm:spPr/>
      <dgm:t>
        <a:bodyPr/>
        <a:lstStyle/>
        <a:p>
          <a:endParaRPr lang="zh-CN" altLang="en-US"/>
        </a:p>
      </dgm:t>
    </dgm:pt>
    <dgm:pt modelId="{3FC74C5C-64AA-BB4F-956E-A783D33B65A3}" cxnId="{721EDAFD-8D45-B04D-969E-183B824EC92A}" type="sibTrans">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cxnId="{0E0AE422-A2D1-C941-83EA-CC94A5BAAB77}" type="parTrans">
      <dgm:prSet/>
      <dgm:spPr/>
      <dgm:t>
        <a:bodyPr/>
        <a:lstStyle/>
        <a:p>
          <a:endParaRPr lang="zh-CN" altLang="en-US"/>
        </a:p>
      </dgm:t>
    </dgm:pt>
    <dgm:pt modelId="{CD5FF569-8623-F54F-9FEC-52779E893118}" cxnId="{0E0AE422-A2D1-C941-83EA-CC94A5BAAB77}" type="sibTrans">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cxnId="{FE53FA01-E1B5-9040-93CF-B8BF6F7349F8}" type="parTrans">
      <dgm:prSet/>
      <dgm:spPr/>
      <dgm:t>
        <a:bodyPr/>
        <a:lstStyle/>
        <a:p>
          <a:endParaRPr lang="zh-CN" altLang="en-US"/>
        </a:p>
      </dgm:t>
    </dgm:pt>
    <dgm:pt modelId="{BBFDEEE6-ABFB-5A44-9785-CBE8CE785ACF}" cxnId="{FE53FA01-E1B5-9040-93CF-B8BF6F7349F8}" type="sibTrans">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cxnId="{E892CDD7-928B-704B-B791-256B6B2863C5}" type="parTrans">
      <dgm:prSet/>
      <dgm:spPr/>
      <dgm:t>
        <a:bodyPr/>
        <a:lstStyle/>
        <a:p>
          <a:endParaRPr lang="zh-CN" altLang="en-US"/>
        </a:p>
      </dgm:t>
    </dgm:pt>
    <dgm:pt modelId="{EFE28A4C-69BC-9E43-8F1F-99CC42C295E0}" cxnId="{E892CDD7-928B-704B-B791-256B6B2863C5}" type="sibTrans">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cxnId="{3F179676-60C4-1845-8718-C0A001ADF4ED}" type="parTrans">
      <dgm:prSet/>
      <dgm:spPr/>
      <dgm:t>
        <a:bodyPr/>
        <a:lstStyle/>
        <a:p>
          <a:endParaRPr lang="zh-CN" altLang="en-US"/>
        </a:p>
      </dgm:t>
    </dgm:pt>
    <dgm:pt modelId="{319C3303-7450-EB4E-BA7B-8119F7251C35}" cxnId="{3F179676-60C4-1845-8718-C0A001ADF4ED}" type="sibTrans">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320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68604"/>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034F270A-7839-6B46-8C34-A3982129B9A2}" type="presOf" srcId="{CA113656-1238-0441-901B-57A2513838DE}" destId="{853146EE-4128-FC4E-8795-A9E1F9E918DC}" srcOrd="0" destOrd="0" presId="urn:microsoft.com/office/officeart/2008/layout/IncreasingCircleProcess"/>
    <dgm:cxn modelId="{0E0AE422-A2D1-C941-83EA-CC94A5BAAB77}" srcId="{282861E1-E711-0243-B61E-9666F01DBF6D}" destId="{7B1407C4-FE81-2B4C-8583-5870A5F8339B}" srcOrd="1" destOrd="0" parTransId="{6D38252A-2697-DE47-A8D6-74AC8412A75A}" sibTransId="{CD5FF569-8623-F54F-9FEC-52779E893118}"/>
    <dgm:cxn modelId="{B3D3AE4C-9F76-FC42-84D4-99E87587F031}" type="presOf" srcId="{97725242-7B51-5D49-8E31-89C38135C2F0}" destId="{577BDCC6-DFD6-C440-B380-2A44E99C7D1E}" srcOrd="0" destOrd="0" presId="urn:microsoft.com/office/officeart/2008/layout/IncreasingCircleProcess"/>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67903978-6CFF-0D4F-BA0D-B4405053B51A}" type="presOf" srcId="{178E7CB0-847B-864A-BC42-E929C9D09277}" destId="{79148FE6-DA47-7A43-8611-0E25AD5709C9}" srcOrd="0" destOrd="0" presId="urn:microsoft.com/office/officeart/2008/layout/IncreasingCircleProcess"/>
    <dgm:cxn modelId="{4393A686-B2AF-1149-9C37-A6F8A1A9A233}" type="presOf" srcId="{282861E1-E711-0243-B61E-9666F01DBF6D}" destId="{7E47ED48-F86D-9542-A314-380B316E30C5}" srcOrd="0" destOrd="0" presId="urn:microsoft.com/office/officeart/2008/layout/IncreasingCircleProcess"/>
    <dgm:cxn modelId="{A678A48F-0CDA-BF4A-A076-511E6D1D7C81}" type="presOf" srcId="{7B1407C4-FE81-2B4C-8583-5870A5F8339B}" destId="{C7F4AC42-E48A-E14F-922A-B97459A59E5D}" srcOrd="0" destOrd="0" presId="urn:microsoft.com/office/officeart/2008/layout/IncreasingCircleProcess"/>
    <dgm:cxn modelId="{E892CDD7-928B-704B-B791-256B6B2863C5}" srcId="{282861E1-E711-0243-B61E-9666F01DBF6D}" destId="{49AE26F8-AF86-D143-99BF-63EB30DE0321}" srcOrd="2" destOrd="0" parTransId="{2FED3020-07AB-1C4A-BDAE-5EFA5B2349E4}" sibTransId="{EFE28A4C-69BC-9E43-8F1F-99CC42C295E0}"/>
    <dgm:cxn modelId="{446927EC-3139-0743-90D9-7E51C389AE7E}" type="presOf" srcId="{18A3A2B3-6FF0-3040-B2D1-5DBB225ABD1B}" destId="{ADF57562-8A59-9A4D-940B-5023F6588C11}" srcOrd="0" destOrd="0" presId="urn:microsoft.com/office/officeart/2008/layout/IncreasingCircleProcess"/>
    <dgm:cxn modelId="{FC13A5F2-EAA4-794D-9504-802E55237D24}" type="presOf" srcId="{49AE26F8-AF86-D143-99BF-63EB30DE0321}" destId="{BA620EFE-AD3D-0440-9C42-C62632027193}" srcOrd="0" destOrd="0" presId="urn:microsoft.com/office/officeart/2008/layout/IncreasingCircleProcess"/>
    <dgm:cxn modelId="{721EDAFD-8D45-B04D-969E-183B824EC92A}" srcId="{178E7CB0-847B-864A-BC42-E929C9D09277}" destId="{CA113656-1238-0441-901B-57A2513838DE}" srcOrd="0" destOrd="0" parTransId="{922AAEFF-EF3A-C844-9247-7F03911DEBBF}" sibTransId="{3FC74C5C-64AA-BB4F-956E-A783D33B65A3}"/>
    <dgm:cxn modelId="{33CFD1FE-DD34-CC4A-8171-57D69EBDD207}" type="presParOf" srcId="{7E47ED48-F86D-9542-A314-380B316E30C5}" destId="{A238A7C2-E077-6E4C-B952-7174836995AE}" srcOrd="0" destOrd="0" presId="urn:microsoft.com/office/officeart/2008/layout/IncreasingCircleProcess"/>
    <dgm:cxn modelId="{7B487033-3526-C346-9172-CEB847AC507D}" type="presParOf" srcId="{A238A7C2-E077-6E4C-B952-7174836995AE}" destId="{D6D413E5-CFD7-7242-B300-C67085A9B6C2}" srcOrd="0" destOrd="0" presId="urn:microsoft.com/office/officeart/2008/layout/IncreasingCircleProcess"/>
    <dgm:cxn modelId="{95FF633A-D6D0-F847-8EE9-CF47F395CAB4}" type="presParOf" srcId="{A238A7C2-E077-6E4C-B952-7174836995AE}" destId="{C87C5D0F-DE3B-1C43-89F2-0630AD8225DF}" srcOrd="1" destOrd="0" presId="urn:microsoft.com/office/officeart/2008/layout/IncreasingCircleProcess"/>
    <dgm:cxn modelId="{362A9D6B-2273-3C42-9D9D-184F1372E0E5}" type="presParOf" srcId="{A238A7C2-E077-6E4C-B952-7174836995AE}" destId="{853146EE-4128-FC4E-8795-A9E1F9E918DC}" srcOrd="2" destOrd="0" presId="urn:microsoft.com/office/officeart/2008/layout/IncreasingCircleProcess"/>
    <dgm:cxn modelId="{01671C05-6AEF-5546-82C8-FC589B5E5061}" type="presParOf" srcId="{A238A7C2-E077-6E4C-B952-7174836995AE}" destId="{79148FE6-DA47-7A43-8611-0E25AD5709C9}" srcOrd="3" destOrd="0" presId="urn:microsoft.com/office/officeart/2008/layout/IncreasingCircleProcess"/>
    <dgm:cxn modelId="{3F5B95AF-0FB1-FA42-BC28-18861F6C432F}" type="presParOf" srcId="{7E47ED48-F86D-9542-A314-380B316E30C5}" destId="{588BBC85-3CB0-9F44-96B9-8782D53685E8}" srcOrd="1" destOrd="0" presId="urn:microsoft.com/office/officeart/2008/layout/IncreasingCircleProcess"/>
    <dgm:cxn modelId="{DF228576-5360-E14A-916B-202D119B2656}" type="presParOf" srcId="{7E47ED48-F86D-9542-A314-380B316E30C5}" destId="{7E40F7F8-A0C3-9546-A98F-13D64F068802}" srcOrd="2" destOrd="0" presId="urn:microsoft.com/office/officeart/2008/layout/IncreasingCircleProcess"/>
    <dgm:cxn modelId="{ADC84971-1589-F942-BD1D-5D2759D44670}" type="presParOf" srcId="{7E40F7F8-A0C3-9546-A98F-13D64F068802}" destId="{98B88827-B21E-4542-A3FD-FEAF61330FB2}" srcOrd="0" destOrd="0" presId="urn:microsoft.com/office/officeart/2008/layout/IncreasingCircleProcess"/>
    <dgm:cxn modelId="{9121B561-9795-F546-8551-E9375C7055BB}" type="presParOf" srcId="{7E40F7F8-A0C3-9546-A98F-13D64F068802}" destId="{D7256C04-6A87-2F4C-A8F8-7CCAAF930310}" srcOrd="1" destOrd="0" presId="urn:microsoft.com/office/officeart/2008/layout/IncreasingCircleProcess"/>
    <dgm:cxn modelId="{716586D6-2DAF-A847-86A4-A27C05FF6484}" type="presParOf" srcId="{7E40F7F8-A0C3-9546-A98F-13D64F068802}" destId="{ADF57562-8A59-9A4D-940B-5023F6588C11}" srcOrd="2" destOrd="0" presId="urn:microsoft.com/office/officeart/2008/layout/IncreasingCircleProcess"/>
    <dgm:cxn modelId="{5DD45096-2547-034D-A615-0F0DE20E048C}" type="presParOf" srcId="{7E40F7F8-A0C3-9546-A98F-13D64F068802}" destId="{C7F4AC42-E48A-E14F-922A-B97459A59E5D}" srcOrd="3" destOrd="0" presId="urn:microsoft.com/office/officeart/2008/layout/IncreasingCircleProcess"/>
    <dgm:cxn modelId="{E099C766-49DE-954B-98E9-5D0B38C77B46}" type="presParOf" srcId="{7E47ED48-F86D-9542-A314-380B316E30C5}" destId="{145329FC-9E63-484D-9384-321291E5DD7D}" srcOrd="3" destOrd="0" presId="urn:microsoft.com/office/officeart/2008/layout/IncreasingCircleProcess"/>
    <dgm:cxn modelId="{DD4A6157-FF0C-E745-8C48-C0C0CABAB142}" type="presParOf" srcId="{7E47ED48-F86D-9542-A314-380B316E30C5}" destId="{F39909E7-355B-AA40-A444-96D50CC0D123}" srcOrd="4" destOrd="0" presId="urn:microsoft.com/office/officeart/2008/layout/IncreasingCircleProcess"/>
    <dgm:cxn modelId="{C0F56294-02FC-DE42-ABA2-7A9826F7D72C}" type="presParOf" srcId="{F39909E7-355B-AA40-A444-96D50CC0D123}" destId="{DC19747D-5878-ED4E-B9A0-B02F985D0D4F}" srcOrd="0" destOrd="0" presId="urn:microsoft.com/office/officeart/2008/layout/IncreasingCircleProcess"/>
    <dgm:cxn modelId="{17445070-CD0E-A742-91E2-9989EA313F75}" type="presParOf" srcId="{F39909E7-355B-AA40-A444-96D50CC0D123}" destId="{E1427946-69A7-5E48-A4BC-E957AB87A2F2}" srcOrd="1" destOrd="0" presId="urn:microsoft.com/office/officeart/2008/layout/IncreasingCircleProcess"/>
    <dgm:cxn modelId="{315A2740-88B1-A640-8FCC-39F3B6D4CC2F}" type="presParOf" srcId="{F39909E7-355B-AA40-A444-96D50CC0D123}" destId="{577BDCC6-DFD6-C440-B380-2A44E99C7D1E}" srcOrd="2" destOrd="0" presId="urn:microsoft.com/office/officeart/2008/layout/IncreasingCircleProcess"/>
    <dgm:cxn modelId="{665A51EF-F74A-A940-8C44-0E106814C07C}" type="presParOf" srcId="{F39909E7-355B-AA40-A444-96D50CC0D123}" destId="{BA620EFE-AD3D-0440-9C42-C62632027193}" srcOrd="3" destOrd="0" presId="urn:microsoft.com/office/officeart/2008/layout/Increasing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cxnId="{013C62E4-D4CB-BC42-8D30-051070273717}" type="parTrans">
      <dgm:prSet/>
      <dgm:spPr/>
      <dgm:t>
        <a:bodyPr/>
        <a:lstStyle/>
        <a:p>
          <a:endParaRPr lang="zh-CN" altLang="en-US"/>
        </a:p>
      </dgm:t>
    </dgm:pt>
    <dgm:pt modelId="{9D2CF8E4-DF38-D44A-9995-F3DD0DE3553B}" cxnId="{013C62E4-D4CB-BC42-8D30-051070273717}" type="sibTrans">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cxnId="{8CDEC77D-B149-6F4A-9D63-C84E4D1834D9}" type="parTrans">
      <dgm:prSet/>
      <dgm:spPr/>
      <dgm:t>
        <a:bodyPr/>
        <a:lstStyle/>
        <a:p>
          <a:endParaRPr lang="zh-CN" altLang="en-US"/>
        </a:p>
      </dgm:t>
    </dgm:pt>
    <dgm:pt modelId="{0B66BD9F-F6EE-5B4C-84D4-2373DCEA4143}" cxnId="{8CDEC77D-B149-6F4A-9D63-C84E4D1834D9}" type="sibTrans">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cxnId="{1C4A4054-3E34-E14D-8961-4B6017D5DBE3}" type="sibTrans">
      <dgm:prSet custLinFactX="-30119" custLinFactY="-36754" custLinFactNeighborX="-100000" custLinFactNeighborY="-100000"/>
      <dgm:spPr/>
      <dgm:t>
        <a:bodyPr/>
        <a:lstStyle/>
        <a:p>
          <a:endParaRPr lang="zh-CN" altLang="en-US"/>
        </a:p>
      </dgm:t>
    </dgm:pt>
    <dgm:pt modelId="{4FE21D3F-4346-DA49-863D-5D708DFC9EB0}" cxnId="{1C4A4054-3E34-E14D-8961-4B6017D5DBE3}" type="parTrans">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4D644D81-7C6D-5144-8C81-F3DA7FFBFDFF}" type="presOf" srcId="{6F608C16-C874-BE43-B105-D0EF89140087}" destId="{2A9E67EA-3E8D-8845-B90E-C24DDCB559BA}" srcOrd="0" destOrd="0" presId="urn:microsoft.com/office/officeart/2009/3/layout/RandomtoResultProcess"/>
    <dgm:cxn modelId="{E38F38A1-59C0-8C4E-96EF-0BC896249F42}" type="presOf" srcId="{73A445A7-B77F-A145-AC00-472D980B3DF3}" destId="{E73F5EC1-C946-5C46-8096-9C7DEE669D96}" srcOrd="0" destOrd="0" presId="urn:microsoft.com/office/officeart/2009/3/layout/RandomtoResultProcess"/>
    <dgm:cxn modelId="{CF6293B2-FD30-1143-8FD7-23252C979297}" type="presOf" srcId="{3049B07F-C0C8-594E-A9E9-F01FF74C11D8}" destId="{4606C746-EDC9-6545-8DE5-E6CD56FAC63B}" srcOrd="0" destOrd="0" presId="urn:microsoft.com/office/officeart/2009/3/layout/RandomtoResultProcess"/>
    <dgm:cxn modelId="{013C62E4-D4CB-BC42-8D30-051070273717}" srcId="{3049B07F-C0C8-594E-A9E9-F01FF74C11D8}" destId="{73A445A7-B77F-A145-AC00-472D980B3DF3}" srcOrd="0" destOrd="0" parTransId="{3DB2E500-DD4B-9249-A4D6-E265347950F1}" sibTransId="{9D2CF8E4-DF38-D44A-9995-F3DD0DE3553B}"/>
    <dgm:cxn modelId="{7F53B5F8-4064-7D4D-9B34-18775151FBE3}" type="presOf" srcId="{D51C0608-00FA-6549-BF17-A05627C62ED4}" destId="{3C05A9DD-0F28-0147-BB9B-E6DA616CEBAD}" srcOrd="0" destOrd="0" presId="urn:microsoft.com/office/officeart/2009/3/layout/RandomtoResultProcess"/>
    <dgm:cxn modelId="{E27B1E6C-4F61-D84B-8891-9A792ABFE8C7}" type="presParOf" srcId="{4606C746-EDC9-6545-8DE5-E6CD56FAC63B}" destId="{E7816183-1680-3847-8096-0BF8A728F3C2}" srcOrd="0" destOrd="0" presId="urn:microsoft.com/office/officeart/2009/3/layout/RandomtoResultProcess"/>
    <dgm:cxn modelId="{A7DF5F67-3A12-084F-A88F-A273E44F2D87}" type="presParOf" srcId="{E7816183-1680-3847-8096-0BF8A728F3C2}" destId="{E73F5EC1-C946-5C46-8096-9C7DEE669D96}" srcOrd="0" destOrd="0" presId="urn:microsoft.com/office/officeart/2009/3/layout/RandomtoResultProcess"/>
    <dgm:cxn modelId="{5FBA6D9B-4FFA-3145-AA0C-17D3DFB6A5E5}" type="presParOf" srcId="{E7816183-1680-3847-8096-0BF8A728F3C2}" destId="{2A9E67EA-3E8D-8845-B90E-C24DDCB559BA}" srcOrd="1" destOrd="0" presId="urn:microsoft.com/office/officeart/2009/3/layout/RandomtoResultProcess"/>
    <dgm:cxn modelId="{C219FA9C-5B34-BA4A-AD2C-94BCD80DB735}" type="presParOf" srcId="{E7816183-1680-3847-8096-0BF8A728F3C2}" destId="{E6429E82-A9AA-D04B-AFB9-B01C33A4CCB6}" srcOrd="2" destOrd="0" presId="urn:microsoft.com/office/officeart/2009/3/layout/RandomtoResultProcess"/>
    <dgm:cxn modelId="{B0C37E44-4C8F-4C45-8C01-7A2E187BE526}" type="presParOf" srcId="{E7816183-1680-3847-8096-0BF8A728F3C2}" destId="{D28868B9-CA5B-1A4E-8321-14FB7CA49236}" srcOrd="3" destOrd="0" presId="urn:microsoft.com/office/officeart/2009/3/layout/RandomtoResultProcess"/>
    <dgm:cxn modelId="{B535CD8A-015B-AD44-A79C-88F92DB986C6}" type="presParOf" srcId="{E7816183-1680-3847-8096-0BF8A728F3C2}" destId="{8555E7EC-029C-8047-A950-EFCEE1802644}" srcOrd="4" destOrd="0" presId="urn:microsoft.com/office/officeart/2009/3/layout/RandomtoResultProcess"/>
    <dgm:cxn modelId="{C122236C-7769-944F-A801-D81DAFFBB7DB}" type="presParOf" srcId="{E7816183-1680-3847-8096-0BF8A728F3C2}" destId="{317D7BA8-9898-5E4F-9B0D-275D44BF1266}" srcOrd="5" destOrd="0" presId="urn:microsoft.com/office/officeart/2009/3/layout/RandomtoResultProcess"/>
    <dgm:cxn modelId="{7B39FDED-BE83-8A4C-99E8-E949E7EDB382}" type="presParOf" srcId="{E7816183-1680-3847-8096-0BF8A728F3C2}" destId="{DF26AD9E-E987-964F-9069-28E4C4AA52C1}" srcOrd="6" destOrd="0" presId="urn:microsoft.com/office/officeart/2009/3/layout/RandomtoResultProcess"/>
    <dgm:cxn modelId="{689DF74C-28BD-C747-A2A5-173853D8D0D8}" type="presParOf" srcId="{E7816183-1680-3847-8096-0BF8A728F3C2}" destId="{3ABDA542-7034-874D-A152-0085F978AB78}" srcOrd="7" destOrd="0" presId="urn:microsoft.com/office/officeart/2009/3/layout/RandomtoResultProcess"/>
    <dgm:cxn modelId="{559859B5-4B48-4940-916E-30BB6C882C2D}" type="presParOf" srcId="{E7816183-1680-3847-8096-0BF8A728F3C2}" destId="{5FB89DBC-F9B8-C643-BBC9-D96AF6C19359}" srcOrd="8" destOrd="0" presId="urn:microsoft.com/office/officeart/2009/3/layout/RandomtoResultProcess"/>
    <dgm:cxn modelId="{4C60B467-0190-8E45-AB14-FC1DCD1C00C8}" type="presParOf" srcId="{E7816183-1680-3847-8096-0BF8A728F3C2}" destId="{23CF9D13-5157-804D-A0C5-F883ABC37BF0}" srcOrd="9" destOrd="0" presId="urn:microsoft.com/office/officeart/2009/3/layout/RandomtoResultProcess"/>
    <dgm:cxn modelId="{35452B99-431C-3242-A215-BDDF1A9A6415}" type="presParOf" srcId="{E7816183-1680-3847-8096-0BF8A728F3C2}" destId="{D2F296E5-18E1-524A-8B22-94D8E4EF5492}" srcOrd="10" destOrd="0" presId="urn:microsoft.com/office/officeart/2009/3/layout/RandomtoResultProcess"/>
    <dgm:cxn modelId="{5EC62D9C-EF9D-F047-9A96-2196561D8F08}" type="presParOf" srcId="{E7816183-1680-3847-8096-0BF8A728F3C2}" destId="{FEA6EC28-6FDC-AD44-899A-5BCF8E012F99}" srcOrd="11" destOrd="0" presId="urn:microsoft.com/office/officeart/2009/3/layout/RandomtoResultProcess"/>
    <dgm:cxn modelId="{CE227086-CA2C-3347-B095-109B8658663B}" type="presParOf" srcId="{E7816183-1680-3847-8096-0BF8A728F3C2}" destId="{20209425-72C6-5F43-8196-7EA8CB8606B3}" srcOrd="12" destOrd="0" presId="urn:microsoft.com/office/officeart/2009/3/layout/RandomtoResultProcess"/>
    <dgm:cxn modelId="{3F7D9068-6AC3-8247-88D6-0D7943106665}" type="presParOf" srcId="{E7816183-1680-3847-8096-0BF8A728F3C2}" destId="{2DA182DC-0CCF-7D4E-804A-69EA214D293E}" srcOrd="13" destOrd="0" presId="urn:microsoft.com/office/officeart/2009/3/layout/RandomtoResultProcess"/>
    <dgm:cxn modelId="{445F44A5-634A-4E45-8E07-F4EA9E195C68}" type="presParOf" srcId="{E7816183-1680-3847-8096-0BF8A728F3C2}" destId="{64E92841-C96C-394A-9A08-052796639A80}" srcOrd="14" destOrd="0" presId="urn:microsoft.com/office/officeart/2009/3/layout/RandomtoResultProcess"/>
    <dgm:cxn modelId="{D573735B-86E0-A94E-8C56-84B5303D70F2}" type="presParOf" srcId="{E7816183-1680-3847-8096-0BF8A728F3C2}" destId="{49793689-7A21-0041-B5F6-2D8644DFDA0F}" srcOrd="15" destOrd="0" presId="urn:microsoft.com/office/officeart/2009/3/layout/RandomtoResultProcess"/>
    <dgm:cxn modelId="{324979D5-32C6-0445-B09F-DD5080087A66}" type="presParOf" srcId="{E7816183-1680-3847-8096-0BF8A728F3C2}" destId="{CB046DDD-76FA-6641-A24B-511F15944410}" srcOrd="16" destOrd="0" presId="urn:microsoft.com/office/officeart/2009/3/layout/RandomtoResultProcess"/>
    <dgm:cxn modelId="{04FD11C8-D41B-CB40-BCA9-3E27A0C91170}" type="presParOf" srcId="{E7816183-1680-3847-8096-0BF8A728F3C2}" destId="{72721FB6-A78F-F74A-9CE4-E9118DDE4B46}" srcOrd="17" destOrd="0" presId="urn:microsoft.com/office/officeart/2009/3/layout/RandomtoResultProcess"/>
    <dgm:cxn modelId="{3FB7AE48-1A0D-B641-8D64-F7AC6F71C17F}" type="presParOf" srcId="{E7816183-1680-3847-8096-0BF8A728F3C2}" destId="{1B933E20-C1F7-564C-9190-B3E27FE33277}" srcOrd="18" destOrd="0" presId="urn:microsoft.com/office/officeart/2009/3/layout/RandomtoResultProcess"/>
    <dgm:cxn modelId="{6B6343EE-8A26-4B4F-A34A-39542DD679ED}" type="presParOf" srcId="{E7816183-1680-3847-8096-0BF8A728F3C2}" destId="{60588B72-4B6D-4B4E-8E11-D98EC82B2177}" srcOrd="19" destOrd="0" presId="urn:microsoft.com/office/officeart/2009/3/layout/RandomtoResultProcess"/>
    <dgm:cxn modelId="{73075D53-39D6-474E-85DA-DE3ACE25112F}" type="presParOf" srcId="{4606C746-EDC9-6545-8DE5-E6CD56FAC63B}" destId="{B3BEB557-5748-174F-85FD-D057843E3E53}" srcOrd="1" destOrd="0" presId="urn:microsoft.com/office/officeart/2009/3/layout/RandomtoResultProcess"/>
    <dgm:cxn modelId="{D26FC2AF-E9CD-CA44-8A1E-FA91B95CE10A}" type="presParOf" srcId="{B3BEB557-5748-174F-85FD-D057843E3E53}" destId="{EC48DE25-09B9-0344-AD3E-0361FC9C3F0A}" srcOrd="0" destOrd="0" presId="urn:microsoft.com/office/officeart/2009/3/layout/RandomtoResultProcess"/>
    <dgm:cxn modelId="{E81CF6A2-D2A6-244E-8976-693A27C88C74}" type="presParOf" srcId="{B3BEB557-5748-174F-85FD-D057843E3E53}" destId="{2CBACB28-135D-A148-92B7-10934CA3472C}" srcOrd="1" destOrd="0" presId="urn:microsoft.com/office/officeart/2009/3/layout/RandomtoResultProcess"/>
    <dgm:cxn modelId="{F8A1A3D1-C035-0242-9AC3-AC8ABCD229FC}" type="presParOf" srcId="{4606C746-EDC9-6545-8DE5-E6CD56FAC63B}" destId="{68E9165E-A694-7E43-AE8C-0530E39C090E}" srcOrd="2" destOrd="0" presId="urn:microsoft.com/office/officeart/2009/3/layout/RandomtoResultProcess"/>
    <dgm:cxn modelId="{C609BF06-F42C-B748-9831-76173AC0DADF}" type="presParOf" srcId="{4606C746-EDC9-6545-8DE5-E6CD56FAC63B}" destId="{1102B013-8932-D64E-A63C-FDF39BCABD9D}" srcOrd="3" destOrd="0" presId="urn:microsoft.com/office/officeart/2009/3/layout/RandomtoResultProcess"/>
    <dgm:cxn modelId="{AF0AEFB3-E355-C448-BEEA-8624C37DDFB9}" type="presParOf" srcId="{1102B013-8932-D64E-A63C-FDF39BCABD9D}" destId="{76365E64-258A-A845-BFC3-04E99445A16B}" srcOrd="0" destOrd="0" presId="urn:microsoft.com/office/officeart/2009/3/layout/RandomtoResultProcess"/>
    <dgm:cxn modelId="{9F3E430A-9EA4-E049-BCF0-FC76C6E8871E}" type="presParOf" srcId="{1102B013-8932-D64E-A63C-FDF39BCABD9D}" destId="{95568199-9ED9-DD43-BCF9-0E977BC35962}" srcOrd="1" destOrd="0" presId="urn:microsoft.com/office/officeart/2009/3/layout/RandomtoResultProcess"/>
    <dgm:cxn modelId="{89F531BF-2E37-A945-97B3-56694CC12B4A}" type="presParOf" srcId="{4606C746-EDC9-6545-8DE5-E6CD56FAC63B}" destId="{6060A44F-63D1-6C4C-8BA6-44078137BB68}" srcOrd="4" destOrd="0" presId="urn:microsoft.com/office/officeart/2009/3/layout/RandomtoResultProcess"/>
    <dgm:cxn modelId="{35B282E6-4894-5142-BC0C-E98570681122}" type="presParOf" srcId="{6060A44F-63D1-6C4C-8BA6-44078137BB68}" destId="{3C05A9DD-0F28-0147-BB9B-E6DA616CEBAD}" srcOrd="0" destOrd="0" presId="urn:microsoft.com/office/officeart/2009/3/layout/RandomtoResultProcess"/>
    <dgm:cxn modelId="{2FA6395B-E747-5D4C-8987-85D02BFDCEC1}" type="presParOf" srcId="{6060A44F-63D1-6C4C-8BA6-44078137BB68}" destId="{8E0907CC-B38E-C54C-9C0C-C9C23CBD7BEB}" srcOrd="1" destOrd="0" presId="urn:microsoft.com/office/officeart/2009/3/layout/RandomtoResult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9D08C573-718D-BA45-BE35-1651716D5182}">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目标</a:t>
          </a:r>
          <a:endParaRPr lang="en-US" altLang="zh-CN" sz="1600" b="1" dirty="0">
            <a:latin typeface="微软雅黑" panose="020B0503020204020204" pitchFamily="34" charset="-122"/>
            <a:ea typeface="微软雅黑" panose="020B0503020204020204" pitchFamily="34" charset="-122"/>
          </a:endParaRPr>
        </a:p>
      </dgm:t>
    </dgm:pt>
    <dgm:pt modelId="{94552631-484D-7649-BA78-0CC201C7507F}" cxnId="{8082B0C1-B72F-7349-91A1-43F5A78CA16D}"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C7A8DB0-5017-564D-8176-E10CCD7E6ACB}" cxnId="{8082B0C1-B72F-7349-91A1-43F5A78CA16D}"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91029A7-50BF-F546-826A-D7968B1B5D21}">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核心</a:t>
          </a:r>
          <a:endParaRPr lang="en-US" altLang="zh-CN" sz="1600" b="1" dirty="0">
            <a:latin typeface="微软雅黑" panose="020B0503020204020204" pitchFamily="34" charset="-122"/>
            <a:ea typeface="微软雅黑" panose="020B0503020204020204" pitchFamily="34" charset="-122"/>
          </a:endParaRPr>
        </a:p>
      </dgm:t>
    </dgm:pt>
    <dgm:pt modelId="{D22CD4D5-F45F-BA49-9E84-8BE1DB9921C5}" cxnId="{BFC1EDD2-4057-624B-A699-A1913D58B450}"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A46F86C-E8FD-D24F-92F8-D2E7DCA60EB3}" cxnId="{BFC1EDD2-4057-624B-A699-A1913D58B450}"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AB7A45C-476E-7F47-B4AD-1E4CBD708ADA}">
      <dgm:prSet custT="1"/>
      <dgm:spPr>
        <a:solidFill>
          <a:srgbClr val="65B4ED"/>
        </a:solidFill>
        <a:ln>
          <a:solidFill>
            <a:schemeClr val="bg1"/>
          </a:solidFill>
        </a:ln>
      </dgm:spPr>
      <dgm:t>
        <a:bodyPr/>
        <a:lstStyle/>
        <a:p>
          <a:r>
            <a:rPr lang="zh-CN" altLang="en-US" sz="1600" b="1" dirty="0">
              <a:latin typeface="微软雅黑" panose="020B0503020204020204" pitchFamily="34" charset="-122"/>
              <a:ea typeface="微软雅黑" panose="020B0503020204020204" pitchFamily="34" charset="-122"/>
            </a:rPr>
            <a:t>技术</a:t>
          </a:r>
        </a:p>
      </dgm:t>
    </dgm:pt>
    <dgm:pt modelId="{6BCCD687-0421-3D40-B0C4-FAF2906751DE}" cxnId="{B523FA38-249D-534B-9D0A-043E55E4B2F3}"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139C83E-B4EB-3E48-A0EA-475D4AE7CB38}" cxnId="{B523FA38-249D-534B-9D0A-043E55E4B2F3}"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78D8B91-3F3B-6944-BF41-DB4E151D02FE}">
      <dgm:prSet custT="1"/>
      <dgm:spPr>
        <a:ln w="19050">
          <a:solidFill>
            <a:srgbClr val="DCE7F3"/>
          </a:solidFill>
        </a:ln>
      </dgm:spPr>
      <dgm:t>
        <a:bodyPr/>
        <a:lstStyle/>
        <a:p>
          <a:r>
            <a:rPr lang="zh-CN" altLang="en-US" sz="1600" b="1" dirty="0">
              <a:solidFill>
                <a:srgbClr val="C00000"/>
              </a:solidFill>
              <a:latin typeface="微软雅黑" panose="020B0503020204020204" pitchFamily="34" charset="-122"/>
              <a:ea typeface="微软雅黑" panose="020B0503020204020204" pitchFamily="34" charset="-122"/>
            </a:rPr>
            <a:t>新的数据合作模式</a:t>
          </a:r>
          <a:r>
            <a:rPr lang="zh-CN" altLang="en-US" sz="1600" b="1" dirty="0">
              <a:latin typeface="微软雅黑" panose="020B0503020204020204" pitchFamily="34" charset="-122"/>
              <a:ea typeface="微软雅黑" panose="020B0503020204020204" pitchFamily="34" charset="-122"/>
            </a:rPr>
            <a:t>：数据可用不可见、数据不动价值动</a:t>
          </a:r>
          <a:endParaRPr lang="en-US" altLang="zh-CN" sz="1600" b="1" dirty="0">
            <a:latin typeface="微软雅黑" panose="020B0503020204020204" pitchFamily="34" charset="-122"/>
            <a:ea typeface="微软雅黑" panose="020B0503020204020204" pitchFamily="34" charset="-122"/>
          </a:endParaRPr>
        </a:p>
      </dgm:t>
    </dgm:pt>
    <dgm:pt modelId="{938CF651-A731-E341-BC4E-230D3648A9EC}" cxnId="{9A9B507D-F824-0643-A358-D6F2DA24A5F4}"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D722F75-3DFB-574E-B1CB-99195A3FF03F}" cxnId="{9A9B507D-F824-0643-A358-D6F2DA24A5F4}"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0A488B8-3656-A24A-8CE5-9992E7EE3371}">
      <dgm:prSet custT="1"/>
      <dgm:spPr>
        <a:ln w="19050">
          <a:solidFill>
            <a:srgbClr val="DCE7F3"/>
          </a:solidFill>
        </a:ln>
      </dgm:spPr>
      <dgm:t>
        <a:bodyPr/>
        <a:lstStyle/>
        <a:p>
          <a:r>
            <a:rPr lang="zh-CN" altLang="en-US" sz="1600" b="1" dirty="0">
              <a:latin typeface="微软雅黑" panose="020B0503020204020204" pitchFamily="34" charset="-122"/>
              <a:ea typeface="微软雅黑" panose="020B0503020204020204" pitchFamily="34" charset="-122"/>
            </a:rPr>
            <a:t>在原始数据不出本地的前提下</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完成联合统计和建模</a:t>
          </a:r>
          <a:endParaRPr lang="en-US" altLang="zh-CN" sz="1600" b="1" dirty="0">
            <a:latin typeface="微软雅黑" panose="020B0503020204020204" pitchFamily="34" charset="-122"/>
            <a:ea typeface="微软雅黑" panose="020B0503020204020204" pitchFamily="34" charset="-122"/>
          </a:endParaRPr>
        </a:p>
      </dgm:t>
    </dgm:pt>
    <dgm:pt modelId="{0F12A7CA-DF87-2A49-9F24-8A4E3E159CF8}" cxnId="{A31665EE-6EC5-504E-AE2E-C254BCC1748D}"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BE04EF6-E278-4548-BC4E-653FC5C720E8}" cxnId="{A31665EE-6EC5-504E-AE2E-C254BCC1748D}"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D69613B-6021-0340-8056-01CA58D4AD1B}">
      <dgm:prSet custT="1"/>
      <dgm:spPr>
        <a:ln w="19050">
          <a:solidFill>
            <a:srgbClr val="DCE7F3"/>
          </a:solidFill>
        </a:ln>
      </dgm:spPr>
      <dgm:t>
        <a:bodyPr/>
        <a:lstStyle/>
        <a:p>
          <a:r>
            <a:rPr lang="zh-CN" altLang="en-US" sz="1600" b="1" dirty="0">
              <a:latin typeface="微软雅黑" panose="020B0503020204020204" pitchFamily="34" charset="-122"/>
              <a:ea typeface="微软雅黑" panose="020B0503020204020204" pitchFamily="34" charset="-122"/>
            </a:rPr>
            <a:t>联邦学习、多方安全计算</a:t>
          </a:r>
        </a:p>
      </dgm:t>
    </dgm:pt>
    <dgm:pt modelId="{3D5343FD-5B7E-D742-A819-E207A7874C9E}" cxnId="{FAE668E8-0D00-E24B-B142-F20BD184DA9C}" type="par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453B32C-3BA3-A443-B419-7656DC11EEC7}" cxnId="{FAE668E8-0D00-E24B-B142-F20BD184DA9C}" type="sibTrans">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63730FA-2B22-A04F-8E3E-D3E30640F6ED}" type="pres">
      <dgm:prSet presAssocID="{A163E5BA-BB60-A24E-BCA1-C2EEA6DF0170}" presName="linearFlow" presStyleCnt="0">
        <dgm:presLayoutVars>
          <dgm:dir/>
          <dgm:animLvl val="lvl"/>
          <dgm:resizeHandles val="exact"/>
        </dgm:presLayoutVars>
      </dgm:prSet>
      <dgm:spPr/>
    </dgm:pt>
    <dgm:pt modelId="{7DFD17D5-DED3-0F4E-BA83-4054394329A8}" type="pres">
      <dgm:prSet presAssocID="{9D08C573-718D-BA45-BE35-1651716D5182}" presName="composite" presStyleCnt="0"/>
      <dgm:spPr/>
    </dgm:pt>
    <dgm:pt modelId="{A4BB87C3-E4D1-C841-806C-E251188E08AC}" type="pres">
      <dgm:prSet presAssocID="{9D08C573-718D-BA45-BE35-1651716D5182}" presName="parentText" presStyleLbl="alignNode1" presStyleIdx="0" presStyleCnt="3">
        <dgm:presLayoutVars>
          <dgm:chMax val="1"/>
          <dgm:bulletEnabled val="1"/>
        </dgm:presLayoutVars>
      </dgm:prSet>
      <dgm:spPr/>
    </dgm:pt>
    <dgm:pt modelId="{38FF498A-14F4-7542-A897-C413954A6B7B}" type="pres">
      <dgm:prSet presAssocID="{9D08C573-718D-BA45-BE35-1651716D5182}" presName="descendantText" presStyleLbl="alignAcc1" presStyleIdx="0" presStyleCnt="3">
        <dgm:presLayoutVars>
          <dgm:bulletEnabled val="1"/>
        </dgm:presLayoutVars>
      </dgm:prSet>
      <dgm:spPr/>
    </dgm:pt>
    <dgm:pt modelId="{D98A0760-CEC5-354E-BA3E-D34417392522}" type="pres">
      <dgm:prSet presAssocID="{9C7A8DB0-5017-564D-8176-E10CCD7E6ACB}" presName="sp" presStyleCnt="0"/>
      <dgm:spPr/>
    </dgm:pt>
    <dgm:pt modelId="{DBE0EC81-D8B1-644D-B7C9-E039C21CCD7B}" type="pres">
      <dgm:prSet presAssocID="{091029A7-50BF-F546-826A-D7968B1B5D21}" presName="composite" presStyleCnt="0"/>
      <dgm:spPr/>
    </dgm:pt>
    <dgm:pt modelId="{6B6B7DB1-FCCE-134A-89FA-E1E9416473D0}" type="pres">
      <dgm:prSet presAssocID="{091029A7-50BF-F546-826A-D7968B1B5D21}" presName="parentText" presStyleLbl="alignNode1" presStyleIdx="1" presStyleCnt="3">
        <dgm:presLayoutVars>
          <dgm:chMax val="1"/>
          <dgm:bulletEnabled val="1"/>
        </dgm:presLayoutVars>
      </dgm:prSet>
      <dgm:spPr/>
    </dgm:pt>
    <dgm:pt modelId="{F666F394-52E5-9A49-897B-9FB763B9051F}" type="pres">
      <dgm:prSet presAssocID="{091029A7-50BF-F546-826A-D7968B1B5D21}" presName="descendantText" presStyleLbl="alignAcc1" presStyleIdx="1" presStyleCnt="3">
        <dgm:presLayoutVars>
          <dgm:bulletEnabled val="1"/>
        </dgm:presLayoutVars>
      </dgm:prSet>
      <dgm:spPr/>
    </dgm:pt>
    <dgm:pt modelId="{1F055D18-17D3-C848-948D-6E435E8F9A51}" type="pres">
      <dgm:prSet presAssocID="{DA46F86C-E8FD-D24F-92F8-D2E7DCA60EB3}" presName="sp" presStyleCnt="0"/>
      <dgm:spPr/>
    </dgm:pt>
    <dgm:pt modelId="{270604BA-D08C-FF45-953C-4E233C20FFEE}" type="pres">
      <dgm:prSet presAssocID="{AAB7A45C-476E-7F47-B4AD-1E4CBD708ADA}" presName="composite" presStyleCnt="0"/>
      <dgm:spPr/>
    </dgm:pt>
    <dgm:pt modelId="{4DAF1907-3BAA-444A-B907-5874F8763452}" type="pres">
      <dgm:prSet presAssocID="{AAB7A45C-476E-7F47-B4AD-1E4CBD708ADA}" presName="parentText" presStyleLbl="alignNode1" presStyleIdx="2" presStyleCnt="3" custLinFactNeighborX="-14238" custLinFactNeighborY="2921">
        <dgm:presLayoutVars>
          <dgm:chMax val="1"/>
          <dgm:bulletEnabled val="1"/>
        </dgm:presLayoutVars>
      </dgm:prSet>
      <dgm:spPr/>
    </dgm:pt>
    <dgm:pt modelId="{C7A492E8-3FA5-134E-90B1-56E7C974A7EB}" type="pres">
      <dgm:prSet presAssocID="{AAB7A45C-476E-7F47-B4AD-1E4CBD708ADA}" presName="descendantText" presStyleLbl="alignAcc1" presStyleIdx="2" presStyleCnt="3">
        <dgm:presLayoutVars>
          <dgm:bulletEnabled val="1"/>
        </dgm:presLayoutVars>
      </dgm:prSet>
      <dgm:spPr/>
    </dgm:pt>
  </dgm:ptLst>
  <dgm:cxnLst>
    <dgm:cxn modelId="{B523FA38-249D-534B-9D0A-043E55E4B2F3}" srcId="{A163E5BA-BB60-A24E-BCA1-C2EEA6DF0170}" destId="{AAB7A45C-476E-7F47-B4AD-1E4CBD708ADA}" srcOrd="2" destOrd="0" parTransId="{6BCCD687-0421-3D40-B0C4-FAF2906751DE}" sibTransId="{7139C83E-B4EB-3E48-A0EA-475D4AE7CB38}"/>
    <dgm:cxn modelId="{CB48F354-DF66-F64E-98BE-5A3D2D698B65}" type="presOf" srcId="{A78D8B91-3F3B-6944-BF41-DB4E151D02FE}" destId="{38FF498A-14F4-7542-A897-C413954A6B7B}" srcOrd="0" destOrd="0" presId="urn:microsoft.com/office/officeart/2005/8/layout/chevron2"/>
    <dgm:cxn modelId="{5F6EB75F-445E-3541-B94E-D76FBEE8D8D6}" type="presOf" srcId="{9D08C573-718D-BA45-BE35-1651716D5182}" destId="{A4BB87C3-E4D1-C841-806C-E251188E08AC}" srcOrd="0" destOrd="0" presId="urn:microsoft.com/office/officeart/2005/8/layout/chevron2"/>
    <dgm:cxn modelId="{CC04DD75-E752-224A-81DE-C5057937FCC4}" type="presOf" srcId="{091029A7-50BF-F546-826A-D7968B1B5D21}" destId="{6B6B7DB1-FCCE-134A-89FA-E1E9416473D0}" srcOrd="0" destOrd="0" presId="urn:microsoft.com/office/officeart/2005/8/layout/chevron2"/>
    <dgm:cxn modelId="{9A9B507D-F824-0643-A358-D6F2DA24A5F4}" srcId="{9D08C573-718D-BA45-BE35-1651716D5182}" destId="{A78D8B91-3F3B-6944-BF41-DB4E151D02FE}" srcOrd="0" destOrd="0" parTransId="{938CF651-A731-E341-BC4E-230D3648A9EC}" sibTransId="{8D722F75-3DFB-574E-B1CB-99195A3FF03F}"/>
    <dgm:cxn modelId="{0B4FE5A3-D4BE-2B45-9427-492C49D78D54}" type="presOf" srcId="{E0A488B8-3656-A24A-8CE5-9992E7EE3371}" destId="{F666F394-52E5-9A49-897B-9FB763B9051F}" srcOrd="0" destOrd="0" presId="urn:microsoft.com/office/officeart/2005/8/layout/chevron2"/>
    <dgm:cxn modelId="{E80E9BBD-6523-C94D-8030-FDAC9082BCB1}" type="presOf" srcId="{AAB7A45C-476E-7F47-B4AD-1E4CBD708ADA}" destId="{4DAF1907-3BAA-444A-B907-5874F8763452}" srcOrd="0" destOrd="0" presId="urn:microsoft.com/office/officeart/2005/8/layout/chevron2"/>
    <dgm:cxn modelId="{8082B0C1-B72F-7349-91A1-43F5A78CA16D}" srcId="{A163E5BA-BB60-A24E-BCA1-C2EEA6DF0170}" destId="{9D08C573-718D-BA45-BE35-1651716D5182}" srcOrd="0" destOrd="0" parTransId="{94552631-484D-7649-BA78-0CC201C7507F}" sibTransId="{9C7A8DB0-5017-564D-8176-E10CCD7E6ACB}"/>
    <dgm:cxn modelId="{BFC1EDD2-4057-624B-A699-A1913D58B450}" srcId="{A163E5BA-BB60-A24E-BCA1-C2EEA6DF0170}" destId="{091029A7-50BF-F546-826A-D7968B1B5D21}" srcOrd="1" destOrd="0" parTransId="{D22CD4D5-F45F-BA49-9E84-8BE1DB9921C5}" sibTransId="{DA46F86C-E8FD-D24F-92F8-D2E7DCA60EB3}"/>
    <dgm:cxn modelId="{066814E1-5AED-8B44-A609-F376CD3735E9}" type="presOf" srcId="{A163E5BA-BB60-A24E-BCA1-C2EEA6DF0170}" destId="{E63730FA-2B22-A04F-8E3E-D3E30640F6ED}" srcOrd="0" destOrd="0" presId="urn:microsoft.com/office/officeart/2005/8/layout/chevron2"/>
    <dgm:cxn modelId="{FAE668E8-0D00-E24B-B142-F20BD184DA9C}" srcId="{AAB7A45C-476E-7F47-B4AD-1E4CBD708ADA}" destId="{2D69613B-6021-0340-8056-01CA58D4AD1B}" srcOrd="0" destOrd="0" parTransId="{3D5343FD-5B7E-D742-A819-E207A7874C9E}" sibTransId="{1453B32C-3BA3-A443-B419-7656DC11EEC7}"/>
    <dgm:cxn modelId="{A31665EE-6EC5-504E-AE2E-C254BCC1748D}" srcId="{091029A7-50BF-F546-826A-D7968B1B5D21}" destId="{E0A488B8-3656-A24A-8CE5-9992E7EE3371}" srcOrd="0" destOrd="0" parTransId="{0F12A7CA-DF87-2A49-9F24-8A4E3E159CF8}" sibTransId="{0BE04EF6-E278-4548-BC4E-653FC5C720E8}"/>
    <dgm:cxn modelId="{82F7CCF5-E895-414B-ABAB-06087448F2F6}" type="presOf" srcId="{2D69613B-6021-0340-8056-01CA58D4AD1B}" destId="{C7A492E8-3FA5-134E-90B1-56E7C974A7EB}" srcOrd="0" destOrd="0" presId="urn:microsoft.com/office/officeart/2005/8/layout/chevron2"/>
    <dgm:cxn modelId="{7E6E15F2-D550-2B4A-8573-03B1F20A9645}" type="presParOf" srcId="{E63730FA-2B22-A04F-8E3E-D3E30640F6ED}" destId="{7DFD17D5-DED3-0F4E-BA83-4054394329A8}" srcOrd="0" destOrd="0" presId="urn:microsoft.com/office/officeart/2005/8/layout/chevron2"/>
    <dgm:cxn modelId="{3C032EC2-4BCC-EB44-B41B-240DAFCEFD58}" type="presParOf" srcId="{7DFD17D5-DED3-0F4E-BA83-4054394329A8}" destId="{A4BB87C3-E4D1-C841-806C-E251188E08AC}" srcOrd="0" destOrd="0" presId="urn:microsoft.com/office/officeart/2005/8/layout/chevron2"/>
    <dgm:cxn modelId="{E356871F-DE4D-6841-9347-999E73EA0942}" type="presParOf" srcId="{7DFD17D5-DED3-0F4E-BA83-4054394329A8}" destId="{38FF498A-14F4-7542-A897-C413954A6B7B}" srcOrd="1" destOrd="0" presId="urn:microsoft.com/office/officeart/2005/8/layout/chevron2"/>
    <dgm:cxn modelId="{5FDF768D-00D6-304D-A283-20BE163D4B6A}" type="presParOf" srcId="{E63730FA-2B22-A04F-8E3E-D3E30640F6ED}" destId="{D98A0760-CEC5-354E-BA3E-D34417392522}" srcOrd="1" destOrd="0" presId="urn:microsoft.com/office/officeart/2005/8/layout/chevron2"/>
    <dgm:cxn modelId="{B82E67E1-5DEE-994B-B860-E6560AD300B8}" type="presParOf" srcId="{E63730FA-2B22-A04F-8E3E-D3E30640F6ED}" destId="{DBE0EC81-D8B1-644D-B7C9-E039C21CCD7B}" srcOrd="2" destOrd="0" presId="urn:microsoft.com/office/officeart/2005/8/layout/chevron2"/>
    <dgm:cxn modelId="{19318478-76B4-604F-9DC9-00959FEBA452}" type="presParOf" srcId="{DBE0EC81-D8B1-644D-B7C9-E039C21CCD7B}" destId="{6B6B7DB1-FCCE-134A-89FA-E1E9416473D0}" srcOrd="0" destOrd="0" presId="urn:microsoft.com/office/officeart/2005/8/layout/chevron2"/>
    <dgm:cxn modelId="{73A94464-C67D-0B47-B3DF-EA36D2E33D7B}" type="presParOf" srcId="{DBE0EC81-D8B1-644D-B7C9-E039C21CCD7B}" destId="{F666F394-52E5-9A49-897B-9FB763B9051F}" srcOrd="1" destOrd="0" presId="urn:microsoft.com/office/officeart/2005/8/layout/chevron2"/>
    <dgm:cxn modelId="{3A571B70-2DE7-CC42-A015-4ECF7D0AEBAA}" type="presParOf" srcId="{E63730FA-2B22-A04F-8E3E-D3E30640F6ED}" destId="{1F055D18-17D3-C848-948D-6E435E8F9A51}" srcOrd="3" destOrd="0" presId="urn:microsoft.com/office/officeart/2005/8/layout/chevron2"/>
    <dgm:cxn modelId="{494B85B7-776F-B740-B5FC-394BF1084388}" type="presParOf" srcId="{E63730FA-2B22-A04F-8E3E-D3E30640F6ED}" destId="{270604BA-D08C-FF45-953C-4E233C20FFEE}" srcOrd="4" destOrd="0" presId="urn:microsoft.com/office/officeart/2005/8/layout/chevron2"/>
    <dgm:cxn modelId="{EFD1114E-0407-2642-9B53-94D46E09E946}" type="presParOf" srcId="{270604BA-D08C-FF45-953C-4E233C20FFEE}" destId="{4DAF1907-3BAA-444A-B907-5874F8763452}" srcOrd="0" destOrd="0" presId="urn:microsoft.com/office/officeart/2005/8/layout/chevron2"/>
    <dgm:cxn modelId="{DEE0D9E0-559B-7948-840D-3BB1CD32E7A7}" type="presParOf" srcId="{270604BA-D08C-FF45-953C-4E233C20FFEE}" destId="{C7A492E8-3FA5-134E-90B1-56E7C974A7EB}"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tyle>
          <a:lnRef idx="0">
            <a:scrgbClr r="0" g="0" b="0"/>
          </a:lnRef>
          <a:fillRef idx="0">
            <a:scrgbClr r="0" g="0" b="0"/>
          </a:fillRef>
          <a:effectRef idx="0">
            <a:scrgbClr r="0" g="0" b="0"/>
          </a:effectRef>
          <a:fontRef idx="minor">
            <a:schemeClr val="lt1"/>
          </a:fontRef>
        </dgm:style>
      </dgm:prSet>
      <dgm:spPr>
        <a:solidFill>
          <a:srgbClr val="FF0000"/>
        </a:solidFill>
        <a:ln>
          <a:noFill/>
        </a:ln>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3" qsCatId="simple" csTypeId="urn:microsoft.com/office/officeart/2005/8/colors/colorful1" csCatId="colorful" phldr="1"/>
      <dgm:spPr/>
      <dgm:t>
        <a:bodyPr/>
        <a:lstStyle/>
        <a:p>
          <a:endParaRPr lang="zh-CN" altLang="en-US"/>
        </a:p>
      </dgm:t>
    </dgm:pt>
    <dgm:pt modelId="{825CDD1B-BECF-5A44-8A0D-7D4D361F260D}">
      <dgm:prSet phldrT="[文本]" custT="1"/>
      <dgm:spPr/>
      <dgm:t>
        <a:bodyPr/>
        <a:lstStyle/>
        <a:p>
          <a:r>
            <a:rPr lang="zh-CN" altLang="en-US" sz="1800" b="1" dirty="0"/>
            <a:t>分类分级 </a:t>
          </a:r>
        </a:p>
      </dgm:t>
    </dgm:pt>
    <dgm:pt modelId="{8D119C5A-0FF0-0948-BF6E-0545B305695A}" cxnId="{314E4ADA-C160-ED43-80DA-751FDC71B610}" type="parTrans">
      <dgm:prSet/>
      <dgm:spPr/>
      <dgm:t>
        <a:bodyPr/>
        <a:lstStyle/>
        <a:p>
          <a:endParaRPr lang="zh-CN" altLang="en-US"/>
        </a:p>
      </dgm:t>
    </dgm:pt>
    <dgm:pt modelId="{EC5E0526-92BC-6A4B-87CF-F76E406D3A14}" cxnId="{314E4ADA-C160-ED43-80DA-751FDC71B610}" type="sibTrans">
      <dgm:prSet/>
      <dgm:spPr/>
      <dgm:t>
        <a:bodyPr/>
        <a:lstStyle/>
        <a:p>
          <a:endParaRPr lang="zh-CN" altLang="en-US"/>
        </a:p>
      </dgm:t>
    </dgm:pt>
    <dgm:pt modelId="{6BB5B102-A5DE-7A4F-B4FB-1AA39522912D}">
      <dgm:prSet phldrT="[文本]"/>
      <dgm:spPr/>
      <dgm:t>
        <a:bodyPr/>
        <a:lstStyle/>
        <a:p>
          <a:r>
            <a:rPr lang="zh-CN" altLang="en-US" b="1" dirty="0"/>
            <a:t>匿名化处理</a:t>
          </a:r>
        </a:p>
      </dgm:t>
    </dgm:pt>
    <dgm:pt modelId="{1F3EAFF3-9E8C-4244-AD4F-3B1D0499F237}" cxnId="{F1E30470-F9E5-814A-9BD6-CD3277951852}" type="parTrans">
      <dgm:prSet/>
      <dgm:spPr/>
      <dgm:t>
        <a:bodyPr/>
        <a:lstStyle/>
        <a:p>
          <a:endParaRPr lang="zh-CN" altLang="en-US"/>
        </a:p>
      </dgm:t>
    </dgm:pt>
    <dgm:pt modelId="{98F56AF8-0788-8E45-888D-070D838C6C65}" cxnId="{F1E30470-F9E5-814A-9BD6-CD3277951852}" type="sibTrans">
      <dgm:prSet/>
      <dgm:spPr/>
      <dgm:t>
        <a:bodyPr/>
        <a:lstStyle/>
        <a:p>
          <a:endParaRPr lang="zh-CN" altLang="en-US"/>
        </a:p>
      </dgm:t>
    </dgm:pt>
    <dgm:pt modelId="{75AE01D5-E9BE-7042-AA91-6B7CD3731B6D}">
      <dgm:prSet phldrT="[文本]"/>
      <dgm:spPr/>
      <dgm:t>
        <a:bodyPr/>
        <a:lstStyle/>
        <a:p>
          <a:r>
            <a:rPr lang="zh-CN" altLang="en-US" b="1" dirty="0"/>
            <a:t>量化评估</a:t>
          </a:r>
        </a:p>
      </dgm:t>
    </dgm:pt>
    <dgm:pt modelId="{C77D5D72-72BD-B344-821F-9676E4CFCD52}" cxnId="{5CF8BFCA-15F9-924D-A27D-00D7A4350009}" type="parTrans">
      <dgm:prSet/>
      <dgm:spPr/>
      <dgm:t>
        <a:bodyPr/>
        <a:lstStyle/>
        <a:p>
          <a:endParaRPr lang="zh-CN" altLang="en-US"/>
        </a:p>
      </dgm:t>
    </dgm:pt>
    <dgm:pt modelId="{82E35EE7-7980-5F45-8F0F-9EB59BF5DE59}" cxnId="{5CF8BFCA-15F9-924D-A27D-00D7A4350009}" type="sibTrans">
      <dgm:prSet/>
      <dgm:spPr/>
      <dgm:t>
        <a:bodyPr/>
        <a:lstStyle/>
        <a:p>
          <a:endParaRPr lang="zh-CN" altLang="en-US"/>
        </a:p>
      </dgm:t>
    </dgm:pt>
    <dgm:pt modelId="{FAE10A27-0D49-3842-B78D-29BD6C99FEB3}">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600" dirty="0"/>
            <a:t>哪些数据内容可以直接公开或交易？</a:t>
          </a:r>
        </a:p>
      </dgm:t>
    </dgm:pt>
    <dgm:pt modelId="{B351C6ED-EC72-AF40-BF74-3BC8FBB5872C}" cxnId="{5CAA7AA2-0D45-9545-91E0-00FFB83CE3C7}" type="parTrans">
      <dgm:prSet/>
      <dgm:spPr/>
      <dgm:t>
        <a:bodyPr/>
        <a:lstStyle/>
        <a:p>
          <a:endParaRPr lang="zh-CN" altLang="en-US"/>
        </a:p>
      </dgm:t>
    </dgm:pt>
    <dgm:pt modelId="{D9F2B5A7-01EF-FE4C-B77E-61DD1E48CD3E}" cxnId="{5CAA7AA2-0D45-9545-91E0-00FFB83CE3C7}" type="sibTrans">
      <dgm:prSet/>
      <dgm:spPr/>
      <dgm:t>
        <a:bodyPr/>
        <a:lstStyle/>
        <a:p>
          <a:endParaRPr lang="zh-CN" altLang="en-US"/>
        </a:p>
      </dgm:t>
    </dgm:pt>
    <dgm:pt modelId="{BC22F22B-8BF1-A647-A1E9-1B50B9205A1E}">
      <dgm:prSet phldrT="[文本]" custT="1"/>
      <dgm:spPr/>
      <dgm:t>
        <a:bodyPr/>
        <a:lstStyle/>
        <a:p>
          <a:pPr marL="228600" marR="0" lvl="1" indent="-228600" algn="l" defTabSz="889000" eaLnBrk="1" fontAlgn="auto" latinLnBrk="0" hangingPunct="1">
            <a:lnSpc>
              <a:spcPct val="90000"/>
            </a:lnSpc>
            <a:spcBef>
              <a:spcPct val="0"/>
            </a:spcBef>
            <a:spcAft>
              <a:spcPct val="15000"/>
            </a:spcAft>
            <a:buClrTx/>
            <a:buSzTx/>
            <a:buFont typeface="Arial" panose="020B0604020202020204" pitchFamily="34" charset="0"/>
            <a:buChar char="•"/>
          </a:pPr>
          <a:r>
            <a:rPr lang="zh-CN" altLang="en-US" sz="2000" kern="1200" dirty="0">
              <a:solidFill>
                <a:srgbClr val="000000">
                  <a:hueOff val="0"/>
                  <a:satOff val="0"/>
                  <a:lumOff val="0"/>
                  <a:alphaOff val="0"/>
                </a:srgbClr>
              </a:solidFill>
              <a:latin typeface="Arial" panose="020B0604020202020204"/>
              <a:ea typeface="微软雅黑" panose="020B0503020204020204" pitchFamily="34" charset="-122"/>
              <a:cs typeface="+mn-cs"/>
            </a:rPr>
            <a:t>如何处理最有效？（数据即安全又高质量）</a:t>
          </a:r>
        </a:p>
      </dgm:t>
    </dgm:pt>
    <dgm:pt modelId="{2B9549A5-475C-714F-B2C2-A4DEEF78A21E}" cxnId="{31E60683-1ECD-0649-BCEC-BDD713B443C0}" type="parTrans">
      <dgm:prSet/>
      <dgm:spPr/>
      <dgm:t>
        <a:bodyPr/>
        <a:lstStyle/>
        <a:p>
          <a:endParaRPr lang="zh-CN" altLang="en-US"/>
        </a:p>
      </dgm:t>
    </dgm:pt>
    <dgm:pt modelId="{D26C5636-55E7-DB47-8050-EB31B5E5E111}" cxnId="{31E60683-1ECD-0649-BCEC-BDD713B443C0}" type="sibTrans">
      <dgm:prSet/>
      <dgm:spPr/>
      <dgm:t>
        <a:bodyPr/>
        <a:lstStyle/>
        <a:p>
          <a:endParaRPr lang="zh-CN" altLang="en-US"/>
        </a:p>
      </dgm:t>
    </dgm:pt>
    <dgm:pt modelId="{FD88988A-B9A0-1D47-B78C-4E3BE9726935}">
      <dgm:prSet phldrT="[文本]" custT="1"/>
      <dgm:spPr/>
      <dgm:t>
        <a:bodyPr/>
        <a:lstStyle/>
        <a:p>
          <a:r>
            <a:rPr lang="zh-CN" altLang="en-US" sz="2000" dirty="0"/>
            <a:t>数据隐私泄露风险有多大？</a:t>
          </a:r>
        </a:p>
      </dgm:t>
    </dgm:pt>
    <dgm:pt modelId="{5DA7E77B-3BC5-294D-9A55-C2127C0D30A8}" cxnId="{CAF18F26-5746-854E-8543-93BAA2236B5E}" type="parTrans">
      <dgm:prSet/>
      <dgm:spPr/>
      <dgm:t>
        <a:bodyPr/>
        <a:lstStyle/>
        <a:p>
          <a:endParaRPr lang="zh-CN" altLang="en-US"/>
        </a:p>
      </dgm:t>
    </dgm:pt>
    <dgm:pt modelId="{2983B135-6140-2D41-8F3C-5B9120A4E162}" cxnId="{CAF18F26-5746-854E-8543-93BAA2236B5E}" type="sibTrans">
      <dgm:prSet/>
      <dgm:spPr/>
      <dgm:t>
        <a:bodyPr/>
        <a:lstStyle/>
        <a:p>
          <a:endParaRPr lang="zh-CN" altLang="en-US"/>
        </a:p>
      </dgm:t>
    </dgm:pt>
    <dgm:pt modelId="{063A6FD9-2285-DF4F-B03D-1E7367C9157B}">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600" dirty="0"/>
            <a:t>哪些数据内容不可以公开或交易？</a:t>
          </a:r>
        </a:p>
      </dgm:t>
    </dgm:pt>
    <dgm:pt modelId="{48CB4D2A-4E61-3C45-8950-F60434A770D1}" cxnId="{9636DCAB-CD21-0645-8875-6E8197704A05}" type="parTrans">
      <dgm:prSet/>
      <dgm:spPr/>
      <dgm:t>
        <a:bodyPr/>
        <a:lstStyle/>
        <a:p>
          <a:endParaRPr lang="zh-CN" altLang="en-US"/>
        </a:p>
      </dgm:t>
    </dgm:pt>
    <dgm:pt modelId="{20E57E01-63C5-F743-A9C3-92D5ACE1E5F4}" cxnId="{9636DCAB-CD21-0645-8875-6E8197704A05}" type="sibTrans">
      <dgm:prSet/>
      <dgm:spPr/>
      <dgm:t>
        <a:bodyPr/>
        <a:lstStyle/>
        <a:p>
          <a:endParaRPr lang="zh-CN" altLang="en-US"/>
        </a:p>
      </dgm:t>
    </dgm:pt>
    <dgm:pt modelId="{8BE90F49-8ED9-D14C-BDCD-9BBEF5E9C0B8}">
      <dgm:prSet phldrT="[文本]" custT="1"/>
      <dgm:spPr/>
      <dgm:t>
        <a:bodyPr/>
        <a:lstStyle/>
        <a:p>
          <a:r>
            <a:rPr lang="zh-CN" altLang="en-US" sz="2000" dirty="0"/>
            <a:t>数据可用性有多少？</a:t>
          </a:r>
        </a:p>
      </dgm:t>
    </dgm:pt>
    <dgm:pt modelId="{203CA0B0-702A-CC44-913F-F3BE11CF36E3}" cxnId="{C58F532A-2192-784A-9612-1C06FC6232DA}" type="parTrans">
      <dgm:prSet/>
      <dgm:spPr/>
      <dgm:t>
        <a:bodyPr/>
        <a:lstStyle/>
        <a:p>
          <a:endParaRPr lang="zh-CN" altLang="en-US"/>
        </a:p>
      </dgm:t>
    </dgm:pt>
    <dgm:pt modelId="{38B3A205-EC0D-1046-947C-9C7270744325}" cxnId="{C58F532A-2192-784A-9612-1C06FC6232DA}" type="sibTrans">
      <dgm:prSet/>
      <dgm:spPr/>
      <dgm:t>
        <a:bodyPr/>
        <a:lstStyle/>
        <a:p>
          <a:endParaRPr lang="zh-CN" altLang="en-US"/>
        </a:p>
      </dgm:t>
    </dgm:pt>
    <dgm:pt modelId="{2B5A7BEA-CBA9-1C49-8AAD-3FB7657EBD3F}">
      <dgm:prSet phldrT="[文本]" custT="1"/>
      <dgm:spPr/>
      <dgm:t>
        <a:bodyPr/>
        <a:lstStyle/>
        <a:p>
          <a:pPr marL="0" lvl="0" indent="0" defTabSz="914400">
            <a:lnSpc>
              <a:spcPct val="100000"/>
            </a:lnSpc>
            <a:spcBef>
              <a:spcPts val="0"/>
            </a:spcBef>
            <a:spcAft>
              <a:spcPts val="0"/>
            </a:spcAft>
            <a:buClrTx/>
            <a:buSzTx/>
            <a:buFont typeface="Arial" panose="020B0604020202020204" pitchFamily="34" charset="0"/>
            <a:buChar char="•"/>
          </a:pPr>
          <a:r>
            <a:rPr lang="zh-CN" altLang="en-US" sz="1600" dirty="0"/>
            <a:t>哪些数据内容经过处理可以被公开或交易？</a:t>
          </a:r>
        </a:p>
      </dgm:t>
    </dgm:pt>
    <dgm:pt modelId="{A7410B72-DCA4-8142-B2BE-FB6261B2697C}" cxnId="{C8356C1F-0DFE-3745-B23A-B9FA1A552770}" type="parTrans">
      <dgm:prSet/>
      <dgm:spPr/>
      <dgm:t>
        <a:bodyPr/>
        <a:lstStyle/>
        <a:p>
          <a:endParaRPr lang="zh-CN" altLang="en-US"/>
        </a:p>
      </dgm:t>
    </dgm:pt>
    <dgm:pt modelId="{0C667FBC-2288-0740-AB70-638740BD6D37}" cxnId="{C8356C1F-0DFE-3745-B23A-B9FA1A552770}" type="sibTrans">
      <dgm:prSet/>
      <dgm:spPr/>
      <dgm:t>
        <a:bodyPr/>
        <a:lstStyle/>
        <a:p>
          <a:endParaRPr lang="zh-CN" altLang="en-US"/>
        </a:p>
      </dgm:t>
    </dgm:pt>
    <dgm:pt modelId="{E63730FA-2B22-A04F-8E3E-D3E30640F6ED}" type="pres">
      <dgm:prSet presAssocID="{A163E5BA-BB60-A24E-BCA1-C2EEA6DF0170}" presName="linearFlow" presStyleCnt="0">
        <dgm:presLayoutVars>
          <dgm:dir/>
          <dgm:animLvl val="lvl"/>
          <dgm:resizeHandles val="exact"/>
        </dgm:presLayoutVars>
      </dgm:prSet>
      <dgm:spPr/>
    </dgm:pt>
    <dgm:pt modelId="{B6132455-1518-4E40-BBEE-CE932F73BAFB}" type="pres">
      <dgm:prSet presAssocID="{825CDD1B-BECF-5A44-8A0D-7D4D361F260D}" presName="composite" presStyleCnt="0"/>
      <dgm:spPr/>
    </dgm:pt>
    <dgm:pt modelId="{CB89F614-69B7-F24A-B86E-1C5A807D4256}" type="pres">
      <dgm:prSet presAssocID="{825CDD1B-BECF-5A44-8A0D-7D4D361F260D}" presName="parentText" presStyleLbl="alignNode1" presStyleIdx="0" presStyleCnt="3">
        <dgm:presLayoutVars>
          <dgm:chMax val="1"/>
          <dgm:bulletEnabled val="1"/>
        </dgm:presLayoutVars>
      </dgm:prSet>
      <dgm:spPr/>
    </dgm:pt>
    <dgm:pt modelId="{F741EF6B-3476-214E-8D27-415C287B58CD}" type="pres">
      <dgm:prSet presAssocID="{825CDD1B-BECF-5A44-8A0D-7D4D361F260D}" presName="descendantText" presStyleLbl="alignAcc1" presStyleIdx="0" presStyleCnt="3">
        <dgm:presLayoutVars>
          <dgm:bulletEnabled val="1"/>
        </dgm:presLayoutVars>
      </dgm:prSet>
      <dgm:spPr/>
    </dgm:pt>
    <dgm:pt modelId="{B92D30C6-AAC1-E24D-8665-4F4FE988C05E}" type="pres">
      <dgm:prSet presAssocID="{EC5E0526-92BC-6A4B-87CF-F76E406D3A14}" presName="sp" presStyleCnt="0"/>
      <dgm:spPr/>
    </dgm:pt>
    <dgm:pt modelId="{9EA0A1A3-F7B5-A24F-99CC-9DB33BD17299}" type="pres">
      <dgm:prSet presAssocID="{6BB5B102-A5DE-7A4F-B4FB-1AA39522912D}" presName="composite" presStyleCnt="0"/>
      <dgm:spPr/>
    </dgm:pt>
    <dgm:pt modelId="{B7460053-BDE9-CC44-9904-0C940805086B}" type="pres">
      <dgm:prSet presAssocID="{6BB5B102-A5DE-7A4F-B4FB-1AA39522912D}" presName="parentText" presStyleLbl="alignNode1" presStyleIdx="1" presStyleCnt="3">
        <dgm:presLayoutVars>
          <dgm:chMax val="1"/>
          <dgm:bulletEnabled val="1"/>
        </dgm:presLayoutVars>
      </dgm:prSet>
      <dgm:spPr/>
    </dgm:pt>
    <dgm:pt modelId="{3F05BEFB-0529-0745-9083-5B998247636A}" type="pres">
      <dgm:prSet presAssocID="{6BB5B102-A5DE-7A4F-B4FB-1AA39522912D}" presName="descendantText" presStyleLbl="alignAcc1" presStyleIdx="1" presStyleCnt="3">
        <dgm:presLayoutVars>
          <dgm:bulletEnabled val="1"/>
        </dgm:presLayoutVars>
      </dgm:prSet>
      <dgm:spPr/>
    </dgm:pt>
    <dgm:pt modelId="{0111F3FC-EBF4-C94A-BBFC-5975F025AA00}" type="pres">
      <dgm:prSet presAssocID="{98F56AF8-0788-8E45-888D-070D838C6C65}" presName="sp" presStyleCnt="0"/>
      <dgm:spPr/>
    </dgm:pt>
    <dgm:pt modelId="{41F9268F-1318-F94C-B829-A16C05AD9AA4}" type="pres">
      <dgm:prSet presAssocID="{75AE01D5-E9BE-7042-AA91-6B7CD3731B6D}" presName="composite" presStyleCnt="0"/>
      <dgm:spPr/>
    </dgm:pt>
    <dgm:pt modelId="{B4D1D4F5-BE57-6744-AD82-F9CA1AAB1A71}" type="pres">
      <dgm:prSet presAssocID="{75AE01D5-E9BE-7042-AA91-6B7CD3731B6D}" presName="parentText" presStyleLbl="alignNode1" presStyleIdx="2" presStyleCnt="3">
        <dgm:presLayoutVars>
          <dgm:chMax val="1"/>
          <dgm:bulletEnabled val="1"/>
        </dgm:presLayoutVars>
      </dgm:prSet>
      <dgm:spPr/>
    </dgm:pt>
    <dgm:pt modelId="{10D4B0F6-5FEC-834B-B688-DECE48F240B2}" type="pres">
      <dgm:prSet presAssocID="{75AE01D5-E9BE-7042-AA91-6B7CD3731B6D}" presName="descendantText" presStyleLbl="alignAcc1" presStyleIdx="2" presStyleCnt="3">
        <dgm:presLayoutVars>
          <dgm:bulletEnabled val="1"/>
        </dgm:presLayoutVars>
      </dgm:prSet>
      <dgm:spPr/>
    </dgm:pt>
  </dgm:ptLst>
  <dgm:cxnLst>
    <dgm:cxn modelId="{C8356C1F-0DFE-3745-B23A-B9FA1A552770}" srcId="{825CDD1B-BECF-5A44-8A0D-7D4D361F260D}" destId="{2B5A7BEA-CBA9-1C49-8AAD-3FB7657EBD3F}" srcOrd="2" destOrd="0" parTransId="{A7410B72-DCA4-8142-B2BE-FB6261B2697C}" sibTransId="{0C667FBC-2288-0740-AB70-638740BD6D37}"/>
    <dgm:cxn modelId="{CAF18F26-5746-854E-8543-93BAA2236B5E}" srcId="{75AE01D5-E9BE-7042-AA91-6B7CD3731B6D}" destId="{FD88988A-B9A0-1D47-B78C-4E3BE9726935}" srcOrd="0" destOrd="0" parTransId="{5DA7E77B-3BC5-294D-9A55-C2127C0D30A8}" sibTransId="{2983B135-6140-2D41-8F3C-5B9120A4E162}"/>
    <dgm:cxn modelId="{C58F532A-2192-784A-9612-1C06FC6232DA}" srcId="{75AE01D5-E9BE-7042-AA91-6B7CD3731B6D}" destId="{8BE90F49-8ED9-D14C-BDCD-9BBEF5E9C0B8}" srcOrd="1" destOrd="0" parTransId="{203CA0B0-702A-CC44-913F-F3BE11CF36E3}" sibTransId="{38B3A205-EC0D-1046-947C-9C7270744325}"/>
    <dgm:cxn modelId="{7998B92E-2C8F-3146-9262-FC9AD3EEDCBD}" type="presOf" srcId="{063A6FD9-2285-DF4F-B03D-1E7367C9157B}" destId="{F741EF6B-3476-214E-8D27-415C287B58CD}" srcOrd="0" destOrd="1" presId="urn:microsoft.com/office/officeart/2005/8/layout/chevron2"/>
    <dgm:cxn modelId="{0F3FA24D-0453-4046-97A3-49D8DF3A0CDA}" type="presOf" srcId="{6BB5B102-A5DE-7A4F-B4FB-1AA39522912D}" destId="{B7460053-BDE9-CC44-9904-0C940805086B}" srcOrd="0" destOrd="0" presId="urn:microsoft.com/office/officeart/2005/8/layout/chevron2"/>
    <dgm:cxn modelId="{F1E30470-F9E5-814A-9BD6-CD3277951852}" srcId="{A163E5BA-BB60-A24E-BCA1-C2EEA6DF0170}" destId="{6BB5B102-A5DE-7A4F-B4FB-1AA39522912D}" srcOrd="1" destOrd="0" parTransId="{1F3EAFF3-9E8C-4244-AD4F-3B1D0499F237}" sibTransId="{98F56AF8-0788-8E45-888D-070D838C6C65}"/>
    <dgm:cxn modelId="{31E60683-1ECD-0649-BCEC-BDD713B443C0}" srcId="{6BB5B102-A5DE-7A4F-B4FB-1AA39522912D}" destId="{BC22F22B-8BF1-A647-A1E9-1B50B9205A1E}" srcOrd="0" destOrd="0" parTransId="{2B9549A5-475C-714F-B2C2-A4DEEF78A21E}" sibTransId="{D26C5636-55E7-DB47-8050-EB31B5E5E111}"/>
    <dgm:cxn modelId="{E1856285-65ED-1348-8EBE-EE9E0BEECFBA}" type="presOf" srcId="{FAE10A27-0D49-3842-B78D-29BD6C99FEB3}" destId="{F741EF6B-3476-214E-8D27-415C287B58CD}" srcOrd="0" destOrd="0" presId="urn:microsoft.com/office/officeart/2005/8/layout/chevron2"/>
    <dgm:cxn modelId="{8AA60F89-EFFA-1E44-8828-7AF7822E95B5}" type="presOf" srcId="{FD88988A-B9A0-1D47-B78C-4E3BE9726935}" destId="{10D4B0F6-5FEC-834B-B688-DECE48F240B2}" srcOrd="0" destOrd="0" presId="urn:microsoft.com/office/officeart/2005/8/layout/chevron2"/>
    <dgm:cxn modelId="{5CAA7AA2-0D45-9545-91E0-00FFB83CE3C7}" srcId="{825CDD1B-BECF-5A44-8A0D-7D4D361F260D}" destId="{FAE10A27-0D49-3842-B78D-29BD6C99FEB3}" srcOrd="0" destOrd="0" parTransId="{B351C6ED-EC72-AF40-BF74-3BC8FBB5872C}" sibTransId="{D9F2B5A7-01EF-FE4C-B77E-61DD1E48CD3E}"/>
    <dgm:cxn modelId="{B7F65BA5-A84B-E14C-9F59-9560CE8DA903}" type="presOf" srcId="{8BE90F49-8ED9-D14C-BDCD-9BBEF5E9C0B8}" destId="{10D4B0F6-5FEC-834B-B688-DECE48F240B2}" srcOrd="0" destOrd="1" presId="urn:microsoft.com/office/officeart/2005/8/layout/chevron2"/>
    <dgm:cxn modelId="{9636DCAB-CD21-0645-8875-6E8197704A05}" srcId="{825CDD1B-BECF-5A44-8A0D-7D4D361F260D}" destId="{063A6FD9-2285-DF4F-B03D-1E7367C9157B}" srcOrd="1" destOrd="0" parTransId="{48CB4D2A-4E61-3C45-8950-F60434A770D1}" sibTransId="{20E57E01-63C5-F743-A9C3-92D5ACE1E5F4}"/>
    <dgm:cxn modelId="{D7EB5BBB-1383-0640-AF0B-E18E228145F5}" type="presOf" srcId="{75AE01D5-E9BE-7042-AA91-6B7CD3731B6D}" destId="{B4D1D4F5-BE57-6744-AD82-F9CA1AAB1A71}" srcOrd="0" destOrd="0" presId="urn:microsoft.com/office/officeart/2005/8/layout/chevron2"/>
    <dgm:cxn modelId="{5CF8BFCA-15F9-924D-A27D-00D7A4350009}" srcId="{A163E5BA-BB60-A24E-BCA1-C2EEA6DF0170}" destId="{75AE01D5-E9BE-7042-AA91-6B7CD3731B6D}" srcOrd="2" destOrd="0" parTransId="{C77D5D72-72BD-B344-821F-9676E4CFCD52}" sibTransId="{82E35EE7-7980-5F45-8F0F-9EB59BF5DE59}"/>
    <dgm:cxn modelId="{314E4ADA-C160-ED43-80DA-751FDC71B610}" srcId="{A163E5BA-BB60-A24E-BCA1-C2EEA6DF0170}" destId="{825CDD1B-BECF-5A44-8A0D-7D4D361F260D}" srcOrd="0" destOrd="0" parTransId="{8D119C5A-0FF0-0948-BF6E-0545B305695A}" sibTransId="{EC5E0526-92BC-6A4B-87CF-F76E406D3A14}"/>
    <dgm:cxn modelId="{AB08D7DA-8845-9149-BE15-92B88DB3D1F7}" type="presOf" srcId="{2B5A7BEA-CBA9-1C49-8AAD-3FB7657EBD3F}" destId="{F741EF6B-3476-214E-8D27-415C287B58CD}" srcOrd="0" destOrd="2" presId="urn:microsoft.com/office/officeart/2005/8/layout/chevron2"/>
    <dgm:cxn modelId="{066814E1-5AED-8B44-A609-F376CD3735E9}" type="presOf" srcId="{A163E5BA-BB60-A24E-BCA1-C2EEA6DF0170}" destId="{E63730FA-2B22-A04F-8E3E-D3E30640F6ED}" srcOrd="0" destOrd="0" presId="urn:microsoft.com/office/officeart/2005/8/layout/chevron2"/>
    <dgm:cxn modelId="{227035E2-07B0-1642-9653-C3E421325964}" type="presOf" srcId="{825CDD1B-BECF-5A44-8A0D-7D4D361F260D}" destId="{CB89F614-69B7-F24A-B86E-1C5A807D4256}" srcOrd="0" destOrd="0" presId="urn:microsoft.com/office/officeart/2005/8/layout/chevron2"/>
    <dgm:cxn modelId="{F8B234FA-299A-3B46-9E49-84E236232A94}" type="presOf" srcId="{BC22F22B-8BF1-A647-A1E9-1B50B9205A1E}" destId="{3F05BEFB-0529-0745-9083-5B998247636A}" srcOrd="0" destOrd="0" presId="urn:microsoft.com/office/officeart/2005/8/layout/chevron2"/>
    <dgm:cxn modelId="{3BE4E2E0-E3C8-084A-887D-2709EEEE0E23}" type="presParOf" srcId="{E63730FA-2B22-A04F-8E3E-D3E30640F6ED}" destId="{B6132455-1518-4E40-BBEE-CE932F73BAFB}" srcOrd="0" destOrd="0" presId="urn:microsoft.com/office/officeart/2005/8/layout/chevron2"/>
    <dgm:cxn modelId="{5384398E-CDDB-1743-9CEE-307C033E8BDF}" type="presParOf" srcId="{B6132455-1518-4E40-BBEE-CE932F73BAFB}" destId="{CB89F614-69B7-F24A-B86E-1C5A807D4256}" srcOrd="0" destOrd="0" presId="urn:microsoft.com/office/officeart/2005/8/layout/chevron2"/>
    <dgm:cxn modelId="{7C7B3F8D-190B-A942-BBBA-00EA7BDEC75C}" type="presParOf" srcId="{B6132455-1518-4E40-BBEE-CE932F73BAFB}" destId="{F741EF6B-3476-214E-8D27-415C287B58CD}" srcOrd="1" destOrd="0" presId="urn:microsoft.com/office/officeart/2005/8/layout/chevron2"/>
    <dgm:cxn modelId="{EB4BB0D2-C20B-0B4A-9B9A-C067CF733C0A}" type="presParOf" srcId="{E63730FA-2B22-A04F-8E3E-D3E30640F6ED}" destId="{B92D30C6-AAC1-E24D-8665-4F4FE988C05E}" srcOrd="1" destOrd="0" presId="urn:microsoft.com/office/officeart/2005/8/layout/chevron2"/>
    <dgm:cxn modelId="{1C4ACBD5-D715-2648-9E01-FDDE220B7399}" type="presParOf" srcId="{E63730FA-2B22-A04F-8E3E-D3E30640F6ED}" destId="{9EA0A1A3-F7B5-A24F-99CC-9DB33BD17299}" srcOrd="2" destOrd="0" presId="urn:microsoft.com/office/officeart/2005/8/layout/chevron2"/>
    <dgm:cxn modelId="{868F623E-7BF5-2A49-9AD1-4A2E42639DC8}" type="presParOf" srcId="{9EA0A1A3-F7B5-A24F-99CC-9DB33BD17299}" destId="{B7460053-BDE9-CC44-9904-0C940805086B}" srcOrd="0" destOrd="0" presId="urn:microsoft.com/office/officeart/2005/8/layout/chevron2"/>
    <dgm:cxn modelId="{695D5540-2814-B643-A78C-50B136A3F38D}" type="presParOf" srcId="{9EA0A1A3-F7B5-A24F-99CC-9DB33BD17299}" destId="{3F05BEFB-0529-0745-9083-5B998247636A}" srcOrd="1" destOrd="0" presId="urn:microsoft.com/office/officeart/2005/8/layout/chevron2"/>
    <dgm:cxn modelId="{1FA59CAC-37EB-9740-89C1-7E86BB30F494}" type="presParOf" srcId="{E63730FA-2B22-A04F-8E3E-D3E30640F6ED}" destId="{0111F3FC-EBF4-C94A-BBFC-5975F025AA00}" srcOrd="3" destOrd="0" presId="urn:microsoft.com/office/officeart/2005/8/layout/chevron2"/>
    <dgm:cxn modelId="{02A2733C-B74D-074F-80FE-33CEF69F580C}" type="presParOf" srcId="{E63730FA-2B22-A04F-8E3E-D3E30640F6ED}" destId="{41F9268F-1318-F94C-B829-A16C05AD9AA4}" srcOrd="4" destOrd="0" presId="urn:microsoft.com/office/officeart/2005/8/layout/chevron2"/>
    <dgm:cxn modelId="{49E25F59-DA22-394B-98F1-00BF35C42E1C}" type="presParOf" srcId="{41F9268F-1318-F94C-B829-A16C05AD9AA4}" destId="{B4D1D4F5-BE57-6744-AD82-F9CA1AAB1A71}" srcOrd="0" destOrd="0" presId="urn:microsoft.com/office/officeart/2005/8/layout/chevron2"/>
    <dgm:cxn modelId="{EE67038D-FABD-CA4D-AD72-E8AB04D9FB05}" type="presParOf" srcId="{41F9268F-1318-F94C-B829-A16C05AD9AA4}" destId="{10D4B0F6-5FEC-834B-B688-DECE48F240B2}"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rgbClr val="FFC000">
            <a:alpha val="90000"/>
          </a:srgb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rgbClr val="00B050">
            <a:alpha val="90000"/>
          </a:srgb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rgbClr val="7030A0">
            <a:alpha val="90000"/>
          </a:srgb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B07AB3-207C-A14E-8A8C-0FD38861AAE7}" type="doc">
      <dgm:prSet loTypeId="urn:microsoft.com/office/officeart/2005/8/layout/process1" loCatId="" qsTypeId="urn:microsoft.com/office/officeart/2005/8/quickstyle/simple1" qsCatId="simple" csTypeId="urn:microsoft.com/office/officeart/2005/8/colors/colorful2" csCatId="colorful" phldr="1"/>
      <dgm:spPr/>
    </dgm:pt>
    <dgm:pt modelId="{2FC5D112-153E-894B-A044-DADB91B1E6E5}">
      <dgm:prSet phldrT="[文本]" custT="1"/>
      <dgm:spPr/>
      <dgm:t>
        <a:bodyPr/>
        <a:lstStyle/>
        <a:p>
          <a:r>
            <a:rPr lang="zh-CN" altLang="en-US" sz="2000" b="1" dirty="0"/>
            <a:t>属性标注</a:t>
          </a:r>
        </a:p>
      </dgm:t>
    </dgm:pt>
    <dgm:pt modelId="{856A2F84-7645-FD45-9D11-0AEAA1121272}" cxnId="{B09636CF-FA78-B045-8E3B-FD2048A110AD}" type="parTrans">
      <dgm:prSet/>
      <dgm:spPr/>
      <dgm:t>
        <a:bodyPr/>
        <a:lstStyle/>
        <a:p>
          <a:endParaRPr lang="zh-CN" altLang="en-US"/>
        </a:p>
      </dgm:t>
    </dgm:pt>
    <dgm:pt modelId="{2B8CF368-2CAA-B048-BFBB-ECB55F848E6E}" cxnId="{B09636CF-FA78-B045-8E3B-FD2048A110AD}" type="sibTrans">
      <dgm:prSet/>
      <dgm:spPr/>
      <dgm:t>
        <a:bodyPr/>
        <a:lstStyle/>
        <a:p>
          <a:endParaRPr lang="zh-CN" altLang="en-US"/>
        </a:p>
      </dgm:t>
    </dgm:pt>
    <dgm:pt modelId="{FAD79D32-EE64-2C45-8316-BC4E9417C6AB}">
      <dgm:prSet phldrT="[文本]" custT="1"/>
      <dgm:spPr/>
      <dgm:t>
        <a:bodyPr/>
        <a:lstStyle/>
        <a:p>
          <a:r>
            <a:rPr lang="zh-CN" altLang="en-US" sz="2000" b="1" dirty="0"/>
            <a:t>隐私模型配置</a:t>
          </a:r>
        </a:p>
      </dgm:t>
    </dgm:pt>
    <dgm:pt modelId="{011ADCCB-D32B-DE46-84DE-E53E14356622}" cxnId="{C7EF04EF-B0B1-0A4A-B8A4-347DD7BA97C4}" type="parTrans">
      <dgm:prSet/>
      <dgm:spPr/>
      <dgm:t>
        <a:bodyPr/>
        <a:lstStyle/>
        <a:p>
          <a:endParaRPr lang="zh-CN" altLang="en-US"/>
        </a:p>
      </dgm:t>
    </dgm:pt>
    <dgm:pt modelId="{976108C4-DF74-4849-A89A-0E04E56D0067}" cxnId="{C7EF04EF-B0B1-0A4A-B8A4-347DD7BA97C4}" type="sibTrans">
      <dgm:prSet/>
      <dgm:spPr/>
      <dgm:t>
        <a:bodyPr/>
        <a:lstStyle/>
        <a:p>
          <a:endParaRPr lang="zh-CN" altLang="en-US"/>
        </a:p>
      </dgm:t>
    </dgm:pt>
    <dgm:pt modelId="{634F8725-2B50-A947-94B2-4A90BE90C774}">
      <dgm:prSet phldrT="[文本]"/>
      <dgm:spPr/>
      <dgm:t>
        <a:bodyPr/>
        <a:lstStyle/>
        <a:p>
          <a:r>
            <a:rPr lang="zh-CN" altLang="en-US" b="1" dirty="0"/>
            <a:t>匿名化处理</a:t>
          </a:r>
        </a:p>
      </dgm:t>
    </dgm:pt>
    <dgm:pt modelId="{268C6074-515E-3140-81E2-ABC3DBD4D3DD}" cxnId="{A0A5A007-2A32-404F-96B3-F70F0602AE7E}" type="parTrans">
      <dgm:prSet/>
      <dgm:spPr/>
      <dgm:t>
        <a:bodyPr/>
        <a:lstStyle/>
        <a:p>
          <a:endParaRPr lang="zh-CN" altLang="en-US"/>
        </a:p>
      </dgm:t>
    </dgm:pt>
    <dgm:pt modelId="{9EB446AA-62E8-A145-B782-E7C5F0E5D0CE}" cxnId="{A0A5A007-2A32-404F-96B3-F70F0602AE7E}" type="sibTrans">
      <dgm:prSet/>
      <dgm:spPr/>
      <dgm:t>
        <a:bodyPr/>
        <a:lstStyle/>
        <a:p>
          <a:endParaRPr lang="zh-CN" altLang="en-US"/>
        </a:p>
      </dgm:t>
    </dgm:pt>
    <dgm:pt modelId="{0086D896-F8D2-9247-AA0A-1E75551D1934}">
      <dgm:prSet/>
      <dgm:spPr/>
      <dgm:t>
        <a:bodyPr/>
        <a:lstStyle/>
        <a:p>
          <a:r>
            <a:rPr lang="zh-CN" altLang="en-US" b="1" dirty="0"/>
            <a:t>解空间优化</a:t>
          </a:r>
        </a:p>
      </dgm:t>
    </dgm:pt>
    <dgm:pt modelId="{80487A17-CC3B-3A47-B44F-AAD0AA36F041}" cxnId="{8861A927-0BD0-7D46-9C72-83F141F48D0F}" type="parTrans">
      <dgm:prSet/>
      <dgm:spPr/>
      <dgm:t>
        <a:bodyPr/>
        <a:lstStyle/>
        <a:p>
          <a:endParaRPr lang="zh-CN" altLang="en-US"/>
        </a:p>
      </dgm:t>
    </dgm:pt>
    <dgm:pt modelId="{B89A9F6F-9706-8B44-BCF1-4F8DB4D88FE3}" cxnId="{8861A927-0BD0-7D46-9C72-83F141F48D0F}" type="sibTrans">
      <dgm:prSet/>
      <dgm:spPr/>
      <dgm:t>
        <a:bodyPr/>
        <a:lstStyle/>
        <a:p>
          <a:endParaRPr lang="zh-CN" altLang="en-US"/>
        </a:p>
      </dgm:t>
    </dgm:pt>
    <dgm:pt modelId="{B4ABF7A0-1EE5-8F4E-9BDC-4A74B4DCBE80}">
      <dgm:prSet/>
      <dgm:spPr/>
      <dgm:t>
        <a:bodyPr/>
        <a:lstStyle/>
        <a:p>
          <a:r>
            <a:rPr lang="zh-CN" altLang="en-US" b="1" dirty="0"/>
            <a:t>可用性与隐私风险分析</a:t>
          </a:r>
        </a:p>
      </dgm:t>
    </dgm:pt>
    <dgm:pt modelId="{5439B9F2-B775-8243-A413-8E41412C844E}" cxnId="{4A70428A-E9C2-3C4E-8AF3-441486F81DA1}" type="parTrans">
      <dgm:prSet/>
      <dgm:spPr/>
      <dgm:t>
        <a:bodyPr/>
        <a:lstStyle/>
        <a:p>
          <a:endParaRPr lang="zh-CN" altLang="en-US"/>
        </a:p>
      </dgm:t>
    </dgm:pt>
    <dgm:pt modelId="{F85C9A5D-0097-4A49-A0D0-C112E8407D79}" cxnId="{4A70428A-E9C2-3C4E-8AF3-441486F81DA1}" type="sibTrans">
      <dgm:prSet/>
      <dgm:spPr/>
      <dgm:t>
        <a:bodyPr/>
        <a:lstStyle/>
        <a:p>
          <a:endParaRPr lang="zh-CN" altLang="en-US"/>
        </a:p>
      </dgm:t>
    </dgm:pt>
    <dgm:pt modelId="{EE5D352E-E573-5148-B6B7-656070276CA5}" type="pres">
      <dgm:prSet presAssocID="{6AB07AB3-207C-A14E-8A8C-0FD38861AAE7}" presName="Name0" presStyleCnt="0">
        <dgm:presLayoutVars>
          <dgm:dir/>
          <dgm:resizeHandles val="exact"/>
        </dgm:presLayoutVars>
      </dgm:prSet>
      <dgm:spPr/>
    </dgm:pt>
    <dgm:pt modelId="{2732C9B4-F663-004F-A458-270ED215F84F}" type="pres">
      <dgm:prSet presAssocID="{2FC5D112-153E-894B-A044-DADB91B1E6E5}" presName="node" presStyleLbl="node1" presStyleIdx="0" presStyleCnt="5">
        <dgm:presLayoutVars>
          <dgm:bulletEnabled val="1"/>
        </dgm:presLayoutVars>
      </dgm:prSet>
      <dgm:spPr/>
    </dgm:pt>
    <dgm:pt modelId="{C4AD4633-B0FF-E240-B07A-BE22F36A73EA}" type="pres">
      <dgm:prSet presAssocID="{2B8CF368-2CAA-B048-BFBB-ECB55F848E6E}" presName="sibTrans" presStyleLbl="sibTrans2D1" presStyleIdx="0" presStyleCnt="4"/>
      <dgm:spPr/>
    </dgm:pt>
    <dgm:pt modelId="{32808311-61AD-4C40-A8D7-08EC000088CC}" type="pres">
      <dgm:prSet presAssocID="{2B8CF368-2CAA-B048-BFBB-ECB55F848E6E}" presName="connectorText" presStyleLbl="sibTrans2D1" presStyleIdx="0" presStyleCnt="4"/>
      <dgm:spPr/>
    </dgm:pt>
    <dgm:pt modelId="{013BC774-6E0C-5344-AD31-A13AF0FA3BDF}" type="pres">
      <dgm:prSet presAssocID="{FAD79D32-EE64-2C45-8316-BC4E9417C6AB}" presName="node" presStyleLbl="node1" presStyleIdx="1" presStyleCnt="5">
        <dgm:presLayoutVars>
          <dgm:bulletEnabled val="1"/>
        </dgm:presLayoutVars>
      </dgm:prSet>
      <dgm:spPr/>
    </dgm:pt>
    <dgm:pt modelId="{5F3518F6-42A9-6046-9A87-6F75C3CC28F5}" type="pres">
      <dgm:prSet presAssocID="{976108C4-DF74-4849-A89A-0E04E56D0067}" presName="sibTrans" presStyleLbl="sibTrans2D1" presStyleIdx="1" presStyleCnt="4"/>
      <dgm:spPr/>
    </dgm:pt>
    <dgm:pt modelId="{786D0E0A-D113-0046-8DE8-C57B7A6C4B18}" type="pres">
      <dgm:prSet presAssocID="{976108C4-DF74-4849-A89A-0E04E56D0067}" presName="connectorText" presStyleLbl="sibTrans2D1" presStyleIdx="1" presStyleCnt="4"/>
      <dgm:spPr/>
    </dgm:pt>
    <dgm:pt modelId="{ADDC6BC1-0697-AD4E-90FD-47A1934BE805}" type="pres">
      <dgm:prSet presAssocID="{634F8725-2B50-A947-94B2-4A90BE90C774}" presName="node" presStyleLbl="node1" presStyleIdx="2" presStyleCnt="5">
        <dgm:presLayoutVars>
          <dgm:bulletEnabled val="1"/>
        </dgm:presLayoutVars>
      </dgm:prSet>
      <dgm:spPr/>
    </dgm:pt>
    <dgm:pt modelId="{63B90537-F7BB-7F47-B35D-03AA522EB8E2}" type="pres">
      <dgm:prSet presAssocID="{9EB446AA-62E8-A145-B782-E7C5F0E5D0CE}" presName="sibTrans" presStyleLbl="sibTrans2D1" presStyleIdx="2" presStyleCnt="4"/>
      <dgm:spPr/>
    </dgm:pt>
    <dgm:pt modelId="{6E535A89-343F-6940-8CE5-4E4454E8FDB2}" type="pres">
      <dgm:prSet presAssocID="{9EB446AA-62E8-A145-B782-E7C5F0E5D0CE}" presName="connectorText" presStyleLbl="sibTrans2D1" presStyleIdx="2" presStyleCnt="4"/>
      <dgm:spPr/>
    </dgm:pt>
    <dgm:pt modelId="{ADE9155F-6B41-104A-9331-A0CF464E8EDB}" type="pres">
      <dgm:prSet presAssocID="{0086D896-F8D2-9247-AA0A-1E75551D1934}" presName="node" presStyleLbl="node1" presStyleIdx="3" presStyleCnt="5">
        <dgm:presLayoutVars>
          <dgm:bulletEnabled val="1"/>
        </dgm:presLayoutVars>
      </dgm:prSet>
      <dgm:spPr/>
    </dgm:pt>
    <dgm:pt modelId="{6DD6C704-4170-A845-9F66-EFE2314FAC1B}" type="pres">
      <dgm:prSet presAssocID="{B89A9F6F-9706-8B44-BCF1-4F8DB4D88FE3}" presName="sibTrans" presStyleLbl="sibTrans2D1" presStyleIdx="3" presStyleCnt="4"/>
      <dgm:spPr/>
    </dgm:pt>
    <dgm:pt modelId="{6EEC085E-2722-4446-A185-58F09E71DA68}" type="pres">
      <dgm:prSet presAssocID="{B89A9F6F-9706-8B44-BCF1-4F8DB4D88FE3}" presName="connectorText" presStyleLbl="sibTrans2D1" presStyleIdx="3" presStyleCnt="4"/>
      <dgm:spPr/>
    </dgm:pt>
    <dgm:pt modelId="{CB25F296-7F4A-A84D-B468-C086BCF04C9A}" type="pres">
      <dgm:prSet presAssocID="{B4ABF7A0-1EE5-8F4E-9BDC-4A74B4DCBE80}" presName="node" presStyleLbl="node1" presStyleIdx="4" presStyleCnt="5">
        <dgm:presLayoutVars>
          <dgm:bulletEnabled val="1"/>
        </dgm:presLayoutVars>
      </dgm:prSet>
      <dgm:spPr/>
    </dgm:pt>
  </dgm:ptLst>
  <dgm:cxnLst>
    <dgm:cxn modelId="{D1910C03-BEDA-714D-80A3-1469E355B1B0}" type="presOf" srcId="{B4ABF7A0-1EE5-8F4E-9BDC-4A74B4DCBE80}" destId="{CB25F296-7F4A-A84D-B468-C086BCF04C9A}" srcOrd="0" destOrd="0" presId="urn:microsoft.com/office/officeart/2005/8/layout/process1"/>
    <dgm:cxn modelId="{01878807-5A4C-BE4A-9A67-3B3E46ABA3C4}" type="presOf" srcId="{B89A9F6F-9706-8B44-BCF1-4F8DB4D88FE3}" destId="{6EEC085E-2722-4446-A185-58F09E71DA68}" srcOrd="1" destOrd="0" presId="urn:microsoft.com/office/officeart/2005/8/layout/process1"/>
    <dgm:cxn modelId="{A0A5A007-2A32-404F-96B3-F70F0602AE7E}" srcId="{6AB07AB3-207C-A14E-8A8C-0FD38861AAE7}" destId="{634F8725-2B50-A947-94B2-4A90BE90C774}" srcOrd="2" destOrd="0" parTransId="{268C6074-515E-3140-81E2-ABC3DBD4D3DD}" sibTransId="{9EB446AA-62E8-A145-B782-E7C5F0E5D0CE}"/>
    <dgm:cxn modelId="{1DB1250B-AEBC-9242-B10C-F22D8D196E05}" type="presOf" srcId="{976108C4-DF74-4849-A89A-0E04E56D0067}" destId="{5F3518F6-42A9-6046-9A87-6F75C3CC28F5}" srcOrd="0" destOrd="0" presId="urn:microsoft.com/office/officeart/2005/8/layout/process1"/>
    <dgm:cxn modelId="{6CDD0925-17CB-864F-81F9-EB985C63DF5C}" type="presOf" srcId="{2B8CF368-2CAA-B048-BFBB-ECB55F848E6E}" destId="{32808311-61AD-4C40-A8D7-08EC000088CC}" srcOrd="1" destOrd="0" presId="urn:microsoft.com/office/officeart/2005/8/layout/process1"/>
    <dgm:cxn modelId="{8861A927-0BD0-7D46-9C72-83F141F48D0F}" srcId="{6AB07AB3-207C-A14E-8A8C-0FD38861AAE7}" destId="{0086D896-F8D2-9247-AA0A-1E75551D1934}" srcOrd="3" destOrd="0" parTransId="{80487A17-CC3B-3A47-B44F-AAD0AA36F041}" sibTransId="{B89A9F6F-9706-8B44-BCF1-4F8DB4D88FE3}"/>
    <dgm:cxn modelId="{79F3533B-ECFF-904C-B87A-A9910A775445}" type="presOf" srcId="{0086D896-F8D2-9247-AA0A-1E75551D1934}" destId="{ADE9155F-6B41-104A-9331-A0CF464E8EDB}" srcOrd="0" destOrd="0" presId="urn:microsoft.com/office/officeart/2005/8/layout/process1"/>
    <dgm:cxn modelId="{B2216752-5028-8E44-B6D7-F38D3FC26C3D}" type="presOf" srcId="{2FC5D112-153E-894B-A044-DADB91B1E6E5}" destId="{2732C9B4-F663-004F-A458-270ED215F84F}" srcOrd="0" destOrd="0" presId="urn:microsoft.com/office/officeart/2005/8/layout/process1"/>
    <dgm:cxn modelId="{B4EC1386-8D24-0749-8EF5-FFA67937156B}" type="presOf" srcId="{B89A9F6F-9706-8B44-BCF1-4F8DB4D88FE3}" destId="{6DD6C704-4170-A845-9F66-EFE2314FAC1B}" srcOrd="0" destOrd="0" presId="urn:microsoft.com/office/officeart/2005/8/layout/process1"/>
    <dgm:cxn modelId="{B5099288-F69D-D043-9C98-441DE532382B}" type="presOf" srcId="{976108C4-DF74-4849-A89A-0E04E56D0067}" destId="{786D0E0A-D113-0046-8DE8-C57B7A6C4B18}" srcOrd="1" destOrd="0" presId="urn:microsoft.com/office/officeart/2005/8/layout/process1"/>
    <dgm:cxn modelId="{4A70428A-E9C2-3C4E-8AF3-441486F81DA1}" srcId="{6AB07AB3-207C-A14E-8A8C-0FD38861AAE7}" destId="{B4ABF7A0-1EE5-8F4E-9BDC-4A74B4DCBE80}" srcOrd="4" destOrd="0" parTransId="{5439B9F2-B775-8243-A413-8E41412C844E}" sibTransId="{F85C9A5D-0097-4A49-A0D0-C112E8407D79}"/>
    <dgm:cxn modelId="{C4CA098E-DBAF-6C44-880B-1396068BDED3}" type="presOf" srcId="{6AB07AB3-207C-A14E-8A8C-0FD38861AAE7}" destId="{EE5D352E-E573-5148-B6B7-656070276CA5}" srcOrd="0" destOrd="0" presId="urn:microsoft.com/office/officeart/2005/8/layout/process1"/>
    <dgm:cxn modelId="{213B8CB0-38EB-5241-AB90-47061E103E14}" type="presOf" srcId="{FAD79D32-EE64-2C45-8316-BC4E9417C6AB}" destId="{013BC774-6E0C-5344-AD31-A13AF0FA3BDF}" srcOrd="0" destOrd="0" presId="urn:microsoft.com/office/officeart/2005/8/layout/process1"/>
    <dgm:cxn modelId="{D7D2CDB7-3F90-E04D-A9F2-362052768FA9}" type="presOf" srcId="{2B8CF368-2CAA-B048-BFBB-ECB55F848E6E}" destId="{C4AD4633-B0FF-E240-B07A-BE22F36A73EA}" srcOrd="0" destOrd="0" presId="urn:microsoft.com/office/officeart/2005/8/layout/process1"/>
    <dgm:cxn modelId="{B09636CF-FA78-B045-8E3B-FD2048A110AD}" srcId="{6AB07AB3-207C-A14E-8A8C-0FD38861AAE7}" destId="{2FC5D112-153E-894B-A044-DADB91B1E6E5}" srcOrd="0" destOrd="0" parTransId="{856A2F84-7645-FD45-9D11-0AEAA1121272}" sibTransId="{2B8CF368-2CAA-B048-BFBB-ECB55F848E6E}"/>
    <dgm:cxn modelId="{060038E4-5F00-7E4A-BE3D-D567D588E082}" type="presOf" srcId="{9EB446AA-62E8-A145-B782-E7C5F0E5D0CE}" destId="{63B90537-F7BB-7F47-B35D-03AA522EB8E2}" srcOrd="0" destOrd="0" presId="urn:microsoft.com/office/officeart/2005/8/layout/process1"/>
    <dgm:cxn modelId="{C7EF04EF-B0B1-0A4A-B8A4-347DD7BA97C4}" srcId="{6AB07AB3-207C-A14E-8A8C-0FD38861AAE7}" destId="{FAD79D32-EE64-2C45-8316-BC4E9417C6AB}" srcOrd="1" destOrd="0" parTransId="{011ADCCB-D32B-DE46-84DE-E53E14356622}" sibTransId="{976108C4-DF74-4849-A89A-0E04E56D0067}"/>
    <dgm:cxn modelId="{73DCF7F5-6FD0-444D-95AF-70ECA0F01E7E}" type="presOf" srcId="{9EB446AA-62E8-A145-B782-E7C5F0E5D0CE}" destId="{6E535A89-343F-6940-8CE5-4E4454E8FDB2}" srcOrd="1" destOrd="0" presId="urn:microsoft.com/office/officeart/2005/8/layout/process1"/>
    <dgm:cxn modelId="{66D490FC-AAF6-D046-B72C-825A332DF5E4}" type="presOf" srcId="{634F8725-2B50-A947-94B2-4A90BE90C774}" destId="{ADDC6BC1-0697-AD4E-90FD-47A1934BE805}" srcOrd="0" destOrd="0" presId="urn:microsoft.com/office/officeart/2005/8/layout/process1"/>
    <dgm:cxn modelId="{B3CCB624-66F0-3643-BDBF-04D2A0CDCB06}" type="presParOf" srcId="{EE5D352E-E573-5148-B6B7-656070276CA5}" destId="{2732C9B4-F663-004F-A458-270ED215F84F}" srcOrd="0" destOrd="0" presId="urn:microsoft.com/office/officeart/2005/8/layout/process1"/>
    <dgm:cxn modelId="{EC9CB0FA-3D37-AE43-9ADF-B5B15201FA82}" type="presParOf" srcId="{EE5D352E-E573-5148-B6B7-656070276CA5}" destId="{C4AD4633-B0FF-E240-B07A-BE22F36A73EA}" srcOrd="1" destOrd="0" presId="urn:microsoft.com/office/officeart/2005/8/layout/process1"/>
    <dgm:cxn modelId="{C83514B0-5656-FB44-9C68-571F84E8ADF9}" type="presParOf" srcId="{C4AD4633-B0FF-E240-B07A-BE22F36A73EA}" destId="{32808311-61AD-4C40-A8D7-08EC000088CC}" srcOrd="0" destOrd="0" presId="urn:microsoft.com/office/officeart/2005/8/layout/process1"/>
    <dgm:cxn modelId="{620623EC-FCAF-1240-AE00-80A96373D321}" type="presParOf" srcId="{EE5D352E-E573-5148-B6B7-656070276CA5}" destId="{013BC774-6E0C-5344-AD31-A13AF0FA3BDF}" srcOrd="2" destOrd="0" presId="urn:microsoft.com/office/officeart/2005/8/layout/process1"/>
    <dgm:cxn modelId="{F63E1C64-54E9-DD43-84F4-11C8FE0C1A74}" type="presParOf" srcId="{EE5D352E-E573-5148-B6B7-656070276CA5}" destId="{5F3518F6-42A9-6046-9A87-6F75C3CC28F5}" srcOrd="3" destOrd="0" presId="urn:microsoft.com/office/officeart/2005/8/layout/process1"/>
    <dgm:cxn modelId="{AD1295E3-234C-9144-847C-BF541A2ED21A}" type="presParOf" srcId="{5F3518F6-42A9-6046-9A87-6F75C3CC28F5}" destId="{786D0E0A-D113-0046-8DE8-C57B7A6C4B18}" srcOrd="0" destOrd="0" presId="urn:microsoft.com/office/officeart/2005/8/layout/process1"/>
    <dgm:cxn modelId="{54299D9D-2BB5-EB4C-9E89-09F5296B026A}" type="presParOf" srcId="{EE5D352E-E573-5148-B6B7-656070276CA5}" destId="{ADDC6BC1-0697-AD4E-90FD-47A1934BE805}" srcOrd="4" destOrd="0" presId="urn:microsoft.com/office/officeart/2005/8/layout/process1"/>
    <dgm:cxn modelId="{58DD44C1-A633-0B4A-AE9E-86DCE35470B9}" type="presParOf" srcId="{EE5D352E-E573-5148-B6B7-656070276CA5}" destId="{63B90537-F7BB-7F47-B35D-03AA522EB8E2}" srcOrd="5" destOrd="0" presId="urn:microsoft.com/office/officeart/2005/8/layout/process1"/>
    <dgm:cxn modelId="{CDEAD6F7-E36C-C04A-AE83-B1066AD4A94C}" type="presParOf" srcId="{63B90537-F7BB-7F47-B35D-03AA522EB8E2}" destId="{6E535A89-343F-6940-8CE5-4E4454E8FDB2}" srcOrd="0" destOrd="0" presId="urn:microsoft.com/office/officeart/2005/8/layout/process1"/>
    <dgm:cxn modelId="{2FAAF49F-4BF7-6E4D-A8F5-5FE9186DCB30}" type="presParOf" srcId="{EE5D352E-E573-5148-B6B7-656070276CA5}" destId="{ADE9155F-6B41-104A-9331-A0CF464E8EDB}" srcOrd="6" destOrd="0" presId="urn:microsoft.com/office/officeart/2005/8/layout/process1"/>
    <dgm:cxn modelId="{16F954E9-59C8-084C-9252-06B90BC84B23}" type="presParOf" srcId="{EE5D352E-E573-5148-B6B7-656070276CA5}" destId="{6DD6C704-4170-A845-9F66-EFE2314FAC1B}" srcOrd="7" destOrd="0" presId="urn:microsoft.com/office/officeart/2005/8/layout/process1"/>
    <dgm:cxn modelId="{1807024C-84E9-B94D-A342-4E790BC24B49}" type="presParOf" srcId="{6DD6C704-4170-A845-9F66-EFE2314FAC1B}" destId="{6EEC085E-2722-4446-A185-58F09E71DA68}" srcOrd="0" destOrd="0" presId="urn:microsoft.com/office/officeart/2005/8/layout/process1"/>
    <dgm:cxn modelId="{111FF436-1358-2A4C-BF83-1C0B46FAD7BC}" type="presParOf" srcId="{EE5D352E-E573-5148-B6B7-656070276CA5}" destId="{CB25F296-7F4A-A84D-B468-C086BCF04C9A}" srcOrd="8"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cxnId="{FB6DACB6-C5BB-9147-AFD6-075F60494A25}" type="parTrans">
      <dgm:prSet/>
      <dgm:spPr/>
      <dgm:t>
        <a:bodyPr/>
        <a:lstStyle/>
        <a:p>
          <a:endParaRPr lang="zh-CN" altLang="en-US"/>
        </a:p>
      </dgm:t>
    </dgm:pt>
    <dgm:pt modelId="{C06D1676-29F7-E84A-9A84-A8C7B51013D1}" cxnId="{FB6DACB6-C5BB-9147-AFD6-075F60494A25}" type="sibTrans">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cxnId="{C712E284-4A4B-2144-8876-287A578A139F}" type="parTrans">
      <dgm:prSet/>
      <dgm:spPr/>
      <dgm:t>
        <a:bodyPr/>
        <a:lstStyle/>
        <a:p>
          <a:endParaRPr lang="zh-CN" altLang="en-US"/>
        </a:p>
      </dgm:t>
    </dgm:pt>
    <dgm:pt modelId="{BD3636B5-8A38-2741-B54C-49060D85A7C6}" cxnId="{C712E284-4A4B-2144-8876-287A578A139F}" type="sibTrans">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cxnId="{D27C51E6-0EE8-9443-BFD6-ADBA4CD1FF32}" type="parTrans">
      <dgm:prSet/>
      <dgm:spPr/>
      <dgm:t>
        <a:bodyPr/>
        <a:lstStyle/>
        <a:p>
          <a:endParaRPr lang="zh-CN" altLang="en-US"/>
        </a:p>
      </dgm:t>
    </dgm:pt>
    <dgm:pt modelId="{D402F314-CAEA-B440-B06D-2F023AF0EBE8}" cxnId="{D27C51E6-0EE8-9443-BFD6-ADBA4CD1FF32}" type="sibTrans">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cxnId="{155D0949-E04E-0E41-ABE7-388117CC0090}" type="parTrans">
      <dgm:prSet/>
      <dgm:spPr/>
      <dgm:t>
        <a:bodyPr/>
        <a:lstStyle/>
        <a:p>
          <a:endParaRPr lang="zh-CN" altLang="en-US"/>
        </a:p>
      </dgm:t>
    </dgm:pt>
    <dgm:pt modelId="{8A4DDE7A-8C8A-0C45-A3EE-380F76C4C22E}" cxnId="{155D0949-E04E-0E41-ABE7-388117CC0090}" type="sibTrans">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cxnId="{FF9A1158-31AB-E444-995E-7022C1B3CB76}" type="parTrans">
      <dgm:prSet/>
      <dgm:spPr/>
      <dgm:t>
        <a:bodyPr/>
        <a:lstStyle/>
        <a:p>
          <a:endParaRPr lang="zh-CN" altLang="en-US"/>
        </a:p>
      </dgm:t>
    </dgm:pt>
    <dgm:pt modelId="{72F10616-4BA3-764F-BDB4-D4673FD3E0F4}" cxnId="{FF9A1158-31AB-E444-995E-7022C1B3CB76}" type="sibTrans">
      <dgm:prSet/>
      <dgm:spPr/>
      <dgm:t>
        <a:bodyPr/>
        <a:lstStyle/>
        <a:p>
          <a:endParaRPr lang="zh-CN" altLang="en-US"/>
        </a:p>
      </dgm:t>
    </dgm:pt>
    <dgm:pt modelId="{0C598F00-5ED9-2946-AE3F-04E701A22B2E}">
      <dgm:prSet/>
      <dgm:spPr/>
      <dgm:t>
        <a:bodyPr/>
        <a:lstStyle/>
        <a:p>
          <a:endParaRPr lang="zh-CN" altLang="en-US"/>
        </a:p>
      </dgm:t>
    </dgm:pt>
    <dgm:pt modelId="{1EC80E75-2E0D-0640-A2AD-690B497B2CFF}" cxnId="{16838534-A432-6E4D-B945-ED45CCAD7581}" type="parTrans">
      <dgm:prSet/>
      <dgm:spPr/>
      <dgm:t>
        <a:bodyPr/>
        <a:lstStyle/>
        <a:p>
          <a:endParaRPr lang="zh-CN" altLang="en-US"/>
        </a:p>
      </dgm:t>
    </dgm:pt>
    <dgm:pt modelId="{9C9C0877-6419-D44F-BC76-5F5129044124}" cxnId="{16838534-A432-6E4D-B945-ED45CCAD7581}" type="sibTrans">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cxnId="{713C7314-6097-C447-A5D3-3B36EDE058F7}" type="sibTrans">
      <dgm:prSet/>
      <dgm:spPr/>
      <dgm:t>
        <a:bodyPr/>
        <a:lstStyle/>
        <a:p>
          <a:endParaRPr lang="zh-CN" altLang="en-US"/>
        </a:p>
      </dgm:t>
    </dgm:pt>
    <dgm:pt modelId="{491440A0-5421-D74B-9529-E4861745C8FC}" cxnId="{713C7314-6097-C447-A5D3-3B36EDE058F7}" type="parTrans">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49381"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Y="70580" custLinFactNeighborX="89563"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49381"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49381"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20324"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49381"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49381"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Y="70580" custLinFactNeighborX="89563"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49381"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2"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69765"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FCDB9731-1D78-B946-9989-963C09D39F3B}" type="presOf" srcId="{CE16C943-788F-1E4C-A0A4-54166ED41B2A}" destId="{5C258023-F795-A94E-A3FD-CFC76C625C36}" srcOrd="0" destOrd="0" presId="urn:microsoft.com/office/officeart/2008/layout/AlternatingHexagons"/>
    <dgm:cxn modelId="{16838534-A432-6E4D-B945-ED45CCAD7581}" srcId="{CE16C943-788F-1E4C-A0A4-54166ED41B2A}" destId="{0C598F00-5ED9-2946-AE3F-04E701A22B2E}" srcOrd="1" destOrd="0" parTransId="{1EC80E75-2E0D-0640-A2AD-690B497B2CFF}" sibTransId="{9C9C0877-6419-D44F-BC76-5F5129044124}"/>
    <dgm:cxn modelId="{83C82C3E-3FFE-CD4C-B4F9-241230AC6435}" type="presOf" srcId="{4BD242A5-AA37-E542-8192-77F6DBAEFA85}" destId="{70A3CE09-F352-A849-A983-EFC7EA784576}" srcOrd="0" destOrd="0" presId="urn:microsoft.com/office/officeart/2008/layout/AlternatingHexagons"/>
    <dgm:cxn modelId="{155D0949-E04E-0E41-ABE7-388117CC0090}" srcId="{CE16C943-788F-1E4C-A0A4-54166ED41B2A}" destId="{4BD242A5-AA37-E542-8192-77F6DBAEFA85}" srcOrd="0" destOrd="0" parTransId="{C6BD83AC-EDA3-DC4B-A5C3-FA089A03FFCC}" sibTransId="{8A4DDE7A-8C8A-0C45-A3EE-380F76C4C22E}"/>
    <dgm:cxn modelId="{FF9A1158-31AB-E444-995E-7022C1B3CB76}" srcId="{CE16C943-788F-1E4C-A0A4-54166ED41B2A}" destId="{54761443-394A-8E46-AC71-BDF1CA54AA95}" srcOrd="2" destOrd="0" parTransId="{5E9AE3EB-A8B7-6A4B-9DBF-679F0A817BED}" sibTransId="{72F10616-4BA3-764F-BDB4-D4673FD3E0F4}"/>
    <dgm:cxn modelId="{F25B8E70-C85A-F34B-A87F-DE3D96162983}" type="presOf" srcId="{9C9C0877-6419-D44F-BC76-5F5129044124}" destId="{401BEF2C-76C8-EA41-B102-731BE696686A}" srcOrd="0" destOrd="0" presId="urn:microsoft.com/office/officeart/2008/layout/AlternatingHexagons"/>
    <dgm:cxn modelId="{CC5CB171-B83D-CA43-8A33-9768BB2ACD7C}" type="presOf" srcId="{54761443-394A-8E46-AC71-BDF1CA54AA95}" destId="{4F37191A-FD32-BC4A-BC19-0C1231820536}" srcOrd="0" destOrd="0" presId="urn:microsoft.com/office/officeart/2008/layout/AlternatingHexagons"/>
    <dgm:cxn modelId="{D4147180-289F-F843-9524-73E5886331A8}" type="presOf" srcId="{0C598F00-5ED9-2946-AE3F-04E701A22B2E}" destId="{04207AE9-ADC3-614F-BABC-A6EBA2AEF8A1}" srcOrd="0" destOrd="0" presId="urn:microsoft.com/office/officeart/2008/layout/AlternatingHexagons"/>
    <dgm:cxn modelId="{3A0E88AA-C096-A246-997C-6231604A915C}" type="presOf" srcId="{72F10616-4BA3-764F-BDB4-D4673FD3E0F4}" destId="{2D6B3191-C89F-DF4C-84FC-E1CE86967954}" srcOrd="0" destOrd="0" presId="urn:microsoft.com/office/officeart/2008/layout/AlternatingHexagons"/>
    <dgm:cxn modelId="{A45591BE-90D5-C04C-B294-FC7BCA3915C4}" type="presOf" srcId="{8A4DDE7A-8C8A-0C45-A3EE-380F76C4C22E}" destId="{3ED650BA-B934-1F4F-B047-5707F89FB67A}" srcOrd="0" destOrd="0" presId="urn:microsoft.com/office/officeart/2008/layout/AlternatingHexagons"/>
    <dgm:cxn modelId="{E0EDC4F8-E36F-2046-A356-ECC8069641DE}" type="presOf" srcId="{6BE49E77-E920-A445-ACE9-C4D2CDD84872}" destId="{697128A3-65BD-8648-BCCC-BDBF26D0A28B}" srcOrd="0" destOrd="0" presId="urn:microsoft.com/office/officeart/2008/layout/AlternatingHexagons"/>
    <dgm:cxn modelId="{0E3F4EFB-E631-6D4B-A89D-C5488EDA19DC}" type="presOf" srcId="{1212F942-7FAA-5743-8364-2DEAC4EE0DAB}" destId="{8FD6573A-3E2E-C74F-929D-B58DF6587F32}" srcOrd="0" destOrd="0" presId="urn:microsoft.com/office/officeart/2008/layout/AlternatingHexagons"/>
    <dgm:cxn modelId="{DD3A27B6-8902-9A4F-9061-577A67181D6E}" type="presParOf" srcId="{5C258023-F795-A94E-A3FD-CFC76C625C36}" destId="{DDFD288F-DA1A-074E-8716-B1DC84379EBC}" srcOrd="0" destOrd="0" presId="urn:microsoft.com/office/officeart/2008/layout/AlternatingHexagons"/>
    <dgm:cxn modelId="{D2101BA9-DFDE-9640-96BD-A6BC423B0E01}" type="presParOf" srcId="{DDFD288F-DA1A-074E-8716-B1DC84379EBC}" destId="{70A3CE09-F352-A849-A983-EFC7EA784576}" srcOrd="0" destOrd="0" presId="urn:microsoft.com/office/officeart/2008/layout/AlternatingHexagons"/>
    <dgm:cxn modelId="{FC1AF790-C1B2-3247-A4FD-CA0DE7DE38E7}" type="presParOf" srcId="{DDFD288F-DA1A-074E-8716-B1DC84379EBC}" destId="{67B7F59C-C4A6-1C4D-A8B9-25897304815C}" srcOrd="1" destOrd="0" presId="urn:microsoft.com/office/officeart/2008/layout/AlternatingHexagons"/>
    <dgm:cxn modelId="{B586EE1F-A95C-BD4A-8809-CA8EEDAF1322}" type="presParOf" srcId="{DDFD288F-DA1A-074E-8716-B1DC84379EBC}" destId="{69CB5861-C4C9-2146-BD7A-BF5E91C7E554}" srcOrd="2" destOrd="0" presId="urn:microsoft.com/office/officeart/2008/layout/AlternatingHexagons"/>
    <dgm:cxn modelId="{B1A1588A-26EF-B14F-A6B1-699B0E0B14AA}" type="presParOf" srcId="{DDFD288F-DA1A-074E-8716-B1DC84379EBC}" destId="{AE1E28B4-F04A-8D48-968C-0C46EDC28E47}" srcOrd="3" destOrd="0" presId="urn:microsoft.com/office/officeart/2008/layout/AlternatingHexagons"/>
    <dgm:cxn modelId="{36F1DB94-845B-D744-9032-DD1024E4DC98}" type="presParOf" srcId="{DDFD288F-DA1A-074E-8716-B1DC84379EBC}" destId="{3ED650BA-B934-1F4F-B047-5707F89FB67A}" srcOrd="4" destOrd="0" presId="urn:microsoft.com/office/officeart/2008/layout/AlternatingHexagons"/>
    <dgm:cxn modelId="{A578921C-AE5E-6A43-B614-1AD4EBDD34F0}" type="presParOf" srcId="{5C258023-F795-A94E-A3FD-CFC76C625C36}" destId="{75A983BD-5A31-C44F-8CB6-C9B3C6465C9F}" srcOrd="1" destOrd="0" presId="urn:microsoft.com/office/officeart/2008/layout/AlternatingHexagons"/>
    <dgm:cxn modelId="{5026CA05-F08E-EC4B-A305-9D7EC24537A6}" type="presParOf" srcId="{5C258023-F795-A94E-A3FD-CFC76C625C36}" destId="{69D17FB9-45A3-964A-8670-04C416A56FF4}" srcOrd="2" destOrd="0" presId="urn:microsoft.com/office/officeart/2008/layout/AlternatingHexagons"/>
    <dgm:cxn modelId="{9C11ED69-A7E2-DF41-A2D7-ADE6F231CBD9}" type="presParOf" srcId="{69D17FB9-45A3-964A-8670-04C416A56FF4}" destId="{04207AE9-ADC3-614F-BABC-A6EBA2AEF8A1}" srcOrd="0" destOrd="0" presId="urn:microsoft.com/office/officeart/2008/layout/AlternatingHexagons"/>
    <dgm:cxn modelId="{9D5C7AB0-DAF3-1043-B1B7-5BCE47336D6C}" type="presParOf" srcId="{69D17FB9-45A3-964A-8670-04C416A56FF4}" destId="{5AA8F162-58EA-FD48-B991-33A0733B8B1E}" srcOrd="1" destOrd="0" presId="urn:microsoft.com/office/officeart/2008/layout/AlternatingHexagons"/>
    <dgm:cxn modelId="{77C30C41-827F-2A43-B160-6BE93F476511}" type="presParOf" srcId="{69D17FB9-45A3-964A-8670-04C416A56FF4}" destId="{C307E5F3-C572-9044-B65F-13F6F65EBEAD}" srcOrd="2" destOrd="0" presId="urn:microsoft.com/office/officeart/2008/layout/AlternatingHexagons"/>
    <dgm:cxn modelId="{577906C0-4D87-6646-8A08-16A57572CC9D}" type="presParOf" srcId="{69D17FB9-45A3-964A-8670-04C416A56FF4}" destId="{813223CF-0453-8643-8AC8-540A5BC97234}" srcOrd="3" destOrd="0" presId="urn:microsoft.com/office/officeart/2008/layout/AlternatingHexagons"/>
    <dgm:cxn modelId="{456D802A-FEF1-4E49-A51E-3BAA2D77B195}" type="presParOf" srcId="{69D17FB9-45A3-964A-8670-04C416A56FF4}" destId="{401BEF2C-76C8-EA41-B102-731BE696686A}" srcOrd="4" destOrd="0" presId="urn:microsoft.com/office/officeart/2008/layout/AlternatingHexagons"/>
    <dgm:cxn modelId="{4728E4E7-A77E-314A-8330-C5549038FB2A}" type="presParOf" srcId="{5C258023-F795-A94E-A3FD-CFC76C625C36}" destId="{D592B800-E069-734E-8F22-AE1DFC8318AF}" srcOrd="3" destOrd="0" presId="urn:microsoft.com/office/officeart/2008/layout/AlternatingHexagons"/>
    <dgm:cxn modelId="{FD4A5E25-7E1E-7C47-A0F0-6E65809A79DB}" type="presParOf" srcId="{5C258023-F795-A94E-A3FD-CFC76C625C36}" destId="{970DC5BA-AC70-A146-A045-70471BA5874B}" srcOrd="4" destOrd="0" presId="urn:microsoft.com/office/officeart/2008/layout/AlternatingHexagons"/>
    <dgm:cxn modelId="{98C234F8-47D9-3C41-822F-0D4C8E9815F9}" type="presParOf" srcId="{970DC5BA-AC70-A146-A045-70471BA5874B}" destId="{4F37191A-FD32-BC4A-BC19-0C1231820536}" srcOrd="0" destOrd="0" presId="urn:microsoft.com/office/officeart/2008/layout/AlternatingHexagons"/>
    <dgm:cxn modelId="{C14AFF41-73DA-D244-808F-FC05A0EA0093}" type="presParOf" srcId="{970DC5BA-AC70-A146-A045-70471BA5874B}" destId="{7D97E7EA-FD65-C240-AA34-95F730DF4AFC}" srcOrd="1" destOrd="0" presId="urn:microsoft.com/office/officeart/2008/layout/AlternatingHexagons"/>
    <dgm:cxn modelId="{0DAD93A9-3C30-4E49-A281-22A7B8F840D4}" type="presParOf" srcId="{970DC5BA-AC70-A146-A045-70471BA5874B}" destId="{2ABCBA8C-ECD2-E64B-80DA-8FDD31A9F830}" srcOrd="2" destOrd="0" presId="urn:microsoft.com/office/officeart/2008/layout/AlternatingHexagons"/>
    <dgm:cxn modelId="{D199494F-1BC8-974F-AEB1-970202B5D746}" type="presParOf" srcId="{970DC5BA-AC70-A146-A045-70471BA5874B}" destId="{D543A426-0012-F743-9D03-1C3DDC9C9297}" srcOrd="3" destOrd="0" presId="urn:microsoft.com/office/officeart/2008/layout/AlternatingHexagons"/>
    <dgm:cxn modelId="{919D38E4-0062-E44A-9D02-8B959EEAA445}" type="presParOf" srcId="{970DC5BA-AC70-A146-A045-70471BA5874B}" destId="{2D6B3191-C89F-DF4C-84FC-E1CE86967954}" srcOrd="4" destOrd="0" presId="urn:microsoft.com/office/officeart/2008/layout/AlternatingHexagons"/>
    <dgm:cxn modelId="{9E1B9199-EC7B-4F4E-9571-475BE49B6C9E}" type="presParOf" srcId="{5C258023-F795-A94E-A3FD-CFC76C625C36}" destId="{41DC2DF4-31C0-844B-9E70-001648073190}" srcOrd="5" destOrd="0" presId="urn:microsoft.com/office/officeart/2008/layout/AlternatingHexagons"/>
    <dgm:cxn modelId="{044FA98D-9669-DC47-9C32-4EAC05DD8EAC}" type="presParOf" srcId="{5C258023-F795-A94E-A3FD-CFC76C625C36}" destId="{965D528D-6290-5245-8B6D-E8924A3F89BE}" srcOrd="6" destOrd="0" presId="urn:microsoft.com/office/officeart/2008/layout/AlternatingHexagons"/>
    <dgm:cxn modelId="{A391F742-215C-714A-B172-2556F27A285E}" type="presParOf" srcId="{965D528D-6290-5245-8B6D-E8924A3F89BE}" destId="{8FD6573A-3E2E-C74F-929D-B58DF6587F32}" srcOrd="0" destOrd="0" presId="urn:microsoft.com/office/officeart/2008/layout/AlternatingHexagons"/>
    <dgm:cxn modelId="{17E1EA25-7C3F-A345-9D56-61C318B51136}" type="presParOf" srcId="{965D528D-6290-5245-8B6D-E8924A3F89BE}" destId="{F9C22BEA-F600-C142-9326-3B6C1B4D8D80}" srcOrd="1" destOrd="0" presId="urn:microsoft.com/office/officeart/2008/layout/AlternatingHexagons"/>
    <dgm:cxn modelId="{34859766-45D4-1F4E-A46F-8CA64013BBF7}" type="presParOf" srcId="{965D528D-6290-5245-8B6D-E8924A3F89BE}" destId="{56ED844C-0E3B-0241-86B3-8D895674AAF7}" srcOrd="2" destOrd="0" presId="urn:microsoft.com/office/officeart/2008/layout/AlternatingHexagons"/>
    <dgm:cxn modelId="{18CB974B-2C16-EF40-928D-BA2F05131188}" type="presParOf" srcId="{965D528D-6290-5245-8B6D-E8924A3F89BE}" destId="{33C7AC0E-D6D0-614F-9C41-DBD54459CA51}" srcOrd="3" destOrd="0" presId="urn:microsoft.com/office/officeart/2008/layout/AlternatingHexagons"/>
    <dgm:cxn modelId="{100DD872-1EEF-E444-A4DC-9D5A3D9F1D34}"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cxnId="{9D189D6B-AA81-C347-ADD0-761D58DE4E58}" type="parTrans">
      <dgm:prSet/>
      <dgm:spPr/>
      <dgm:t>
        <a:bodyPr/>
        <a:lstStyle/>
        <a:p>
          <a:endParaRPr lang="zh-CN" altLang="en-US"/>
        </a:p>
      </dgm:t>
    </dgm:pt>
    <dgm:pt modelId="{CF0FD6A9-70A8-AB46-A275-DE93D8B57D9A}" cxnId="{9D189D6B-AA81-C347-ADD0-761D58DE4E58}" type="sibTrans">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cxnId="{721EDAFD-8D45-B04D-969E-183B824EC92A}" type="parTrans">
      <dgm:prSet/>
      <dgm:spPr/>
      <dgm:t>
        <a:bodyPr/>
        <a:lstStyle/>
        <a:p>
          <a:endParaRPr lang="zh-CN" altLang="en-US"/>
        </a:p>
      </dgm:t>
    </dgm:pt>
    <dgm:pt modelId="{3FC74C5C-64AA-BB4F-956E-A783D33B65A3}" cxnId="{721EDAFD-8D45-B04D-969E-183B824EC92A}" type="sibTrans">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cxnId="{0E0AE422-A2D1-C941-83EA-CC94A5BAAB77}" type="parTrans">
      <dgm:prSet/>
      <dgm:spPr/>
      <dgm:t>
        <a:bodyPr/>
        <a:lstStyle/>
        <a:p>
          <a:endParaRPr lang="zh-CN" altLang="en-US"/>
        </a:p>
      </dgm:t>
    </dgm:pt>
    <dgm:pt modelId="{CD5FF569-8623-F54F-9FEC-52779E893118}" cxnId="{0E0AE422-A2D1-C941-83EA-CC94A5BAAB77}" type="sibTrans">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cxnId="{FE53FA01-E1B5-9040-93CF-B8BF6F7349F8}" type="parTrans">
      <dgm:prSet/>
      <dgm:spPr/>
      <dgm:t>
        <a:bodyPr/>
        <a:lstStyle/>
        <a:p>
          <a:endParaRPr lang="zh-CN" altLang="en-US"/>
        </a:p>
      </dgm:t>
    </dgm:pt>
    <dgm:pt modelId="{BBFDEEE6-ABFB-5A44-9785-CBE8CE785ACF}" cxnId="{FE53FA01-E1B5-9040-93CF-B8BF6F7349F8}" type="sibTrans">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cxnId="{E892CDD7-928B-704B-B791-256B6B2863C5}" type="parTrans">
      <dgm:prSet/>
      <dgm:spPr/>
      <dgm:t>
        <a:bodyPr/>
        <a:lstStyle/>
        <a:p>
          <a:endParaRPr lang="zh-CN" altLang="en-US"/>
        </a:p>
      </dgm:t>
    </dgm:pt>
    <dgm:pt modelId="{EFE28A4C-69BC-9E43-8F1F-99CC42C295E0}" cxnId="{E892CDD7-928B-704B-B791-256B6B2863C5}" type="sibTrans">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cxnId="{3F179676-60C4-1845-8718-C0A001ADF4ED}" type="parTrans">
      <dgm:prSet/>
      <dgm:spPr/>
      <dgm:t>
        <a:bodyPr/>
        <a:lstStyle/>
        <a:p>
          <a:endParaRPr lang="zh-CN" altLang="en-US"/>
        </a:p>
      </dgm:t>
    </dgm:pt>
    <dgm:pt modelId="{319C3303-7450-EB4E-BA7B-8119F7251C35}" cxnId="{3F179676-60C4-1845-8718-C0A001ADF4ED}" type="sibTrans">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1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895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25473"/>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81415104-9862-C149-9C7A-89994B92550A}" type="presOf" srcId="{18A3A2B3-6FF0-3040-B2D1-5DBB225ABD1B}" destId="{ADF57562-8A59-9A4D-940B-5023F6588C11}" srcOrd="0" destOrd="0" presId="urn:microsoft.com/office/officeart/2008/layout/IncreasingCircleProcess"/>
    <dgm:cxn modelId="{46D59620-F216-794B-810B-64AF3C8250EE}" type="presOf" srcId="{7B1407C4-FE81-2B4C-8583-5870A5F8339B}" destId="{C7F4AC42-E48A-E14F-922A-B97459A59E5D}" srcOrd="0" destOrd="0" presId="urn:microsoft.com/office/officeart/2008/layout/IncreasingCircleProcess"/>
    <dgm:cxn modelId="{0E0AE422-A2D1-C941-83EA-CC94A5BAAB77}" srcId="{282861E1-E711-0243-B61E-9666F01DBF6D}" destId="{7B1407C4-FE81-2B4C-8583-5870A5F8339B}" srcOrd="1" destOrd="0" parTransId="{6D38252A-2697-DE47-A8D6-74AC8412A75A}" sibTransId="{CD5FF569-8623-F54F-9FEC-52779E893118}"/>
    <dgm:cxn modelId="{6ACA1D27-B1AA-FC46-83BC-29215F88362D}" type="presOf" srcId="{97725242-7B51-5D49-8E31-89C38135C2F0}" destId="{577BDCC6-DFD6-C440-B380-2A44E99C7D1E}" srcOrd="0" destOrd="0" presId="urn:microsoft.com/office/officeart/2008/layout/IncreasingCircleProcess"/>
    <dgm:cxn modelId="{6ED67A3A-3E4E-7942-89A5-7D2E51AD464D}" type="presOf" srcId="{178E7CB0-847B-864A-BC42-E929C9D09277}" destId="{79148FE6-DA47-7A43-8611-0E25AD5709C9}" srcOrd="0" destOrd="0" presId="urn:microsoft.com/office/officeart/2008/layout/IncreasingCircleProcess"/>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7BFB6078-5E59-B446-BA0A-1E8DB9967A05}" type="presOf" srcId="{CA113656-1238-0441-901B-57A2513838DE}" destId="{853146EE-4128-FC4E-8795-A9E1F9E918DC}" srcOrd="0" destOrd="0" presId="urn:microsoft.com/office/officeart/2008/layout/IncreasingCircleProcess"/>
    <dgm:cxn modelId="{F66BB3C9-9980-A648-BC24-3F11C2FD7848}" type="presOf" srcId="{282861E1-E711-0243-B61E-9666F01DBF6D}" destId="{7E47ED48-F86D-9542-A314-380B316E30C5}" srcOrd="0" destOrd="0" presId="urn:microsoft.com/office/officeart/2008/layout/IncreasingCircleProcess"/>
    <dgm:cxn modelId="{E892CDD7-928B-704B-B791-256B6B2863C5}" srcId="{282861E1-E711-0243-B61E-9666F01DBF6D}" destId="{49AE26F8-AF86-D143-99BF-63EB30DE0321}" srcOrd="2" destOrd="0" parTransId="{2FED3020-07AB-1C4A-BDAE-5EFA5B2349E4}" sibTransId="{EFE28A4C-69BC-9E43-8F1F-99CC42C295E0}"/>
    <dgm:cxn modelId="{F0EB66F3-178E-4B47-9E0A-25371C31041A}" type="presOf" srcId="{49AE26F8-AF86-D143-99BF-63EB30DE0321}" destId="{BA620EFE-AD3D-0440-9C42-C62632027193}" srcOrd="0" destOrd="0" presId="urn:microsoft.com/office/officeart/2008/layout/IncreasingCircleProcess"/>
    <dgm:cxn modelId="{721EDAFD-8D45-B04D-969E-183B824EC92A}" srcId="{178E7CB0-847B-864A-BC42-E929C9D09277}" destId="{CA113656-1238-0441-901B-57A2513838DE}" srcOrd="0" destOrd="0" parTransId="{922AAEFF-EF3A-C844-9247-7F03911DEBBF}" sibTransId="{3FC74C5C-64AA-BB4F-956E-A783D33B65A3}"/>
    <dgm:cxn modelId="{7D992D14-A82C-AE4E-B177-F4B17658D556}" type="presParOf" srcId="{7E47ED48-F86D-9542-A314-380B316E30C5}" destId="{A238A7C2-E077-6E4C-B952-7174836995AE}" srcOrd="0" destOrd="0" presId="urn:microsoft.com/office/officeart/2008/layout/IncreasingCircleProcess"/>
    <dgm:cxn modelId="{FF013A3D-FB7F-6A46-B1B9-7951DC9AB289}" type="presParOf" srcId="{A238A7C2-E077-6E4C-B952-7174836995AE}" destId="{D6D413E5-CFD7-7242-B300-C67085A9B6C2}" srcOrd="0" destOrd="0" presId="urn:microsoft.com/office/officeart/2008/layout/IncreasingCircleProcess"/>
    <dgm:cxn modelId="{58DB7BDC-C8C0-B545-A920-89AD07DF36DE}" type="presParOf" srcId="{A238A7C2-E077-6E4C-B952-7174836995AE}" destId="{C87C5D0F-DE3B-1C43-89F2-0630AD8225DF}" srcOrd="1" destOrd="0" presId="urn:microsoft.com/office/officeart/2008/layout/IncreasingCircleProcess"/>
    <dgm:cxn modelId="{FDAE07D4-781F-F444-81E8-2569D13C85F7}" type="presParOf" srcId="{A238A7C2-E077-6E4C-B952-7174836995AE}" destId="{853146EE-4128-FC4E-8795-A9E1F9E918DC}" srcOrd="2" destOrd="0" presId="urn:microsoft.com/office/officeart/2008/layout/IncreasingCircleProcess"/>
    <dgm:cxn modelId="{0BF28899-8D88-1548-93DC-689EF67B2A11}" type="presParOf" srcId="{A238A7C2-E077-6E4C-B952-7174836995AE}" destId="{79148FE6-DA47-7A43-8611-0E25AD5709C9}" srcOrd="3" destOrd="0" presId="urn:microsoft.com/office/officeart/2008/layout/IncreasingCircleProcess"/>
    <dgm:cxn modelId="{A1BC1B81-A213-9D46-A39F-CC1C7AE202C9}" type="presParOf" srcId="{7E47ED48-F86D-9542-A314-380B316E30C5}" destId="{588BBC85-3CB0-9F44-96B9-8782D53685E8}" srcOrd="1" destOrd="0" presId="urn:microsoft.com/office/officeart/2008/layout/IncreasingCircleProcess"/>
    <dgm:cxn modelId="{F6FA97C4-B2F5-5A4D-8704-7A28AD4A1C65}" type="presParOf" srcId="{7E47ED48-F86D-9542-A314-380B316E30C5}" destId="{7E40F7F8-A0C3-9546-A98F-13D64F068802}" srcOrd="2" destOrd="0" presId="urn:microsoft.com/office/officeart/2008/layout/IncreasingCircleProcess"/>
    <dgm:cxn modelId="{048483ED-4CD6-2748-9D4D-51487CDDC22C}" type="presParOf" srcId="{7E40F7F8-A0C3-9546-A98F-13D64F068802}" destId="{98B88827-B21E-4542-A3FD-FEAF61330FB2}" srcOrd="0" destOrd="0" presId="urn:microsoft.com/office/officeart/2008/layout/IncreasingCircleProcess"/>
    <dgm:cxn modelId="{151834BC-802C-6645-BE1B-4EDC8576BB9E}" type="presParOf" srcId="{7E40F7F8-A0C3-9546-A98F-13D64F068802}" destId="{D7256C04-6A87-2F4C-A8F8-7CCAAF930310}" srcOrd="1" destOrd="0" presId="urn:microsoft.com/office/officeart/2008/layout/IncreasingCircleProcess"/>
    <dgm:cxn modelId="{67602D2E-C635-114C-B6E8-242502E0B0AC}" type="presParOf" srcId="{7E40F7F8-A0C3-9546-A98F-13D64F068802}" destId="{ADF57562-8A59-9A4D-940B-5023F6588C11}" srcOrd="2" destOrd="0" presId="urn:microsoft.com/office/officeart/2008/layout/IncreasingCircleProcess"/>
    <dgm:cxn modelId="{423D4085-2074-BA48-91EA-94F467E45DA8}" type="presParOf" srcId="{7E40F7F8-A0C3-9546-A98F-13D64F068802}" destId="{C7F4AC42-E48A-E14F-922A-B97459A59E5D}" srcOrd="3" destOrd="0" presId="urn:microsoft.com/office/officeart/2008/layout/IncreasingCircleProcess"/>
    <dgm:cxn modelId="{6877A583-E658-A04C-9D76-63B00B99942C}" type="presParOf" srcId="{7E47ED48-F86D-9542-A314-380B316E30C5}" destId="{145329FC-9E63-484D-9384-321291E5DD7D}" srcOrd="3" destOrd="0" presId="urn:microsoft.com/office/officeart/2008/layout/IncreasingCircleProcess"/>
    <dgm:cxn modelId="{B6727823-2FDE-A240-90D3-74BA43F76492}" type="presParOf" srcId="{7E47ED48-F86D-9542-A314-380B316E30C5}" destId="{F39909E7-355B-AA40-A444-96D50CC0D123}" srcOrd="4" destOrd="0" presId="urn:microsoft.com/office/officeart/2008/layout/IncreasingCircleProcess"/>
    <dgm:cxn modelId="{C9A47713-C860-174D-B84F-277F72D08B7E}" type="presParOf" srcId="{F39909E7-355B-AA40-A444-96D50CC0D123}" destId="{DC19747D-5878-ED4E-B9A0-B02F985D0D4F}" srcOrd="0" destOrd="0" presId="urn:microsoft.com/office/officeart/2008/layout/IncreasingCircleProcess"/>
    <dgm:cxn modelId="{ED1D2B49-05C8-1F48-BE8B-183008FEEC60}" type="presParOf" srcId="{F39909E7-355B-AA40-A444-96D50CC0D123}" destId="{E1427946-69A7-5E48-A4BC-E957AB87A2F2}" srcOrd="1" destOrd="0" presId="urn:microsoft.com/office/officeart/2008/layout/IncreasingCircleProcess"/>
    <dgm:cxn modelId="{6DFD3FF4-00B7-FC46-A734-1DDC36A7F59C}" type="presParOf" srcId="{F39909E7-355B-AA40-A444-96D50CC0D123}" destId="{577BDCC6-DFD6-C440-B380-2A44E99C7D1E}" srcOrd="2" destOrd="0" presId="urn:microsoft.com/office/officeart/2008/layout/IncreasingCircleProcess"/>
    <dgm:cxn modelId="{207F2667-DB37-1A49-8957-D81FD1E467F3}" type="presParOf" srcId="{F39909E7-355B-AA40-A444-96D50CC0D123}" destId="{BA620EFE-AD3D-0440-9C42-C62632027193}" srcOrd="3" destOrd="0" presId="urn:microsoft.com/office/officeart/2008/layout/IncreasingCircleProcess"/>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112000" cy="4159904"/>
        <a:chOff x="0" y="0"/>
        <a:chExt cx="7112000" cy="4159904"/>
      </a:xfrm>
    </dsp:grpSpPr>
    <dsp:sp modelId="{A87EEDD9-03A9-ED45-B680-DD27372B9D7A}">
      <dsp:nvSpPr>
        <dsp:cNvPr id="3" name="圆角矩形 2"/>
        <dsp:cNvSpPr/>
      </dsp:nvSpPr>
      <dsp:spPr bwMode="white">
        <a:xfrm>
          <a:off x="2477714" y="0"/>
          <a:ext cx="2156573" cy="1078286"/>
        </a:xfrm>
        <a:prstGeom prst="roundRect">
          <a:avLst>
            <a:gd name="adj" fmla="val 1000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a:t>隐私保护强度 </a:t>
          </a:r>
        </a:p>
      </dsp:txBody>
      <dsp:txXfrm>
        <a:off x="2477714" y="0"/>
        <a:ext cx="2156573" cy="1078286"/>
      </dsp:txXfrm>
    </dsp:sp>
    <dsp:sp modelId="{D0FC9A23-C79C-E84C-94FD-363E5B196136}">
      <dsp:nvSpPr>
        <dsp:cNvPr id="4" name="左右箭头 3"/>
        <dsp:cNvSpPr/>
      </dsp:nvSpPr>
      <dsp:spPr bwMode="white">
        <a:xfrm rot="3599999">
          <a:off x="3884877" y="1891252"/>
          <a:ext cx="1121418" cy="377400"/>
        </a:xfrm>
        <a:prstGeom prst="leftRightArrow">
          <a:avLst>
            <a:gd name="adj1" fmla="val 60000"/>
            <a:gd name="adj2" fmla="val 50000"/>
          </a:avLst>
        </a:prstGeom>
      </dsp:spPr>
      <dsp:style>
        <a:lnRef idx="0">
          <a:schemeClr val="lt1"/>
        </a:lnRef>
        <a:fillRef idx="1">
          <a:schemeClr val="accent4">
            <a:hueOff val="0"/>
            <a:satOff val="0"/>
            <a:lumOff val="0"/>
            <a:alpha val="10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b="1"/>
        </a:p>
      </dsp:txBody>
      <dsp:txXfrm rot="3599999">
        <a:off x="3884877" y="1891252"/>
        <a:ext cx="1121418" cy="377400"/>
      </dsp:txXfrm>
    </dsp:sp>
    <dsp:sp modelId="{CE3C2BA8-A7FA-BE41-BF2D-83FB9FA96EC9}">
      <dsp:nvSpPr>
        <dsp:cNvPr id="5" name="圆角矩形 4"/>
        <dsp:cNvSpPr/>
      </dsp:nvSpPr>
      <dsp:spPr bwMode="white">
        <a:xfrm>
          <a:off x="4256886" y="3081618"/>
          <a:ext cx="2156573" cy="1078286"/>
        </a:xfrm>
        <a:prstGeom prst="roundRect">
          <a:avLst>
            <a:gd name="adj" fmla="val 10000"/>
          </a:avLst>
        </a:prstGeom>
      </dsp:spPr>
      <dsp:style>
        <a:lnRef idx="2">
          <a:schemeClr val="lt1"/>
        </a:lnRef>
        <a:fillRef idx="1">
          <a:schemeClr val="accent4">
            <a:hueOff val="5190000"/>
            <a:satOff val="-23921"/>
            <a:lumOff val="784"/>
            <a:alpha val="100000"/>
          </a:schemeClr>
        </a:fillRef>
        <a:effectRef idx="0">
          <a:scrgbClr r="0" g="0" b="0"/>
        </a:effectRef>
        <a:fontRef idx="minor">
          <a:schemeClr val="lt1"/>
        </a:fontRef>
      </dsp:style>
      <dsp:txBody>
        <a:bodyPr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dirty="0"/>
            <a:t>处理开销</a:t>
          </a:r>
        </a:p>
      </dsp:txBody>
      <dsp:txXfrm>
        <a:off x="4256886" y="3081618"/>
        <a:ext cx="2156573" cy="1078286"/>
      </dsp:txXfrm>
    </dsp:sp>
    <dsp:sp modelId="{97997861-2AF7-5C42-A62D-54985E5362FE}">
      <dsp:nvSpPr>
        <dsp:cNvPr id="6" name="左右箭头 5"/>
        <dsp:cNvSpPr/>
      </dsp:nvSpPr>
      <dsp:spPr bwMode="white">
        <a:xfrm rot="10800000">
          <a:off x="2995291" y="3432061"/>
          <a:ext cx="1121418" cy="377400"/>
        </a:xfrm>
        <a:prstGeom prst="leftRightArrow">
          <a:avLst>
            <a:gd name="adj1" fmla="val 60000"/>
            <a:gd name="adj2" fmla="val 50000"/>
          </a:avLst>
        </a:prstGeom>
      </dsp:spPr>
      <dsp:style>
        <a:lnRef idx="0">
          <a:schemeClr val="lt1"/>
        </a:lnRef>
        <a:fillRef idx="1">
          <a:schemeClr val="accent4">
            <a:hueOff val="5190000"/>
            <a:satOff val="-23921"/>
            <a:lumOff val="784"/>
            <a:alpha val="100000"/>
          </a:schemeClr>
        </a:fillRef>
        <a:effectRef idx="0">
          <a:scrgbClr r="0" g="0" b="0"/>
        </a:effectRef>
        <a:fontRef idx="minor">
          <a:schemeClr val="lt1"/>
        </a:fontRef>
      </dsp:style>
      <dsp:txBody>
        <a:bodyPr rot="10800000"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b="1"/>
        </a:p>
      </dsp:txBody>
      <dsp:txXfrm rot="10800000">
        <a:off x="2995291" y="3432061"/>
        <a:ext cx="1121418" cy="377400"/>
      </dsp:txXfrm>
    </dsp:sp>
    <dsp:sp modelId="{AF0AFAB4-DCF6-4844-B921-435C11534813}">
      <dsp:nvSpPr>
        <dsp:cNvPr id="7" name="圆角矩形 6"/>
        <dsp:cNvSpPr/>
      </dsp:nvSpPr>
      <dsp:spPr bwMode="white">
        <a:xfrm>
          <a:off x="698541" y="3081618"/>
          <a:ext cx="2156573" cy="1078286"/>
        </a:xfrm>
        <a:prstGeom prst="roundRect">
          <a:avLst>
            <a:gd name="adj" fmla="val 10000"/>
          </a:avLst>
        </a:prstGeom>
      </dsp:spPr>
      <dsp:style>
        <a:lnRef idx="2">
          <a:schemeClr val="lt1"/>
        </a:lnRef>
        <a:fillRef idx="1">
          <a:schemeClr val="accent4">
            <a:hueOff val="10380000"/>
            <a:satOff val="-47842"/>
            <a:lumOff val="1569"/>
            <a:alpha val="100000"/>
          </a:schemeClr>
        </a:fillRef>
        <a:effectRef idx="0">
          <a:scrgbClr r="0" g="0" b="0"/>
        </a:effectRef>
        <a:fontRef idx="minor">
          <a:schemeClr val="lt1"/>
        </a:fontRef>
      </dsp:style>
      <dsp:txBody>
        <a:bodyPr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zh-CN" altLang="en-US" b="1"/>
            <a:t>数据可用性</a:t>
          </a:r>
          <a:endParaRPr lang="zh-CN" altLang="en-US" b="1" dirty="0"/>
        </a:p>
      </dsp:txBody>
      <dsp:txXfrm>
        <a:off x="698541" y="3081618"/>
        <a:ext cx="2156573" cy="1078286"/>
      </dsp:txXfrm>
    </dsp:sp>
    <dsp:sp modelId="{92309385-DD9B-AF47-8341-A9757375A085}">
      <dsp:nvSpPr>
        <dsp:cNvPr id="8" name="左右箭头 7"/>
        <dsp:cNvSpPr/>
      </dsp:nvSpPr>
      <dsp:spPr bwMode="white">
        <a:xfrm rot="-3599999">
          <a:off x="2105705" y="1891252"/>
          <a:ext cx="1121418" cy="377400"/>
        </a:xfrm>
        <a:prstGeom prst="leftRightArrow">
          <a:avLst>
            <a:gd name="adj1" fmla="val 60000"/>
            <a:gd name="adj2" fmla="val 50000"/>
          </a:avLst>
        </a:prstGeom>
      </dsp:spPr>
      <dsp:style>
        <a:lnRef idx="0">
          <a:schemeClr val="lt1"/>
        </a:lnRef>
        <a:fillRef idx="1">
          <a:schemeClr val="accent4">
            <a:hueOff val="10380000"/>
            <a:satOff val="-47842"/>
            <a:lumOff val="1569"/>
            <a:alpha val="100000"/>
          </a:schemeClr>
        </a:fillRef>
        <a:effectRef idx="0">
          <a:scrgbClr r="0" g="0" b="0"/>
        </a:effectRef>
        <a:fontRef idx="minor">
          <a:schemeClr val="lt1"/>
        </a:fontRef>
      </dsp:style>
      <dsp:txBody>
        <a:bodyPr lIns="0" tIns="0" rIns="0" bIns="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zh-CN" altLang="en-US"/>
        </a:p>
      </dsp:txBody>
      <dsp:txXfrm rot="-3599999">
        <a:off x="2105705" y="1891252"/>
        <a:ext cx="1121418" cy="3774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326728" cy="2948240"/>
        <a:chOff x="0" y="0"/>
        <a:chExt cx="2326728" cy="2948240"/>
      </a:xfrm>
    </dsp:grpSpPr>
    <dsp:sp modelId="{E73F5EC1-C946-5C46-8096-9C7DEE669D96}">
      <dsp:nvSpPr>
        <dsp:cNvPr id="3" name="矩形 2"/>
        <dsp:cNvSpPr/>
      </dsp:nvSpPr>
      <dsp:spPr bwMode="white">
        <a:xfrm>
          <a:off x="65982" y="1083684"/>
          <a:ext cx="829483" cy="27335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65982" y="1083684"/>
        <a:ext cx="829483" cy="273352"/>
      </dsp:txXfrm>
    </dsp:sp>
    <dsp:sp modelId="{2A9E67EA-3E8D-8845-B90E-C24DDCB559BA}">
      <dsp:nvSpPr>
        <dsp:cNvPr id="4" name="矩形 3"/>
        <dsp:cNvSpPr/>
      </dsp:nvSpPr>
      <dsp:spPr bwMode="white">
        <a:xfrm>
          <a:off x="65982" y="1654057"/>
          <a:ext cx="829483" cy="51212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65982" y="1654057"/>
        <a:ext cx="829483" cy="512129"/>
      </dsp:txXfrm>
    </dsp:sp>
    <dsp:sp modelId="{E6429E82-A9AA-D04B-AFB9-B01C33A4CCB6}">
      <dsp:nvSpPr>
        <dsp:cNvPr id="5" name="椭圆 4"/>
        <dsp:cNvSpPr/>
      </dsp:nvSpPr>
      <dsp:spPr bwMode="white">
        <a:xfrm>
          <a:off x="56556" y="998850"/>
          <a:ext cx="65982" cy="65982"/>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56556" y="998850"/>
        <a:ext cx="65982" cy="65982"/>
      </dsp:txXfrm>
    </dsp:sp>
    <dsp:sp modelId="{D28868B9-CA5B-1A4E-8321-14FB7CA49236}">
      <dsp:nvSpPr>
        <dsp:cNvPr id="6" name="椭圆 5"/>
        <dsp:cNvSpPr/>
      </dsp:nvSpPr>
      <dsp:spPr bwMode="white">
        <a:xfrm>
          <a:off x="103685" y="904591"/>
          <a:ext cx="65982" cy="65982"/>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103685" y="904591"/>
        <a:ext cx="65982" cy="65982"/>
      </dsp:txXfrm>
    </dsp:sp>
    <dsp:sp modelId="{8555E7EC-029C-8047-A950-EFCEE1802644}">
      <dsp:nvSpPr>
        <dsp:cNvPr id="7" name="椭圆 6"/>
        <dsp:cNvSpPr/>
      </dsp:nvSpPr>
      <dsp:spPr bwMode="white">
        <a:xfrm>
          <a:off x="216797" y="923443"/>
          <a:ext cx="103685" cy="103685"/>
        </a:xfrm>
        <a:prstGeom prst="ellipse">
          <a:avLst/>
        </a:prstGeom>
        <a:solidFill>
          <a:schemeClr val="accent2">
            <a:lumMod val="75000"/>
          </a:schemeClr>
        </a:solidFill>
      </dsp:spPr>
      <dsp:style>
        <a:lnRef idx="0">
          <a:schemeClr val="lt1"/>
        </a:lnRef>
        <a:fillRef idx="3">
          <a:schemeClr val="accent1"/>
        </a:fillRef>
        <a:effectRef idx="2">
          <a:scrgbClr r="0" g="0" b="0"/>
        </a:effectRef>
        <a:fontRef idx="minor">
          <a:schemeClr val="lt1"/>
        </a:fontRef>
      </dsp:style>
      <dsp:txXfrm>
        <a:off x="216797" y="923443"/>
        <a:ext cx="103685" cy="103685"/>
      </dsp:txXfrm>
    </dsp:sp>
    <dsp:sp modelId="{317D7BA8-9898-5E4F-9B0D-275D44BF1266}">
      <dsp:nvSpPr>
        <dsp:cNvPr id="8" name="椭圆 7"/>
        <dsp:cNvSpPr/>
      </dsp:nvSpPr>
      <dsp:spPr bwMode="white">
        <a:xfrm>
          <a:off x="311056" y="819757"/>
          <a:ext cx="65982" cy="65982"/>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311056" y="819757"/>
        <a:ext cx="65982" cy="65982"/>
      </dsp:txXfrm>
    </dsp:sp>
    <dsp:sp modelId="{DF26AD9E-E987-964F-9069-28E4C4AA52C1}">
      <dsp:nvSpPr>
        <dsp:cNvPr id="9" name="椭圆 8"/>
        <dsp:cNvSpPr/>
      </dsp:nvSpPr>
      <dsp:spPr bwMode="white">
        <a:xfrm>
          <a:off x="433594" y="782053"/>
          <a:ext cx="65982" cy="65982"/>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433594" y="782053"/>
        <a:ext cx="65982" cy="65982"/>
      </dsp:txXfrm>
    </dsp:sp>
    <dsp:sp modelId="{3ABDA542-7034-874D-A152-0085F978AB78}">
      <dsp:nvSpPr>
        <dsp:cNvPr id="10" name="椭圆 9"/>
        <dsp:cNvSpPr/>
      </dsp:nvSpPr>
      <dsp:spPr bwMode="white">
        <a:xfrm>
          <a:off x="584409" y="848035"/>
          <a:ext cx="65982" cy="65982"/>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584409" y="848035"/>
        <a:ext cx="65982" cy="65982"/>
      </dsp:txXfrm>
    </dsp:sp>
    <dsp:sp modelId="{5FB89DBC-F9B8-C643-BBC9-D96AF6C19359}">
      <dsp:nvSpPr>
        <dsp:cNvPr id="11" name="椭圆 10"/>
        <dsp:cNvSpPr/>
      </dsp:nvSpPr>
      <dsp:spPr bwMode="white">
        <a:xfrm>
          <a:off x="678668" y="895165"/>
          <a:ext cx="103685" cy="103685"/>
        </a:xfrm>
        <a:prstGeom prst="ellipse">
          <a:avLst/>
        </a:prstGeom>
        <a:solidFill>
          <a:srgbClr val="660066"/>
        </a:solidFill>
      </dsp:spPr>
      <dsp:style>
        <a:lnRef idx="0">
          <a:schemeClr val="lt1"/>
        </a:lnRef>
        <a:fillRef idx="3">
          <a:schemeClr val="accent1"/>
        </a:fillRef>
        <a:effectRef idx="2">
          <a:scrgbClr r="0" g="0" b="0"/>
        </a:effectRef>
        <a:fontRef idx="minor">
          <a:schemeClr val="lt1"/>
        </a:fontRef>
      </dsp:style>
      <dsp:txXfrm>
        <a:off x="678668" y="895165"/>
        <a:ext cx="103685" cy="103685"/>
      </dsp:txXfrm>
    </dsp:sp>
    <dsp:sp modelId="{23CF9D13-5157-804D-A0C5-F883ABC37BF0}">
      <dsp:nvSpPr>
        <dsp:cNvPr id="12" name="椭圆 11"/>
        <dsp:cNvSpPr/>
      </dsp:nvSpPr>
      <dsp:spPr bwMode="white">
        <a:xfrm>
          <a:off x="810631" y="998850"/>
          <a:ext cx="65982" cy="65982"/>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810631" y="998850"/>
        <a:ext cx="65982" cy="65982"/>
      </dsp:txXfrm>
    </dsp:sp>
    <dsp:sp modelId="{D2F296E5-18E1-524A-8B22-94D8E4EF5492}">
      <dsp:nvSpPr>
        <dsp:cNvPr id="13" name="椭圆 12"/>
        <dsp:cNvSpPr/>
      </dsp:nvSpPr>
      <dsp:spPr bwMode="white">
        <a:xfrm>
          <a:off x="867187" y="1102536"/>
          <a:ext cx="65982" cy="65982"/>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867187" y="1102536"/>
        <a:ext cx="65982" cy="65982"/>
      </dsp:txXfrm>
    </dsp:sp>
    <dsp:sp modelId="{FEA6EC28-6FDC-AD44-899A-5BCF8E012F99}">
      <dsp:nvSpPr>
        <dsp:cNvPr id="14" name="椭圆 13"/>
        <dsp:cNvSpPr/>
      </dsp:nvSpPr>
      <dsp:spPr bwMode="white">
        <a:xfrm>
          <a:off x="377038" y="904591"/>
          <a:ext cx="169667" cy="169667"/>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377038" y="904591"/>
        <a:ext cx="169667" cy="169667"/>
      </dsp:txXfrm>
    </dsp:sp>
    <dsp:sp modelId="{20209425-72C6-5F43-8196-7EA8CB8606B3}">
      <dsp:nvSpPr>
        <dsp:cNvPr id="15" name="椭圆 14"/>
        <dsp:cNvSpPr/>
      </dsp:nvSpPr>
      <dsp:spPr bwMode="white">
        <a:xfrm>
          <a:off x="9426" y="1262777"/>
          <a:ext cx="65982" cy="65982"/>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9426" y="1262777"/>
        <a:ext cx="65982" cy="65982"/>
      </dsp:txXfrm>
    </dsp:sp>
    <dsp:sp modelId="{2DA182DC-0CCF-7D4E-804A-69EA214D293E}">
      <dsp:nvSpPr>
        <dsp:cNvPr id="16" name="椭圆 15"/>
        <dsp:cNvSpPr/>
      </dsp:nvSpPr>
      <dsp:spPr bwMode="white">
        <a:xfrm>
          <a:off x="65982" y="1347610"/>
          <a:ext cx="103685" cy="103685"/>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65982" y="1347610"/>
        <a:ext cx="103685" cy="103685"/>
      </dsp:txXfrm>
    </dsp:sp>
    <dsp:sp modelId="{64E92841-C96C-394A-9A08-052796639A80}">
      <dsp:nvSpPr>
        <dsp:cNvPr id="17" name="椭圆 16"/>
        <dsp:cNvSpPr/>
      </dsp:nvSpPr>
      <dsp:spPr bwMode="white">
        <a:xfrm>
          <a:off x="207371" y="1423018"/>
          <a:ext cx="150815" cy="150815"/>
        </a:xfrm>
        <a:prstGeom prst="ellipse">
          <a:avLst/>
        </a:prstGeom>
        <a:solidFill>
          <a:schemeClr val="accent1"/>
        </a:solidFill>
      </dsp:spPr>
      <dsp:style>
        <a:lnRef idx="0">
          <a:schemeClr val="lt1"/>
        </a:lnRef>
        <a:fillRef idx="3">
          <a:schemeClr val="accent1"/>
        </a:fillRef>
        <a:effectRef idx="2">
          <a:scrgbClr r="0" g="0" b="0"/>
        </a:effectRef>
        <a:fontRef idx="minor">
          <a:schemeClr val="lt1"/>
        </a:fontRef>
      </dsp:style>
      <dsp:txXfrm>
        <a:off x="207371" y="1423018"/>
        <a:ext cx="150815" cy="150815"/>
      </dsp:txXfrm>
    </dsp:sp>
    <dsp:sp modelId="{49793689-7A21-0041-B5F6-2D8644DFDA0F}">
      <dsp:nvSpPr>
        <dsp:cNvPr id="18" name="椭圆 17"/>
        <dsp:cNvSpPr/>
      </dsp:nvSpPr>
      <dsp:spPr bwMode="white">
        <a:xfrm>
          <a:off x="405316" y="1545555"/>
          <a:ext cx="65982" cy="65982"/>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405316" y="1545555"/>
        <a:ext cx="65982" cy="65982"/>
      </dsp:txXfrm>
    </dsp:sp>
    <dsp:sp modelId="{CB046DDD-76FA-6641-A24B-511F15944410}">
      <dsp:nvSpPr>
        <dsp:cNvPr id="19" name="椭圆 18"/>
        <dsp:cNvSpPr/>
      </dsp:nvSpPr>
      <dsp:spPr bwMode="white">
        <a:xfrm>
          <a:off x="443020" y="1423018"/>
          <a:ext cx="103685" cy="103685"/>
        </a:xfrm>
        <a:prstGeom prst="ellipse">
          <a:avLst/>
        </a:prstGeom>
        <a:solidFill>
          <a:srgbClr val="660066"/>
        </a:solidFill>
      </dsp:spPr>
      <dsp:style>
        <a:lnRef idx="0">
          <a:schemeClr val="lt1"/>
        </a:lnRef>
        <a:fillRef idx="3">
          <a:schemeClr val="accent1"/>
        </a:fillRef>
        <a:effectRef idx="2">
          <a:scrgbClr r="0" g="0" b="0"/>
        </a:effectRef>
        <a:fontRef idx="minor">
          <a:schemeClr val="lt1"/>
        </a:fontRef>
      </dsp:style>
      <dsp:txXfrm>
        <a:off x="443020" y="1423018"/>
        <a:ext cx="103685" cy="103685"/>
      </dsp:txXfrm>
    </dsp:sp>
    <dsp:sp modelId="{72721FB6-A78F-F74A-9CE4-E9118DDE4B46}">
      <dsp:nvSpPr>
        <dsp:cNvPr id="20" name="椭圆 19"/>
        <dsp:cNvSpPr/>
      </dsp:nvSpPr>
      <dsp:spPr bwMode="white">
        <a:xfrm>
          <a:off x="537279" y="1554981"/>
          <a:ext cx="65982" cy="65982"/>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537279" y="1554981"/>
        <a:ext cx="65982" cy="65982"/>
      </dsp:txXfrm>
    </dsp:sp>
    <dsp:sp modelId="{1B933E20-C1F7-564C-9190-B3E27FE33277}">
      <dsp:nvSpPr>
        <dsp:cNvPr id="21" name="椭圆 20"/>
        <dsp:cNvSpPr/>
      </dsp:nvSpPr>
      <dsp:spPr bwMode="white">
        <a:xfrm>
          <a:off x="622113" y="1404166"/>
          <a:ext cx="150815" cy="150815"/>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622113" y="1404166"/>
        <a:ext cx="150815" cy="150815"/>
      </dsp:txXfrm>
    </dsp:sp>
    <dsp:sp modelId="{60588B72-4B6D-4B4E-8E11-D98EC82B2177}">
      <dsp:nvSpPr>
        <dsp:cNvPr id="22" name="椭圆 21"/>
        <dsp:cNvSpPr/>
      </dsp:nvSpPr>
      <dsp:spPr bwMode="white">
        <a:xfrm>
          <a:off x="829483" y="1366462"/>
          <a:ext cx="103685" cy="103685"/>
        </a:xfrm>
        <a:prstGeom prst="ellipse">
          <a:avLst/>
        </a:prstGeom>
        <a:solidFill>
          <a:schemeClr val="accent3">
            <a:lumMod val="75000"/>
          </a:schemeClr>
        </a:solidFill>
      </dsp:spPr>
      <dsp:style>
        <a:lnRef idx="0">
          <a:schemeClr val="lt1"/>
        </a:lnRef>
        <a:fillRef idx="3">
          <a:schemeClr val="accent1"/>
        </a:fillRef>
        <a:effectRef idx="2">
          <a:scrgbClr r="0" g="0" b="0"/>
        </a:effectRef>
        <a:fontRef idx="minor">
          <a:schemeClr val="lt1"/>
        </a:fontRef>
      </dsp:style>
      <dsp:txXfrm>
        <a:off x="829483" y="1366462"/>
        <a:ext cx="103685" cy="103685"/>
      </dsp:txXfrm>
    </dsp:sp>
    <dsp:sp modelId="{EC48DE25-09B9-0344-AD3E-0361FC9C3F0A}">
      <dsp:nvSpPr>
        <dsp:cNvPr id="23" name="燕尾形 22"/>
        <dsp:cNvSpPr/>
      </dsp:nvSpPr>
      <dsp:spPr bwMode="white">
        <a:xfrm>
          <a:off x="942595" y="920461"/>
          <a:ext cx="304509" cy="581342"/>
        </a:xfrm>
        <a:prstGeom prst="chevron">
          <a:avLst>
            <a:gd name="adj" fmla="val 6231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a:off x="942595" y="920461"/>
        <a:ext cx="304509" cy="581342"/>
      </dsp:txXfrm>
    </dsp:sp>
    <dsp:sp modelId="{76365E64-258A-A845-BFC3-04E99445A16B}">
      <dsp:nvSpPr>
        <dsp:cNvPr id="24" name="燕尾形 23"/>
        <dsp:cNvSpPr/>
      </dsp:nvSpPr>
      <dsp:spPr bwMode="white">
        <a:xfrm>
          <a:off x="1191739" y="920461"/>
          <a:ext cx="304509" cy="581342"/>
        </a:xfrm>
        <a:prstGeom prst="chevron">
          <a:avLst>
            <a:gd name="adj" fmla="val 6231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a:off x="1191739" y="920461"/>
        <a:ext cx="304509" cy="581342"/>
      </dsp:txXfrm>
    </dsp:sp>
    <dsp:sp modelId="{3C05A9DD-0F28-0147-BB9B-E6DA616CEBAD}">
      <dsp:nvSpPr>
        <dsp:cNvPr id="25" name="椭圆 24"/>
        <dsp:cNvSpPr/>
      </dsp:nvSpPr>
      <dsp:spPr bwMode="white">
        <a:xfrm>
          <a:off x="1558534" y="879220"/>
          <a:ext cx="705908" cy="705908"/>
        </a:xfrm>
        <a:prstGeom prst="ellipse">
          <a:avLst/>
        </a:prstGeom>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altLang="zh-CN" dirty="0"/>
            <a:t> </a:t>
          </a:r>
          <a:endParaRPr lang="zh-CN" altLang="en-US" dirty="0"/>
        </a:p>
      </dsp:txBody>
      <dsp:txXfrm>
        <a:off x="1558534" y="879220"/>
        <a:ext cx="705908" cy="7059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99933" cy="1418695"/>
        <a:chOff x="0" y="0"/>
        <a:chExt cx="3699933" cy="1418695"/>
      </a:xfrm>
    </dsp:grpSpPr>
    <dsp:sp modelId="{22AE9E1A-BFF4-6B4D-8CBD-5B7DF3B1465A}">
      <dsp:nvSpPr>
        <dsp:cNvPr id="3" name="右箭头 2"/>
        <dsp:cNvSpPr/>
      </dsp:nvSpPr>
      <dsp:spPr bwMode="white">
        <a:xfrm flipV="1">
          <a:off x="650861" y="78283"/>
          <a:ext cx="1443876" cy="1262130"/>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pPr lvl="0">
            <a:lnSpc>
              <a:spcPct val="100000"/>
            </a:lnSpc>
            <a:spcBef>
              <a:spcPct val="0"/>
            </a:spcBef>
            <a:spcAft>
              <a:spcPct val="35000"/>
            </a:spcAft>
          </a:pPr>
          <a:endParaRPr lang="zh-CN" altLang="en-US" dirty="0">
            <a:solidFill>
              <a:schemeClr val="dk1"/>
            </a:solidFill>
          </a:endParaRPr>
        </a:p>
      </dsp:txBody>
      <dsp:txXfrm flipV="1">
        <a:off x="650861" y="78283"/>
        <a:ext cx="1443876" cy="1262130"/>
      </dsp:txXfrm>
    </dsp:sp>
    <dsp:sp modelId="{1118ABB5-0A8F-834C-A496-F3AF46A9362D}">
      <dsp:nvSpPr>
        <dsp:cNvPr id="4" name="椭圆 3"/>
        <dsp:cNvSpPr/>
      </dsp:nvSpPr>
      <dsp:spPr bwMode="white">
        <a:xfrm>
          <a:off x="0" y="348378"/>
          <a:ext cx="721938" cy="721938"/>
        </a:xfrm>
        <a:prstGeom prst="ellipse">
          <a:avLst/>
        </a:prstGeom>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0" y="348378"/>
        <a:ext cx="721938" cy="721938"/>
      </dsp:txXfrm>
    </dsp:sp>
    <dsp:sp modelId="{FA944B7A-CC9E-444B-9D9E-BFEAD62ED776}">
      <dsp:nvSpPr>
        <dsp:cNvPr id="5" name="右箭头 4"/>
        <dsp:cNvSpPr/>
      </dsp:nvSpPr>
      <dsp:spPr bwMode="white">
        <a:xfrm>
          <a:off x="2256057" y="78283"/>
          <a:ext cx="1443876" cy="1262130"/>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endParaRPr>
            <a:solidFill>
              <a:schemeClr val="dk1"/>
            </a:solidFill>
          </a:endParaRPr>
        </a:p>
      </dsp:txBody>
      <dsp:txXfrm>
        <a:off x="2256057" y="78283"/>
        <a:ext cx="1443876" cy="1262130"/>
      </dsp:txXfrm>
    </dsp:sp>
    <dsp:sp modelId="{F6380209-A6D1-1947-9239-F6DD684401AF}">
      <dsp:nvSpPr>
        <dsp:cNvPr id="6" name="椭圆 5"/>
        <dsp:cNvSpPr/>
      </dsp:nvSpPr>
      <dsp:spPr bwMode="white">
        <a:xfrm>
          <a:off x="1556354" y="348378"/>
          <a:ext cx="721938" cy="721938"/>
        </a:xfrm>
        <a:prstGeom prst="ellipse">
          <a:avLst/>
        </a:prstGeom>
        <a:solidFill>
          <a:schemeClr val="accent6">
            <a:lumMod val="75000"/>
            <a:alpha val="90000"/>
          </a:schemeClr>
        </a:solidFill>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1556354" y="348378"/>
        <a:ext cx="721938" cy="7219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99933" cy="1418695"/>
        <a:chOff x="0" y="0"/>
        <a:chExt cx="3699933" cy="1418695"/>
      </a:xfrm>
    </dsp:grpSpPr>
    <dsp:sp modelId="{22AE9E1A-BFF4-6B4D-8CBD-5B7DF3B1465A}">
      <dsp:nvSpPr>
        <dsp:cNvPr id="3" name="右箭头 2"/>
        <dsp:cNvSpPr/>
      </dsp:nvSpPr>
      <dsp:spPr bwMode="white">
        <a:xfrm flipV="1">
          <a:off x="650861" y="78283"/>
          <a:ext cx="1443876" cy="1262130"/>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pPr lvl="0">
            <a:lnSpc>
              <a:spcPct val="100000"/>
            </a:lnSpc>
            <a:spcBef>
              <a:spcPct val="0"/>
            </a:spcBef>
            <a:spcAft>
              <a:spcPct val="35000"/>
            </a:spcAft>
          </a:pPr>
          <a:endParaRPr lang="zh-CN" altLang="en-US" dirty="0">
            <a:solidFill>
              <a:schemeClr val="dk1"/>
            </a:solidFill>
          </a:endParaRPr>
        </a:p>
      </dsp:txBody>
      <dsp:txXfrm flipV="1">
        <a:off x="650861" y="78283"/>
        <a:ext cx="1443876" cy="1262130"/>
      </dsp:txXfrm>
    </dsp:sp>
    <dsp:sp modelId="{1118ABB5-0A8F-834C-A496-F3AF46A9362D}">
      <dsp:nvSpPr>
        <dsp:cNvPr id="4" name="椭圆 3"/>
        <dsp:cNvSpPr/>
      </dsp:nvSpPr>
      <dsp:spPr bwMode="white">
        <a:xfrm>
          <a:off x="0" y="348378"/>
          <a:ext cx="721938" cy="721938"/>
        </a:xfrm>
        <a:prstGeom prst="ellipse">
          <a:avLst/>
        </a:prstGeom>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0" y="348378"/>
        <a:ext cx="721938" cy="721938"/>
      </dsp:txXfrm>
    </dsp:sp>
    <dsp:sp modelId="{FA944B7A-CC9E-444B-9D9E-BFEAD62ED776}">
      <dsp:nvSpPr>
        <dsp:cNvPr id="5" name="右箭头 4"/>
        <dsp:cNvSpPr/>
      </dsp:nvSpPr>
      <dsp:spPr bwMode="white">
        <a:xfrm>
          <a:off x="2256057" y="78283"/>
          <a:ext cx="1443876" cy="1262130"/>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endParaRPr>
            <a:solidFill>
              <a:schemeClr val="dk1"/>
            </a:solidFill>
          </a:endParaRPr>
        </a:p>
      </dsp:txBody>
      <dsp:txXfrm>
        <a:off x="2256057" y="78283"/>
        <a:ext cx="1443876" cy="1262130"/>
      </dsp:txXfrm>
    </dsp:sp>
    <dsp:sp modelId="{F6380209-A6D1-1947-9239-F6DD684401AF}">
      <dsp:nvSpPr>
        <dsp:cNvPr id="6" name="椭圆 5"/>
        <dsp:cNvSpPr/>
      </dsp:nvSpPr>
      <dsp:spPr bwMode="white">
        <a:xfrm>
          <a:off x="1556354" y="348378"/>
          <a:ext cx="721938" cy="721938"/>
        </a:xfrm>
        <a:prstGeom prst="ellipse">
          <a:avLst/>
        </a:prstGeom>
        <a:solidFill>
          <a:schemeClr val="accent5">
            <a:lumMod val="75000"/>
            <a:alpha val="90000"/>
          </a:schemeClr>
        </a:solidFill>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1556354" y="348378"/>
        <a:ext cx="721938" cy="7219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99933" cy="1418695"/>
        <a:chOff x="0" y="0"/>
        <a:chExt cx="3699933" cy="1418695"/>
      </a:xfrm>
    </dsp:grpSpPr>
    <dsp:sp modelId="{22AE9E1A-BFF4-6B4D-8CBD-5B7DF3B1465A}">
      <dsp:nvSpPr>
        <dsp:cNvPr id="3" name="右箭头 2"/>
        <dsp:cNvSpPr/>
      </dsp:nvSpPr>
      <dsp:spPr bwMode="white">
        <a:xfrm flipV="1">
          <a:off x="650861" y="78283"/>
          <a:ext cx="1443876" cy="1262130"/>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pPr lvl="0">
            <a:lnSpc>
              <a:spcPct val="100000"/>
            </a:lnSpc>
            <a:spcBef>
              <a:spcPct val="0"/>
            </a:spcBef>
            <a:spcAft>
              <a:spcPct val="35000"/>
            </a:spcAft>
          </a:pPr>
          <a:endParaRPr lang="zh-CN" altLang="en-US" dirty="0">
            <a:solidFill>
              <a:schemeClr val="dk1"/>
            </a:solidFill>
          </a:endParaRPr>
        </a:p>
      </dsp:txBody>
      <dsp:txXfrm flipV="1">
        <a:off x="650861" y="78283"/>
        <a:ext cx="1443876" cy="1262130"/>
      </dsp:txXfrm>
    </dsp:sp>
    <dsp:sp modelId="{1118ABB5-0A8F-834C-A496-F3AF46A9362D}">
      <dsp:nvSpPr>
        <dsp:cNvPr id="4" name="椭圆 3"/>
        <dsp:cNvSpPr/>
      </dsp:nvSpPr>
      <dsp:spPr bwMode="white">
        <a:xfrm>
          <a:off x="0" y="348378"/>
          <a:ext cx="721938" cy="721938"/>
        </a:xfrm>
        <a:prstGeom prst="ellipse">
          <a:avLst/>
        </a:prstGeom>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0" y="348378"/>
        <a:ext cx="721938" cy="721938"/>
      </dsp:txXfrm>
    </dsp:sp>
    <dsp:sp modelId="{FA944B7A-CC9E-444B-9D9E-BFEAD62ED776}">
      <dsp:nvSpPr>
        <dsp:cNvPr id="5" name="右箭头 4"/>
        <dsp:cNvSpPr/>
      </dsp:nvSpPr>
      <dsp:spPr bwMode="white">
        <a:xfrm>
          <a:off x="2256057" y="78283"/>
          <a:ext cx="1443876" cy="1262130"/>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endParaRPr>
            <a:solidFill>
              <a:schemeClr val="dk1"/>
            </a:solidFill>
          </a:endParaRPr>
        </a:p>
      </dsp:txBody>
      <dsp:txXfrm>
        <a:off x="2256057" y="78283"/>
        <a:ext cx="1443876" cy="1262130"/>
      </dsp:txXfrm>
    </dsp:sp>
    <dsp:sp modelId="{F6380209-A6D1-1947-9239-F6DD684401AF}">
      <dsp:nvSpPr>
        <dsp:cNvPr id="6" name="椭圆 5"/>
        <dsp:cNvSpPr/>
      </dsp:nvSpPr>
      <dsp:spPr bwMode="white">
        <a:xfrm>
          <a:off x="1556354" y="348378"/>
          <a:ext cx="721938" cy="721938"/>
        </a:xfrm>
        <a:prstGeom prst="ellipse">
          <a:avLst/>
        </a:prstGeom>
        <a:solidFill>
          <a:schemeClr val="accent4">
            <a:lumMod val="75000"/>
            <a:alpha val="90000"/>
          </a:schemeClr>
        </a:solidFill>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1556354" y="348378"/>
        <a:ext cx="721938" cy="7219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99933" cy="1418695"/>
        <a:chOff x="0" y="0"/>
        <a:chExt cx="3699933" cy="1418695"/>
      </a:xfrm>
    </dsp:grpSpPr>
    <dsp:sp modelId="{22AE9E1A-BFF4-6B4D-8CBD-5B7DF3B1465A}">
      <dsp:nvSpPr>
        <dsp:cNvPr id="3" name="右箭头 2"/>
        <dsp:cNvSpPr/>
      </dsp:nvSpPr>
      <dsp:spPr bwMode="white">
        <a:xfrm flipV="1">
          <a:off x="650861" y="78283"/>
          <a:ext cx="1443876" cy="1262130"/>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pPr lvl="0">
            <a:lnSpc>
              <a:spcPct val="100000"/>
            </a:lnSpc>
            <a:spcBef>
              <a:spcPct val="0"/>
            </a:spcBef>
            <a:spcAft>
              <a:spcPct val="35000"/>
            </a:spcAft>
          </a:pPr>
          <a:endParaRPr lang="zh-CN" altLang="en-US" dirty="0">
            <a:solidFill>
              <a:schemeClr val="dk1"/>
            </a:solidFill>
          </a:endParaRPr>
        </a:p>
      </dsp:txBody>
      <dsp:txXfrm flipV="1">
        <a:off x="650861" y="78283"/>
        <a:ext cx="1443876" cy="1262130"/>
      </dsp:txXfrm>
    </dsp:sp>
    <dsp:sp modelId="{1118ABB5-0A8F-834C-A496-F3AF46A9362D}">
      <dsp:nvSpPr>
        <dsp:cNvPr id="4" name="椭圆 3"/>
        <dsp:cNvSpPr/>
      </dsp:nvSpPr>
      <dsp:spPr bwMode="white">
        <a:xfrm>
          <a:off x="0" y="348378"/>
          <a:ext cx="721938" cy="721938"/>
        </a:xfrm>
        <a:prstGeom prst="ellipse">
          <a:avLst/>
        </a:prstGeom>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0" y="348378"/>
        <a:ext cx="721938" cy="721938"/>
      </dsp:txXfrm>
    </dsp:sp>
    <dsp:sp modelId="{FA944B7A-CC9E-444B-9D9E-BFEAD62ED776}">
      <dsp:nvSpPr>
        <dsp:cNvPr id="5" name="右箭头 4"/>
        <dsp:cNvSpPr/>
      </dsp:nvSpPr>
      <dsp:spPr bwMode="white">
        <a:xfrm>
          <a:off x="2256057" y="78283"/>
          <a:ext cx="1443876" cy="1262130"/>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134620" tIns="33655" rIns="67310" bIns="33655" anchor="ctr"/>
        <a:lstStyle>
          <a:lvl1pPr algn="ctr">
            <a:defRPr sz="5300"/>
          </a:lvl1pPr>
          <a:lvl2pPr marL="285750" indent="-285750" algn="ctr">
            <a:defRPr sz="4100"/>
          </a:lvl2pPr>
          <a:lvl3pPr marL="571500" indent="-285750" algn="ctr">
            <a:defRPr sz="4100"/>
          </a:lvl3pPr>
          <a:lvl4pPr marL="857250" indent="-285750" algn="ctr">
            <a:defRPr sz="4100"/>
          </a:lvl4pPr>
          <a:lvl5pPr marL="1143000" indent="-285750" algn="ctr">
            <a:defRPr sz="4100"/>
          </a:lvl5pPr>
          <a:lvl6pPr marL="1428750" indent="-285750" algn="ctr">
            <a:defRPr sz="4100"/>
          </a:lvl6pPr>
          <a:lvl7pPr marL="1714500" indent="-285750" algn="ctr">
            <a:defRPr sz="4100"/>
          </a:lvl7pPr>
          <a:lvl8pPr marL="2000250" indent="-285750" algn="ctr">
            <a:defRPr sz="4100"/>
          </a:lvl8pPr>
          <a:lvl9pPr marL="2286000" indent="-285750" algn="ctr">
            <a:defRPr sz="4100"/>
          </a:lvl9pPr>
        </a:lstStyle>
        <a:p>
          <a:endParaRPr>
            <a:solidFill>
              <a:schemeClr val="dk1"/>
            </a:solidFill>
          </a:endParaRPr>
        </a:p>
      </dsp:txBody>
      <dsp:txXfrm>
        <a:off x="2256057" y="78283"/>
        <a:ext cx="1443876" cy="1262130"/>
      </dsp:txXfrm>
    </dsp:sp>
    <dsp:sp modelId="{F6380209-A6D1-1947-9239-F6DD684401AF}">
      <dsp:nvSpPr>
        <dsp:cNvPr id="6" name="椭圆 5"/>
        <dsp:cNvSpPr/>
      </dsp:nvSpPr>
      <dsp:spPr bwMode="white">
        <a:xfrm>
          <a:off x="1556354" y="348378"/>
          <a:ext cx="721938" cy="721938"/>
        </a:xfrm>
        <a:prstGeom prst="ellipse">
          <a:avLst/>
        </a:prstGeom>
        <a:solidFill>
          <a:schemeClr val="accent3">
            <a:lumMod val="75000"/>
            <a:alpha val="90000"/>
          </a:schemeClr>
        </a:solidFill>
      </dsp:spPr>
      <dsp:style>
        <a:lnRef idx="0">
          <a:schemeClr val="lt1"/>
        </a:lnRef>
        <a:fillRef idx="3">
          <a:schemeClr val="accent1"/>
        </a:fillRef>
        <a:effectRef idx="2">
          <a:scrgbClr r="0" g="0" b="0"/>
        </a:effectRef>
        <a:fontRef idx="minor">
          <a:schemeClr val="lt1"/>
        </a:fontRef>
      </dsp:style>
      <dsp:txBody>
        <a:bodyPr lIns="19050" tIns="19050" rIns="1905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altLang="zh-CN" dirty="0"/>
            <a:t> </a:t>
          </a:r>
          <a:endParaRPr lang="zh-CN" altLang="en-US" dirty="0"/>
        </a:p>
      </dsp:txBody>
      <dsp:txXfrm>
        <a:off x="1556354" y="348378"/>
        <a:ext cx="721938" cy="721938"/>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201446" cy="3035059"/>
        <a:chOff x="0" y="0"/>
        <a:chExt cx="4201446" cy="3035059"/>
      </a:xfrm>
    </dsp:grpSpPr>
    <dsp:sp modelId="{70A3CE09-F352-A849-A983-EFC7EA784576}">
      <dsp:nvSpPr>
        <dsp:cNvPr id="3" name="六边形 2"/>
        <dsp:cNvSpPr/>
      </dsp:nvSpPr>
      <dsp:spPr bwMode="white">
        <a:xfrm rot="5400000">
          <a:off x="2895241" y="931536"/>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tLang="zh-CN" dirty="0"/>
            <a:t> </a:t>
          </a:r>
          <a:endParaRPr lang="zh-CN" altLang="en-US" dirty="0"/>
        </a:p>
      </dsp:txBody>
      <dsp:txXfrm rot="5400000">
        <a:off x="2895241" y="931536"/>
        <a:ext cx="855814" cy="744558"/>
      </dsp:txXfrm>
    </dsp:sp>
    <dsp:sp modelId="{67B7F59C-C4A6-1C4D-A8B9-25897304815C}">
      <dsp:nvSpPr>
        <dsp:cNvPr id="4" name="矩形 3"/>
        <dsp:cNvSpPr/>
      </dsp:nvSpPr>
      <dsp:spPr bwMode="white">
        <a:xfrm>
          <a:off x="3246358" y="1047071"/>
          <a:ext cx="955088" cy="51348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endParaRPr>
            <a:solidFill>
              <a:schemeClr val="tx1"/>
            </a:solidFill>
          </a:endParaRPr>
        </a:p>
      </dsp:txBody>
      <dsp:txXfrm>
        <a:off x="3246358" y="1047071"/>
        <a:ext cx="955088" cy="513488"/>
      </dsp:txXfrm>
    </dsp:sp>
    <dsp:sp modelId="{3ED650BA-B934-1F4F-B047-5707F89FB67A}">
      <dsp:nvSpPr>
        <dsp:cNvPr id="5" name="六边形 4"/>
        <dsp:cNvSpPr/>
      </dsp:nvSpPr>
      <dsp:spPr bwMode="white">
        <a:xfrm rot="5400000">
          <a:off x="2091118" y="931536"/>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a:p>
      </dsp:txBody>
      <dsp:txXfrm rot="5400000">
        <a:off x="2091118" y="931536"/>
        <a:ext cx="855814" cy="744558"/>
      </dsp:txXfrm>
    </dsp:sp>
    <dsp:sp modelId="{04207AE9-ADC3-614F-BABC-A6EBA2AEF8A1}">
      <dsp:nvSpPr>
        <dsp:cNvPr id="6" name="六边形 5"/>
        <dsp:cNvSpPr/>
      </dsp:nvSpPr>
      <dsp:spPr bwMode="white">
        <a:xfrm rot="5400000">
          <a:off x="2491639" y="1657951"/>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95250" tIns="95250" rIns="95250" bIns="95250" anchor="ctr"/>
        <a:lstStyle>
          <a:lvl1pPr algn="ctr">
            <a:defRPr sz="25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lvl="0">
            <a:lnSpc>
              <a:spcPct val="100000"/>
            </a:lnSpc>
            <a:spcBef>
              <a:spcPct val="0"/>
            </a:spcBef>
            <a:spcAft>
              <a:spcPct val="35000"/>
            </a:spcAft>
          </a:pPr>
          <a:endParaRPr lang="zh-CN" altLang="en-US"/>
        </a:p>
      </dsp:txBody>
      <dsp:txXfrm rot="5400000">
        <a:off x="2491639" y="1657951"/>
        <a:ext cx="855814" cy="744558"/>
      </dsp:txXfrm>
    </dsp:sp>
    <dsp:sp modelId="{5AA8F162-58EA-FD48-B991-33A0733B8B1E}">
      <dsp:nvSpPr>
        <dsp:cNvPr id="7" name="矩形 6"/>
        <dsp:cNvSpPr/>
      </dsp:nvSpPr>
      <dsp:spPr bwMode="white">
        <a:xfrm>
          <a:off x="1592086" y="1773486"/>
          <a:ext cx="924279" cy="51348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endParaRPr>
            <a:solidFill>
              <a:schemeClr val="tx1"/>
            </a:solidFill>
          </a:endParaRPr>
        </a:p>
      </dsp:txBody>
      <dsp:txXfrm>
        <a:off x="1592086" y="1773486"/>
        <a:ext cx="924279" cy="513488"/>
      </dsp:txXfrm>
    </dsp:sp>
    <dsp:sp modelId="{401BEF2C-76C8-EA41-B102-731BE696686A}">
      <dsp:nvSpPr>
        <dsp:cNvPr id="8" name="六边形 7"/>
        <dsp:cNvSpPr/>
      </dsp:nvSpPr>
      <dsp:spPr bwMode="white">
        <a:xfrm rot="5400000">
          <a:off x="3295762" y="1657951"/>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a:p>
      </dsp:txBody>
      <dsp:txXfrm rot="5400000">
        <a:off x="3295762" y="1657951"/>
        <a:ext cx="855814" cy="744558"/>
      </dsp:txXfrm>
    </dsp:sp>
    <dsp:sp modelId="{4F37191A-FD32-BC4A-BC19-0C1231820536}">
      <dsp:nvSpPr>
        <dsp:cNvPr id="9" name="六边形 8"/>
        <dsp:cNvSpPr/>
      </dsp:nvSpPr>
      <dsp:spPr bwMode="white">
        <a:xfrm rot="5400000">
          <a:off x="2895241" y="2234873"/>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tLang="zh-CN" dirty="0"/>
            <a:t> </a:t>
          </a:r>
          <a:endParaRPr lang="zh-CN" altLang="en-US" dirty="0"/>
        </a:p>
      </dsp:txBody>
      <dsp:txXfrm rot="5400000">
        <a:off x="2895241" y="2234873"/>
        <a:ext cx="855814" cy="744558"/>
      </dsp:txXfrm>
    </dsp:sp>
    <dsp:sp modelId="{7D97E7EA-FD65-C240-AA34-95F730DF4AFC}">
      <dsp:nvSpPr>
        <dsp:cNvPr id="10" name="矩形 9"/>
        <dsp:cNvSpPr/>
      </dsp:nvSpPr>
      <dsp:spPr bwMode="white">
        <a:xfrm>
          <a:off x="3246358" y="2499901"/>
          <a:ext cx="955088" cy="51348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endParaRPr>
            <a:solidFill>
              <a:schemeClr val="tx1"/>
            </a:solidFill>
          </a:endParaRPr>
        </a:p>
      </dsp:txBody>
      <dsp:txXfrm>
        <a:off x="3246358" y="2499901"/>
        <a:ext cx="955088" cy="513488"/>
      </dsp:txXfrm>
    </dsp:sp>
    <dsp:sp modelId="{2D6B3191-C89F-DF4C-84FC-E1CE86967954}">
      <dsp:nvSpPr>
        <dsp:cNvPr id="11" name="六边形 10"/>
        <dsp:cNvSpPr/>
      </dsp:nvSpPr>
      <dsp:spPr bwMode="white">
        <a:xfrm rot="5400000">
          <a:off x="2091118" y="2234873"/>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a:p>
      </dsp:txBody>
      <dsp:txXfrm rot="5400000">
        <a:off x="2091118" y="2234873"/>
        <a:ext cx="855814" cy="744558"/>
      </dsp:txXfrm>
    </dsp:sp>
    <dsp:sp modelId="{8FD6573A-3E2E-C74F-929D-B58DF6587F32}">
      <dsp:nvSpPr>
        <dsp:cNvPr id="12" name="六边形 11"/>
        <dsp:cNvSpPr/>
      </dsp:nvSpPr>
      <dsp:spPr bwMode="white">
        <a:xfrm rot="5400000">
          <a:off x="177984" y="1732664"/>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tLang="zh-CN" dirty="0"/>
            <a:t> </a:t>
          </a:r>
          <a:endParaRPr lang="zh-CN" altLang="en-US" dirty="0"/>
        </a:p>
      </dsp:txBody>
      <dsp:txXfrm rot="5400000">
        <a:off x="177984" y="1732664"/>
        <a:ext cx="855814" cy="744558"/>
      </dsp:txXfrm>
    </dsp:sp>
    <dsp:sp modelId="{F9C22BEA-F600-C142-9326-3B6C1B4D8D80}">
      <dsp:nvSpPr>
        <dsp:cNvPr id="13" name="矩形 12"/>
        <dsp:cNvSpPr/>
      </dsp:nvSpPr>
      <dsp:spPr bwMode="white">
        <a:xfrm>
          <a:off x="866379" y="2350408"/>
          <a:ext cx="924279" cy="51348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r">
            <a:defRPr sz="2200"/>
          </a:lvl1pPr>
          <a:lvl2pPr marL="171450" indent="-171450" algn="r">
            <a:defRPr sz="1700"/>
          </a:lvl2pPr>
          <a:lvl3pPr marL="342900" indent="-171450" algn="r">
            <a:defRPr sz="1700"/>
          </a:lvl3pPr>
          <a:lvl4pPr marL="514350" indent="-171450" algn="r">
            <a:defRPr sz="1700"/>
          </a:lvl4pPr>
          <a:lvl5pPr marL="685800" indent="-171450" algn="r">
            <a:defRPr sz="1700"/>
          </a:lvl5pPr>
          <a:lvl6pPr marL="857250" indent="-171450" algn="r">
            <a:defRPr sz="1700"/>
          </a:lvl6pPr>
          <a:lvl7pPr marL="1028700" indent="-171450" algn="r">
            <a:defRPr sz="1700"/>
          </a:lvl7pPr>
          <a:lvl8pPr marL="1200150" indent="-171450" algn="r">
            <a:defRPr sz="1700"/>
          </a:lvl8pPr>
          <a:lvl9pPr marL="1371600" indent="-171450" algn="r">
            <a:defRPr sz="1700"/>
          </a:lvl9pPr>
        </a:lstStyle>
        <a:p>
          <a:endParaRPr>
            <a:solidFill>
              <a:schemeClr val="tx1"/>
            </a:solidFill>
          </a:endParaRPr>
        </a:p>
      </dsp:txBody>
      <dsp:txXfrm>
        <a:off x="866379" y="2350408"/>
        <a:ext cx="924279" cy="513488"/>
      </dsp:txXfrm>
    </dsp:sp>
    <dsp:sp modelId="{697128A3-65BD-8648-BCCC-BDBF26D0A28B}">
      <dsp:nvSpPr>
        <dsp:cNvPr id="14" name="六边形 13"/>
        <dsp:cNvSpPr/>
      </dsp:nvSpPr>
      <dsp:spPr bwMode="white">
        <a:xfrm rot="5400000">
          <a:off x="1664092" y="1064513"/>
          <a:ext cx="855814" cy="744558"/>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3800"/>
          </a:lvl1pPr>
          <a:lvl2pPr marL="285750" indent="-285750" algn="ctr">
            <a:defRPr sz="3000"/>
          </a:lvl2pPr>
          <a:lvl3pPr marL="571500" indent="-285750" algn="ctr">
            <a:defRPr sz="3000"/>
          </a:lvl3pPr>
          <a:lvl4pPr marL="857250" indent="-285750" algn="ctr">
            <a:defRPr sz="3000"/>
          </a:lvl4pPr>
          <a:lvl5pPr marL="1143000" indent="-285750" algn="ctr">
            <a:defRPr sz="3000"/>
          </a:lvl5pPr>
          <a:lvl6pPr marL="1428750" indent="-285750" algn="ctr">
            <a:defRPr sz="3000"/>
          </a:lvl6pPr>
          <a:lvl7pPr marL="1714500" indent="-285750" algn="ctr">
            <a:defRPr sz="3000"/>
          </a:lvl7pPr>
          <a:lvl8pPr marL="2000250" indent="-285750" algn="ctr">
            <a:defRPr sz="3000"/>
          </a:lvl8pPr>
          <a:lvl9pPr marL="2286000" indent="-285750" algn="ctr">
            <a:defRPr sz="3000"/>
          </a:lvl9pPr>
        </a:lstStyle>
        <a:p>
          <a:pPr lvl="0">
            <a:lnSpc>
              <a:spcPct val="100000"/>
            </a:lnSpc>
            <a:spcBef>
              <a:spcPct val="0"/>
            </a:spcBef>
            <a:spcAft>
              <a:spcPct val="35000"/>
            </a:spcAft>
          </a:pPr>
          <a:endParaRPr lang="zh-CN" altLang="en-US"/>
        </a:p>
      </dsp:txBody>
      <dsp:txXfrm rot="5400000">
        <a:off x="1664092" y="1064513"/>
        <a:ext cx="855814" cy="7445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400800" cy="3475037"/>
        <a:chOff x="0" y="0"/>
        <a:chExt cx="6400800" cy="3475037"/>
      </a:xfrm>
    </dsp:grpSpPr>
    <dsp:sp modelId="{D6D413E5-CFD7-7242-B300-C67085A9B6C2}">
      <dsp:nvSpPr>
        <dsp:cNvPr id="3" name="椭圆 2"/>
        <dsp:cNvSpPr/>
      </dsp:nvSpPr>
      <dsp:spPr bwMode="white">
        <a:xfrm>
          <a:off x="887522" y="0"/>
          <a:ext cx="495546" cy="495546"/>
        </a:xfrm>
        <a:prstGeom prst="ellipse">
          <a:avLst/>
        </a:prstGeom>
      </dsp:spPr>
      <dsp:style>
        <a:lnRef idx="0">
          <a:schemeClr val="accent1"/>
        </a:lnRef>
        <a:fillRef idx="1">
          <a:schemeClr val="accent1">
            <a:tint val="40000"/>
          </a:schemeClr>
        </a:fillRef>
        <a:effectRef idx="2">
          <a:scrgbClr r="0" g="0" b="0"/>
        </a:effectRef>
        <a:fontRef idx="minor"/>
      </dsp:style>
      <dsp:txXfrm>
        <a:off x="887522" y="0"/>
        <a:ext cx="495546" cy="495546"/>
      </dsp:txXfrm>
    </dsp:sp>
    <dsp:sp modelId="{C87C5D0F-DE3B-1C43-89F2-0630AD8225DF}">
      <dsp:nvSpPr>
        <dsp:cNvPr id="4" name="弦形 3"/>
        <dsp:cNvSpPr/>
      </dsp:nvSpPr>
      <dsp:spPr bwMode="white">
        <a:xfrm>
          <a:off x="937078" y="49555"/>
          <a:ext cx="396437" cy="396437"/>
        </a:xfrm>
        <a:prstGeom prst="chord">
          <a:avLst>
            <a:gd name="adj1" fmla="val 1168272"/>
            <a:gd name="adj2" fmla="val 9631728"/>
          </a:avLst>
        </a:prstGeom>
      </dsp:spPr>
      <dsp:style>
        <a:lnRef idx="1">
          <a:schemeClr val="accent1"/>
        </a:lnRef>
        <a:fillRef idx="3">
          <a:schemeClr val="accent1"/>
        </a:fillRef>
        <a:effectRef idx="2">
          <a:scrgbClr r="0" g="0" b="0"/>
        </a:effectRef>
        <a:fontRef idx="minor">
          <a:schemeClr val="lt1"/>
        </a:fontRef>
      </dsp:style>
      <dsp:txXfrm>
        <a:off x="937078" y="49555"/>
        <a:ext cx="396437" cy="396437"/>
      </dsp:txXfrm>
    </dsp:sp>
    <dsp:sp modelId="{853146EE-4128-FC4E-8795-A9E1F9E918DC}">
      <dsp:nvSpPr>
        <dsp:cNvPr id="5" name="矩形 4"/>
        <dsp:cNvSpPr/>
      </dsp:nvSpPr>
      <dsp:spPr bwMode="white">
        <a:xfrm>
          <a:off x="598785" y="495546"/>
          <a:ext cx="1465990" cy="208542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5100" tIns="165100" rIns="165100" bIns="1651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598785" y="495546"/>
        <a:ext cx="1465990" cy="2085422"/>
      </dsp:txXfrm>
    </dsp:sp>
    <dsp:sp modelId="{79148FE6-DA47-7A43-8611-0E25AD5709C9}">
      <dsp:nvSpPr>
        <dsp:cNvPr id="6" name="矩形 5"/>
        <dsp:cNvSpPr/>
      </dsp:nvSpPr>
      <dsp:spPr bwMode="white">
        <a:xfrm>
          <a:off x="598785" y="0"/>
          <a:ext cx="1465990" cy="49554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b"/>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598785" y="0"/>
        <a:ext cx="1465990" cy="495546"/>
      </dsp:txXfrm>
    </dsp:sp>
    <dsp:sp modelId="{98B88827-B21E-4542-A3FD-FEAF61330FB2}">
      <dsp:nvSpPr>
        <dsp:cNvPr id="7" name="椭圆 6"/>
        <dsp:cNvSpPr/>
      </dsp:nvSpPr>
      <dsp:spPr bwMode="white">
        <a:xfrm>
          <a:off x="1969633" y="516872"/>
          <a:ext cx="495546" cy="495546"/>
        </a:xfrm>
        <a:prstGeom prst="ellipse">
          <a:avLst/>
        </a:prstGeom>
      </dsp:spPr>
      <dsp:style>
        <a:lnRef idx="0">
          <a:schemeClr val="accent1"/>
        </a:lnRef>
        <a:fillRef idx="1">
          <a:schemeClr val="accent1">
            <a:tint val="40000"/>
          </a:schemeClr>
        </a:fillRef>
        <a:effectRef idx="2">
          <a:scrgbClr r="0" g="0" b="0"/>
        </a:effectRef>
        <a:fontRef idx="minor"/>
      </dsp:style>
      <dsp:txXfrm>
        <a:off x="1969633" y="516872"/>
        <a:ext cx="495546" cy="495546"/>
      </dsp:txXfrm>
    </dsp:sp>
    <dsp:sp modelId="{D7256C04-6A87-2F4C-A8F8-7CCAAF930310}">
      <dsp:nvSpPr>
        <dsp:cNvPr id="8" name="弦形 7"/>
        <dsp:cNvSpPr/>
      </dsp:nvSpPr>
      <dsp:spPr bwMode="white">
        <a:xfrm>
          <a:off x="2019154" y="566423"/>
          <a:ext cx="396437" cy="396437"/>
        </a:xfrm>
        <a:prstGeom prst="chord">
          <a:avLst>
            <a:gd name="adj1" fmla="val 20431728"/>
            <a:gd name="adj2" fmla="val 11968272"/>
          </a:avLst>
        </a:prstGeom>
      </dsp:spPr>
      <dsp:style>
        <a:lnRef idx="1">
          <a:schemeClr val="accent1"/>
        </a:lnRef>
        <a:fillRef idx="3">
          <a:schemeClr val="accent1"/>
        </a:fillRef>
        <a:effectRef idx="2">
          <a:scrgbClr r="0" g="0" b="0"/>
        </a:effectRef>
        <a:fontRef idx="minor">
          <a:schemeClr val="lt1"/>
        </a:fontRef>
      </dsp:style>
      <dsp:txXfrm>
        <a:off x="2019154" y="566423"/>
        <a:ext cx="396437" cy="396437"/>
      </dsp:txXfrm>
    </dsp:sp>
    <dsp:sp modelId="{ADF57562-8A59-9A4D-940B-5023F6588C11}">
      <dsp:nvSpPr>
        <dsp:cNvPr id="9" name="矩形 8"/>
        <dsp:cNvSpPr/>
      </dsp:nvSpPr>
      <dsp:spPr bwMode="white">
        <a:xfrm>
          <a:off x="2766797" y="495546"/>
          <a:ext cx="1465990" cy="208542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5100" tIns="165100" rIns="165100" bIns="1651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766797" y="495546"/>
        <a:ext cx="1465990" cy="2085422"/>
      </dsp:txXfrm>
    </dsp:sp>
    <dsp:sp modelId="{C7F4AC42-E48A-E14F-922A-B97459A59E5D}">
      <dsp:nvSpPr>
        <dsp:cNvPr id="10" name="矩形 9"/>
        <dsp:cNvSpPr/>
      </dsp:nvSpPr>
      <dsp:spPr bwMode="white">
        <a:xfrm>
          <a:off x="2766797" y="0"/>
          <a:ext cx="1465990" cy="49554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b"/>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766797" y="0"/>
        <a:ext cx="1465990" cy="495546"/>
      </dsp:txXfrm>
    </dsp:sp>
    <dsp:sp modelId="{DC19747D-5878-ED4E-B9A0-B02F985D0D4F}">
      <dsp:nvSpPr>
        <dsp:cNvPr id="11" name="椭圆 10"/>
        <dsp:cNvSpPr/>
      </dsp:nvSpPr>
      <dsp:spPr bwMode="white">
        <a:xfrm>
          <a:off x="2279065" y="1113945"/>
          <a:ext cx="495546" cy="495546"/>
        </a:xfrm>
        <a:prstGeom prst="ellipse">
          <a:avLst/>
        </a:prstGeom>
      </dsp:spPr>
      <dsp:style>
        <a:lnRef idx="0">
          <a:schemeClr val="accent1"/>
        </a:lnRef>
        <a:fillRef idx="1">
          <a:schemeClr val="accent1">
            <a:tint val="40000"/>
          </a:schemeClr>
        </a:fillRef>
        <a:effectRef idx="2">
          <a:scrgbClr r="0" g="0" b="0"/>
        </a:effectRef>
        <a:fontRef idx="minor"/>
      </dsp:style>
      <dsp:txXfrm>
        <a:off x="2279065" y="1113945"/>
        <a:ext cx="495546" cy="495546"/>
      </dsp:txXfrm>
    </dsp:sp>
    <dsp:sp modelId="{E1427946-69A7-5E48-A4BC-E957AB87A2F2}">
      <dsp:nvSpPr>
        <dsp:cNvPr id="12" name="弦形 11"/>
        <dsp:cNvSpPr/>
      </dsp:nvSpPr>
      <dsp:spPr bwMode="white">
        <a:xfrm>
          <a:off x="2328621" y="1163505"/>
          <a:ext cx="396437" cy="396437"/>
        </a:xfrm>
        <a:prstGeom prst="chord">
          <a:avLst>
            <a:gd name="adj1" fmla="val 16200000"/>
            <a:gd name="adj2" fmla="val 16200000"/>
          </a:avLst>
        </a:prstGeom>
      </dsp:spPr>
      <dsp:style>
        <a:lnRef idx="1">
          <a:schemeClr val="accent1"/>
        </a:lnRef>
        <a:fillRef idx="3">
          <a:schemeClr val="accent1"/>
        </a:fillRef>
        <a:effectRef idx="2">
          <a:scrgbClr r="0" g="0" b="0"/>
        </a:effectRef>
        <a:fontRef idx="minor">
          <a:schemeClr val="lt1"/>
        </a:fontRef>
      </dsp:style>
      <dsp:txXfrm>
        <a:off x="2328621" y="1163505"/>
        <a:ext cx="396437" cy="396437"/>
      </dsp:txXfrm>
    </dsp:sp>
    <dsp:sp modelId="{577BDCC6-DFD6-C440-B380-2A44E99C7D1E}">
      <dsp:nvSpPr>
        <dsp:cNvPr id="13" name="矩形 12"/>
        <dsp:cNvSpPr/>
      </dsp:nvSpPr>
      <dsp:spPr bwMode="white">
        <a:xfrm>
          <a:off x="4934810" y="495546"/>
          <a:ext cx="1465990" cy="208542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5100" tIns="165100" rIns="165100" bIns="1651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4934810" y="495546"/>
        <a:ext cx="1465990" cy="2085422"/>
      </dsp:txXfrm>
    </dsp:sp>
    <dsp:sp modelId="{BA620EFE-AD3D-0440-9C42-C62632027193}">
      <dsp:nvSpPr>
        <dsp:cNvPr id="14" name="矩形 13"/>
        <dsp:cNvSpPr/>
      </dsp:nvSpPr>
      <dsp:spPr bwMode="white">
        <a:xfrm>
          <a:off x="4934810" y="0"/>
          <a:ext cx="1465990" cy="49554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b"/>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4934810" y="0"/>
        <a:ext cx="1465990" cy="4955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649133" cy="3843866"/>
        <a:chOff x="0" y="0"/>
        <a:chExt cx="3649133" cy="3843866"/>
      </a:xfrm>
    </dsp:grpSpPr>
    <dsp:sp modelId="{E73F5EC1-C946-5C46-8096-9C7DEE669D96}">
      <dsp:nvSpPr>
        <dsp:cNvPr id="3" name="矩形 2"/>
        <dsp:cNvSpPr/>
      </dsp:nvSpPr>
      <dsp:spPr bwMode="white">
        <a:xfrm>
          <a:off x="103483" y="1309591"/>
          <a:ext cx="1300924" cy="42871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103483" y="1309591"/>
        <a:ext cx="1300924" cy="428713"/>
      </dsp:txXfrm>
    </dsp:sp>
    <dsp:sp modelId="{2A9E67EA-3E8D-8845-B90E-C24DDCB559BA}">
      <dsp:nvSpPr>
        <dsp:cNvPr id="4" name="矩形 3"/>
        <dsp:cNvSpPr/>
      </dsp:nvSpPr>
      <dsp:spPr bwMode="white">
        <a:xfrm>
          <a:off x="103483" y="2204138"/>
          <a:ext cx="1300924" cy="8032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7150" tIns="57150" rIns="57150" bIns="571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103483" y="2204138"/>
        <a:ext cx="1300924" cy="803200"/>
      </dsp:txXfrm>
    </dsp:sp>
    <dsp:sp modelId="{E6429E82-A9AA-D04B-AFB9-B01C33A4CCB6}">
      <dsp:nvSpPr>
        <dsp:cNvPr id="5" name="椭圆 4"/>
        <dsp:cNvSpPr/>
      </dsp:nvSpPr>
      <dsp:spPr bwMode="white">
        <a:xfrm>
          <a:off x="88699" y="1176542"/>
          <a:ext cx="103483" cy="103483"/>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88699" y="1176542"/>
        <a:ext cx="103483" cy="103483"/>
      </dsp:txXfrm>
    </dsp:sp>
    <dsp:sp modelId="{D28868B9-CA5B-1A4E-8321-14FB7CA49236}">
      <dsp:nvSpPr>
        <dsp:cNvPr id="6" name="椭圆 5"/>
        <dsp:cNvSpPr/>
      </dsp:nvSpPr>
      <dsp:spPr bwMode="white">
        <a:xfrm>
          <a:off x="162615" y="1028709"/>
          <a:ext cx="103483" cy="103483"/>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162615" y="1028709"/>
        <a:ext cx="103483" cy="103483"/>
      </dsp:txXfrm>
    </dsp:sp>
    <dsp:sp modelId="{8555E7EC-029C-8047-A950-EFCEE1802644}">
      <dsp:nvSpPr>
        <dsp:cNvPr id="7" name="椭圆 6"/>
        <dsp:cNvSpPr/>
      </dsp:nvSpPr>
      <dsp:spPr bwMode="white">
        <a:xfrm>
          <a:off x="340014" y="1058276"/>
          <a:ext cx="162615" cy="162615"/>
        </a:xfrm>
        <a:prstGeom prst="ellipse">
          <a:avLst/>
        </a:prstGeom>
        <a:solidFill>
          <a:schemeClr val="accent2">
            <a:lumMod val="75000"/>
          </a:schemeClr>
        </a:solidFill>
      </dsp:spPr>
      <dsp:style>
        <a:lnRef idx="0">
          <a:schemeClr val="lt1"/>
        </a:lnRef>
        <a:fillRef idx="3">
          <a:schemeClr val="accent1"/>
        </a:fillRef>
        <a:effectRef idx="2">
          <a:scrgbClr r="0" g="0" b="0"/>
        </a:effectRef>
        <a:fontRef idx="minor">
          <a:schemeClr val="lt1"/>
        </a:fontRef>
      </dsp:style>
      <dsp:txXfrm>
        <a:off x="340014" y="1058276"/>
        <a:ext cx="162615" cy="162615"/>
      </dsp:txXfrm>
    </dsp:sp>
    <dsp:sp modelId="{317D7BA8-9898-5E4F-9B0D-275D44BF1266}">
      <dsp:nvSpPr>
        <dsp:cNvPr id="8" name="椭圆 7"/>
        <dsp:cNvSpPr/>
      </dsp:nvSpPr>
      <dsp:spPr bwMode="white">
        <a:xfrm>
          <a:off x="487846" y="895660"/>
          <a:ext cx="103483" cy="103483"/>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487846" y="895660"/>
        <a:ext cx="103483" cy="103483"/>
      </dsp:txXfrm>
    </dsp:sp>
    <dsp:sp modelId="{DF26AD9E-E987-964F-9069-28E4C4AA52C1}">
      <dsp:nvSpPr>
        <dsp:cNvPr id="9" name="椭圆 8"/>
        <dsp:cNvSpPr/>
      </dsp:nvSpPr>
      <dsp:spPr bwMode="white">
        <a:xfrm>
          <a:off x="680028" y="836528"/>
          <a:ext cx="103483" cy="103483"/>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680028" y="836528"/>
        <a:ext cx="103483" cy="103483"/>
      </dsp:txXfrm>
    </dsp:sp>
    <dsp:sp modelId="{3ABDA542-7034-874D-A152-0085F978AB78}">
      <dsp:nvSpPr>
        <dsp:cNvPr id="10" name="椭圆 9"/>
        <dsp:cNvSpPr/>
      </dsp:nvSpPr>
      <dsp:spPr bwMode="white">
        <a:xfrm>
          <a:off x="916560" y="940010"/>
          <a:ext cx="103483" cy="103483"/>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916560" y="940010"/>
        <a:ext cx="103483" cy="103483"/>
      </dsp:txXfrm>
    </dsp:sp>
    <dsp:sp modelId="{5FB89DBC-F9B8-C643-BBC9-D96AF6C19359}">
      <dsp:nvSpPr>
        <dsp:cNvPr id="11" name="椭圆 10"/>
        <dsp:cNvSpPr/>
      </dsp:nvSpPr>
      <dsp:spPr bwMode="white">
        <a:xfrm>
          <a:off x="1064392" y="1013926"/>
          <a:ext cx="162615" cy="162615"/>
        </a:xfrm>
        <a:prstGeom prst="ellipse">
          <a:avLst/>
        </a:prstGeom>
        <a:solidFill>
          <a:srgbClr val="660066"/>
        </a:solidFill>
      </dsp:spPr>
      <dsp:style>
        <a:lnRef idx="0">
          <a:schemeClr val="lt1"/>
        </a:lnRef>
        <a:fillRef idx="3">
          <a:schemeClr val="accent1"/>
        </a:fillRef>
        <a:effectRef idx="2">
          <a:scrgbClr r="0" g="0" b="0"/>
        </a:effectRef>
        <a:fontRef idx="minor">
          <a:schemeClr val="lt1"/>
        </a:fontRef>
      </dsp:style>
      <dsp:txXfrm>
        <a:off x="1064392" y="1013926"/>
        <a:ext cx="162615" cy="162615"/>
      </dsp:txXfrm>
    </dsp:sp>
    <dsp:sp modelId="{23CF9D13-5157-804D-A0C5-F883ABC37BF0}">
      <dsp:nvSpPr>
        <dsp:cNvPr id="12" name="椭圆 11"/>
        <dsp:cNvSpPr/>
      </dsp:nvSpPr>
      <dsp:spPr bwMode="white">
        <a:xfrm>
          <a:off x="1271357" y="1176542"/>
          <a:ext cx="103483" cy="103483"/>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1271357" y="1176542"/>
        <a:ext cx="103483" cy="103483"/>
      </dsp:txXfrm>
    </dsp:sp>
    <dsp:sp modelId="{D2F296E5-18E1-524A-8B22-94D8E4EF5492}">
      <dsp:nvSpPr>
        <dsp:cNvPr id="13" name="椭圆 12"/>
        <dsp:cNvSpPr/>
      </dsp:nvSpPr>
      <dsp:spPr bwMode="white">
        <a:xfrm>
          <a:off x="1360056" y="1339157"/>
          <a:ext cx="103483" cy="103483"/>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1360056" y="1339157"/>
        <a:ext cx="103483" cy="103483"/>
      </dsp:txXfrm>
    </dsp:sp>
    <dsp:sp modelId="{FEA6EC28-6FDC-AD44-899A-5BCF8E012F99}">
      <dsp:nvSpPr>
        <dsp:cNvPr id="14" name="椭圆 13"/>
        <dsp:cNvSpPr/>
      </dsp:nvSpPr>
      <dsp:spPr bwMode="white">
        <a:xfrm>
          <a:off x="591329" y="1028709"/>
          <a:ext cx="266098" cy="266098"/>
        </a:xfrm>
        <a:prstGeom prst="ellipse">
          <a:avLst/>
        </a:prstGeom>
        <a:solidFill>
          <a:schemeClr val="accent5">
            <a:lumMod val="75000"/>
          </a:schemeClr>
        </a:solidFill>
      </dsp:spPr>
      <dsp:style>
        <a:lnRef idx="0">
          <a:schemeClr val="lt1"/>
        </a:lnRef>
        <a:fillRef idx="3">
          <a:schemeClr val="accent1"/>
        </a:fillRef>
        <a:effectRef idx="2">
          <a:scrgbClr r="0" g="0" b="0"/>
        </a:effectRef>
        <a:fontRef idx="minor">
          <a:schemeClr val="lt1"/>
        </a:fontRef>
      </dsp:style>
      <dsp:txXfrm>
        <a:off x="591329" y="1028709"/>
        <a:ext cx="266098" cy="266098"/>
      </dsp:txXfrm>
    </dsp:sp>
    <dsp:sp modelId="{20209425-72C6-5F43-8196-7EA8CB8606B3}">
      <dsp:nvSpPr>
        <dsp:cNvPr id="15" name="椭圆 14"/>
        <dsp:cNvSpPr/>
      </dsp:nvSpPr>
      <dsp:spPr bwMode="white">
        <a:xfrm>
          <a:off x="14783" y="1590472"/>
          <a:ext cx="103483" cy="103483"/>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14783" y="1590472"/>
        <a:ext cx="103483" cy="103483"/>
      </dsp:txXfrm>
    </dsp:sp>
    <dsp:sp modelId="{2DA182DC-0CCF-7D4E-804A-69EA214D293E}">
      <dsp:nvSpPr>
        <dsp:cNvPr id="16" name="椭圆 15"/>
        <dsp:cNvSpPr/>
      </dsp:nvSpPr>
      <dsp:spPr bwMode="white">
        <a:xfrm>
          <a:off x="103483" y="1723521"/>
          <a:ext cx="162615" cy="162615"/>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103483" y="1723521"/>
        <a:ext cx="162615" cy="162615"/>
      </dsp:txXfrm>
    </dsp:sp>
    <dsp:sp modelId="{64E92841-C96C-394A-9A08-052796639A80}">
      <dsp:nvSpPr>
        <dsp:cNvPr id="17" name="椭圆 16"/>
        <dsp:cNvSpPr/>
      </dsp:nvSpPr>
      <dsp:spPr bwMode="white">
        <a:xfrm>
          <a:off x="325231" y="1841787"/>
          <a:ext cx="236532" cy="236532"/>
        </a:xfrm>
        <a:prstGeom prst="ellipse">
          <a:avLst/>
        </a:prstGeom>
        <a:solidFill>
          <a:schemeClr val="accent1"/>
        </a:solidFill>
      </dsp:spPr>
      <dsp:style>
        <a:lnRef idx="0">
          <a:schemeClr val="lt1"/>
        </a:lnRef>
        <a:fillRef idx="3">
          <a:schemeClr val="accent1"/>
        </a:fillRef>
        <a:effectRef idx="2">
          <a:scrgbClr r="0" g="0" b="0"/>
        </a:effectRef>
        <a:fontRef idx="minor">
          <a:schemeClr val="lt1"/>
        </a:fontRef>
      </dsp:style>
      <dsp:txXfrm>
        <a:off x="325231" y="1841787"/>
        <a:ext cx="236532" cy="236532"/>
      </dsp:txXfrm>
    </dsp:sp>
    <dsp:sp modelId="{49793689-7A21-0041-B5F6-2D8644DFDA0F}">
      <dsp:nvSpPr>
        <dsp:cNvPr id="18" name="椭圆 17"/>
        <dsp:cNvSpPr/>
      </dsp:nvSpPr>
      <dsp:spPr bwMode="white">
        <a:xfrm>
          <a:off x="635679" y="2033969"/>
          <a:ext cx="103483" cy="103483"/>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635679" y="2033969"/>
        <a:ext cx="103483" cy="103483"/>
      </dsp:txXfrm>
    </dsp:sp>
    <dsp:sp modelId="{CB046DDD-76FA-6641-A24B-511F15944410}">
      <dsp:nvSpPr>
        <dsp:cNvPr id="19" name="椭圆 18"/>
        <dsp:cNvSpPr/>
      </dsp:nvSpPr>
      <dsp:spPr bwMode="white">
        <a:xfrm>
          <a:off x="694811" y="1841787"/>
          <a:ext cx="162615" cy="162615"/>
        </a:xfrm>
        <a:prstGeom prst="ellipse">
          <a:avLst/>
        </a:prstGeom>
        <a:solidFill>
          <a:srgbClr val="660066"/>
        </a:solidFill>
      </dsp:spPr>
      <dsp:style>
        <a:lnRef idx="0">
          <a:schemeClr val="lt1"/>
        </a:lnRef>
        <a:fillRef idx="3">
          <a:schemeClr val="accent1"/>
        </a:fillRef>
        <a:effectRef idx="2">
          <a:scrgbClr r="0" g="0" b="0"/>
        </a:effectRef>
        <a:fontRef idx="minor">
          <a:schemeClr val="lt1"/>
        </a:fontRef>
      </dsp:style>
      <dsp:txXfrm>
        <a:off x="694811" y="1841787"/>
        <a:ext cx="162615" cy="162615"/>
      </dsp:txXfrm>
    </dsp:sp>
    <dsp:sp modelId="{72721FB6-A78F-F74A-9CE4-E9118DDE4B46}">
      <dsp:nvSpPr>
        <dsp:cNvPr id="20" name="椭圆 19"/>
        <dsp:cNvSpPr/>
      </dsp:nvSpPr>
      <dsp:spPr bwMode="white">
        <a:xfrm>
          <a:off x="842644" y="2048752"/>
          <a:ext cx="103483" cy="103483"/>
        </a:xfrm>
        <a:prstGeom prst="ellipse">
          <a:avLst/>
        </a:prstGeom>
        <a:solidFill>
          <a:schemeClr val="accent4">
            <a:lumMod val="75000"/>
          </a:schemeClr>
        </a:solidFill>
      </dsp:spPr>
      <dsp:style>
        <a:lnRef idx="0">
          <a:schemeClr val="lt1"/>
        </a:lnRef>
        <a:fillRef idx="3">
          <a:schemeClr val="accent1"/>
        </a:fillRef>
        <a:effectRef idx="2">
          <a:scrgbClr r="0" g="0" b="0"/>
        </a:effectRef>
        <a:fontRef idx="minor">
          <a:schemeClr val="lt1"/>
        </a:fontRef>
      </dsp:style>
      <dsp:txXfrm>
        <a:off x="842644" y="2048752"/>
        <a:ext cx="103483" cy="103483"/>
      </dsp:txXfrm>
    </dsp:sp>
    <dsp:sp modelId="{1B933E20-C1F7-564C-9190-B3E27FE33277}">
      <dsp:nvSpPr>
        <dsp:cNvPr id="21" name="椭圆 20"/>
        <dsp:cNvSpPr/>
      </dsp:nvSpPr>
      <dsp:spPr bwMode="white">
        <a:xfrm>
          <a:off x="975693" y="1812220"/>
          <a:ext cx="236532" cy="236532"/>
        </a:xfrm>
        <a:prstGeom prst="ellipse">
          <a:avLst/>
        </a:prstGeom>
        <a:solidFill>
          <a:schemeClr val="accent6">
            <a:lumMod val="75000"/>
          </a:schemeClr>
        </a:solidFill>
      </dsp:spPr>
      <dsp:style>
        <a:lnRef idx="0">
          <a:schemeClr val="lt1"/>
        </a:lnRef>
        <a:fillRef idx="3">
          <a:schemeClr val="accent1"/>
        </a:fillRef>
        <a:effectRef idx="2">
          <a:scrgbClr r="0" g="0" b="0"/>
        </a:effectRef>
        <a:fontRef idx="minor">
          <a:schemeClr val="lt1"/>
        </a:fontRef>
      </dsp:style>
      <dsp:txXfrm>
        <a:off x="975693" y="1812220"/>
        <a:ext cx="236532" cy="236532"/>
      </dsp:txXfrm>
    </dsp:sp>
    <dsp:sp modelId="{60588B72-4B6D-4B4E-8E11-D98EC82B2177}">
      <dsp:nvSpPr>
        <dsp:cNvPr id="22" name="椭圆 21"/>
        <dsp:cNvSpPr/>
      </dsp:nvSpPr>
      <dsp:spPr bwMode="white">
        <a:xfrm>
          <a:off x="1300924" y="1753087"/>
          <a:ext cx="162615" cy="162615"/>
        </a:xfrm>
        <a:prstGeom prst="ellipse">
          <a:avLst/>
        </a:prstGeom>
        <a:solidFill>
          <a:schemeClr val="accent3">
            <a:lumMod val="75000"/>
          </a:schemeClr>
        </a:solidFill>
      </dsp:spPr>
      <dsp:style>
        <a:lnRef idx="0">
          <a:schemeClr val="lt1"/>
        </a:lnRef>
        <a:fillRef idx="3">
          <a:schemeClr val="accent1"/>
        </a:fillRef>
        <a:effectRef idx="2">
          <a:scrgbClr r="0" g="0" b="0"/>
        </a:effectRef>
        <a:fontRef idx="minor">
          <a:schemeClr val="lt1"/>
        </a:fontRef>
      </dsp:style>
      <dsp:txXfrm>
        <a:off x="1300924" y="1753087"/>
        <a:ext cx="162615" cy="162615"/>
      </dsp:txXfrm>
    </dsp:sp>
    <dsp:sp modelId="{EC48DE25-09B9-0344-AD3E-0361FC9C3F0A}">
      <dsp:nvSpPr>
        <dsp:cNvPr id="23" name="燕尾形 22"/>
        <dsp:cNvSpPr/>
      </dsp:nvSpPr>
      <dsp:spPr bwMode="white">
        <a:xfrm>
          <a:off x="1478322" y="1053600"/>
          <a:ext cx="477578" cy="911749"/>
        </a:xfrm>
        <a:prstGeom prst="chevron">
          <a:avLst>
            <a:gd name="adj" fmla="val 6231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a:off x="1478322" y="1053600"/>
        <a:ext cx="477578" cy="911749"/>
      </dsp:txXfrm>
    </dsp:sp>
    <dsp:sp modelId="{76365E64-258A-A845-BFC3-04E99445A16B}">
      <dsp:nvSpPr>
        <dsp:cNvPr id="24" name="燕尾形 23"/>
        <dsp:cNvSpPr/>
      </dsp:nvSpPr>
      <dsp:spPr bwMode="white">
        <a:xfrm>
          <a:off x="1869068" y="1053600"/>
          <a:ext cx="477578" cy="911749"/>
        </a:xfrm>
        <a:prstGeom prst="chevron">
          <a:avLst>
            <a:gd name="adj" fmla="val 6231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a:off x="1869068" y="1053600"/>
        <a:ext cx="477578" cy="911749"/>
      </dsp:txXfrm>
    </dsp:sp>
    <dsp:sp modelId="{3C05A9DD-0F28-0147-BB9B-E6DA616CEBAD}">
      <dsp:nvSpPr>
        <dsp:cNvPr id="25" name="椭圆 24"/>
        <dsp:cNvSpPr/>
      </dsp:nvSpPr>
      <dsp:spPr bwMode="white">
        <a:xfrm>
          <a:off x="2444333" y="988919"/>
          <a:ext cx="1107114" cy="1107114"/>
        </a:xfrm>
        <a:prstGeom prst="ellipse">
          <a:avLst/>
        </a:prstGeom>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altLang="zh-CN" dirty="0"/>
            <a:t> </a:t>
          </a:r>
          <a:endParaRPr lang="zh-CN" altLang="en-US" dirty="0"/>
        </a:p>
      </dsp:txBody>
      <dsp:txXfrm>
        <a:off x="2444333" y="988919"/>
        <a:ext cx="1107114" cy="11071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873283" cy="2281487"/>
        <a:chOff x="0" y="0"/>
        <a:chExt cx="5873283" cy="2281487"/>
      </a:xfrm>
    </dsp:grpSpPr>
    <dsp:sp modelId="{A4BB87C3-E4D1-C841-806C-E251188E08AC}">
      <dsp:nvSpPr>
        <dsp:cNvPr id="3" name="燕尾形 2"/>
        <dsp:cNvSpPr/>
      </dsp:nvSpPr>
      <dsp:spPr bwMode="white">
        <a:xfrm rot="5400000">
          <a:off x="-135244" y="135244"/>
          <a:ext cx="901627" cy="631139"/>
        </a:xfrm>
        <a:prstGeom prst="chevron">
          <a:avLst/>
        </a:prstGeom>
        <a:solidFill>
          <a:srgbClr val="65B4ED"/>
        </a:solidFill>
        <a:ln>
          <a:solidFill>
            <a:schemeClr val="bg1"/>
          </a:solidFill>
        </a:ln>
      </dsp:spPr>
      <dsp:style>
        <a:lnRef idx="1">
          <a:schemeClr val="accent1"/>
        </a:lnRef>
        <a:fillRef idx="3">
          <a:schemeClr val="accent1"/>
        </a:fillRef>
        <a:effectRef idx="2">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目标</a:t>
          </a:r>
          <a:endParaRPr lang="en-US" altLang="zh-CN" sz="1600" b="1" dirty="0">
            <a:latin typeface="微软雅黑" panose="020B0503020204020204" pitchFamily="34" charset="-122"/>
            <a:ea typeface="微软雅黑" panose="020B0503020204020204" pitchFamily="34" charset="-122"/>
          </a:endParaRPr>
        </a:p>
      </dsp:txBody>
      <dsp:txXfrm rot="5400000">
        <a:off x="-135244" y="135244"/>
        <a:ext cx="901627" cy="631139"/>
      </dsp:txXfrm>
    </dsp:sp>
    <dsp:sp modelId="{38FF498A-14F4-7542-A897-C413954A6B7B}">
      <dsp:nvSpPr>
        <dsp:cNvPr id="4" name="同侧圆角矩形 3"/>
        <dsp:cNvSpPr/>
      </dsp:nvSpPr>
      <dsp:spPr bwMode="white">
        <a:xfrm rot="5400000">
          <a:off x="2959182" y="-2328043"/>
          <a:ext cx="586057" cy="5242144"/>
        </a:xfrm>
        <a:prstGeom prst="round2SameRect">
          <a:avLst/>
        </a:prstGeom>
        <a:ln w="19050">
          <a:solidFill>
            <a:srgbClr val="DCE7F3"/>
          </a:solidFill>
        </a:ln>
      </dsp:spPr>
      <dsp:style>
        <a:lnRef idx="1">
          <a:schemeClr val="accent1"/>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1" dirty="0">
              <a:solidFill>
                <a:srgbClr val="C00000"/>
              </a:solidFill>
              <a:latin typeface="微软雅黑" panose="020B0503020204020204" pitchFamily="34" charset="-122"/>
              <a:ea typeface="微软雅黑" panose="020B0503020204020204" pitchFamily="34" charset="-122"/>
            </a:rPr>
            <a:t>新的数据合作模式</a:t>
          </a:r>
          <a:r>
            <a:rPr lang="zh-CN" altLang="en-US" sz="1600" b="1" dirty="0">
              <a:solidFill>
                <a:schemeClr val="dk1"/>
              </a:solidFill>
              <a:latin typeface="微软雅黑" panose="020B0503020204020204" pitchFamily="34" charset="-122"/>
              <a:ea typeface="微软雅黑" panose="020B0503020204020204" pitchFamily="34" charset="-122"/>
            </a:rPr>
            <a:t>：数据可用不可见、数据不动价值动</a:t>
          </a:r>
          <a:endParaRPr lang="en-US" altLang="zh-CN" sz="1600" b="1" dirty="0">
            <a:solidFill>
              <a:schemeClr val="dk1"/>
            </a:solidFill>
            <a:latin typeface="微软雅黑" panose="020B0503020204020204" pitchFamily="34" charset="-122"/>
            <a:ea typeface="微软雅黑" panose="020B0503020204020204" pitchFamily="34" charset="-122"/>
          </a:endParaRPr>
        </a:p>
      </dsp:txBody>
      <dsp:txXfrm rot="5400000">
        <a:off x="2959182" y="-2328043"/>
        <a:ext cx="586057" cy="5242144"/>
      </dsp:txXfrm>
    </dsp:sp>
    <dsp:sp modelId="{6B6B7DB1-FCCE-134A-89FA-E1E9416473D0}">
      <dsp:nvSpPr>
        <dsp:cNvPr id="5" name="燕尾形 4"/>
        <dsp:cNvSpPr/>
      </dsp:nvSpPr>
      <dsp:spPr bwMode="white">
        <a:xfrm rot="5400000">
          <a:off x="-135244" y="825174"/>
          <a:ext cx="901627" cy="631139"/>
        </a:xfrm>
        <a:prstGeom prst="chevron">
          <a:avLst/>
        </a:prstGeom>
        <a:solidFill>
          <a:srgbClr val="65B4ED"/>
        </a:solidFill>
        <a:ln>
          <a:solidFill>
            <a:schemeClr val="bg1"/>
          </a:solidFill>
        </a:ln>
      </dsp:spPr>
      <dsp:style>
        <a:lnRef idx="1">
          <a:schemeClr val="accent1"/>
        </a:lnRef>
        <a:fillRef idx="3">
          <a:schemeClr val="accent1"/>
        </a:fillRef>
        <a:effectRef idx="2">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核心</a:t>
          </a:r>
          <a:endParaRPr lang="en-US" altLang="zh-CN" sz="1600" b="1" dirty="0">
            <a:latin typeface="微软雅黑" panose="020B0503020204020204" pitchFamily="34" charset="-122"/>
            <a:ea typeface="微软雅黑" panose="020B0503020204020204" pitchFamily="34" charset="-122"/>
          </a:endParaRPr>
        </a:p>
      </dsp:txBody>
      <dsp:txXfrm rot="5400000">
        <a:off x="-135244" y="825174"/>
        <a:ext cx="901627" cy="631139"/>
      </dsp:txXfrm>
    </dsp:sp>
    <dsp:sp modelId="{F666F394-52E5-9A49-897B-9FB763B9051F}">
      <dsp:nvSpPr>
        <dsp:cNvPr id="6" name="同侧圆角矩形 5"/>
        <dsp:cNvSpPr/>
      </dsp:nvSpPr>
      <dsp:spPr bwMode="white">
        <a:xfrm rot="5400000">
          <a:off x="2959182" y="-1638113"/>
          <a:ext cx="586057" cy="5242144"/>
        </a:xfrm>
        <a:prstGeom prst="round2SameRect">
          <a:avLst/>
        </a:prstGeom>
        <a:ln w="19050">
          <a:solidFill>
            <a:srgbClr val="DCE7F3"/>
          </a:solidFill>
        </a:ln>
      </dsp:spPr>
      <dsp:style>
        <a:lnRef idx="1">
          <a:schemeClr val="accent1"/>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1" dirty="0">
              <a:solidFill>
                <a:schemeClr val="dk1"/>
              </a:solidFill>
              <a:latin typeface="微软雅黑" panose="020B0503020204020204" pitchFamily="34" charset="-122"/>
              <a:ea typeface="微软雅黑" panose="020B0503020204020204" pitchFamily="34" charset="-122"/>
            </a:rPr>
            <a:t>在原始数据不出本地的前提下</a:t>
          </a:r>
          <a:r>
            <a:rPr lang="en-US" altLang="zh-CN" sz="1600" b="1" dirty="0">
              <a:solidFill>
                <a:schemeClr val="dk1"/>
              </a:solidFill>
              <a:latin typeface="微软雅黑" panose="020B0503020204020204" pitchFamily="34" charset="-122"/>
              <a:ea typeface="微软雅黑" panose="020B0503020204020204" pitchFamily="34" charset="-122"/>
            </a:rPr>
            <a:t>,</a:t>
          </a:r>
          <a:r>
            <a:rPr lang="zh-CN" altLang="en-US" sz="1600" b="1" dirty="0">
              <a:solidFill>
                <a:schemeClr val="dk1"/>
              </a:solidFill>
              <a:latin typeface="微软雅黑" panose="020B0503020204020204" pitchFamily="34" charset="-122"/>
              <a:ea typeface="微软雅黑" panose="020B0503020204020204" pitchFamily="34" charset="-122"/>
            </a:rPr>
            <a:t>完成联合统计和建模</a:t>
          </a:r>
          <a:endParaRPr lang="en-US" altLang="zh-CN" sz="1600" b="1" dirty="0">
            <a:solidFill>
              <a:schemeClr val="dk1"/>
            </a:solidFill>
            <a:latin typeface="微软雅黑" panose="020B0503020204020204" pitchFamily="34" charset="-122"/>
            <a:ea typeface="微软雅黑" panose="020B0503020204020204" pitchFamily="34" charset="-122"/>
          </a:endParaRPr>
        </a:p>
      </dsp:txBody>
      <dsp:txXfrm rot="5400000">
        <a:off x="2959182" y="-1638113"/>
        <a:ext cx="586057" cy="5242144"/>
      </dsp:txXfrm>
    </dsp:sp>
    <dsp:sp modelId="{4DAF1907-3BAA-444A-B907-5874F8763452}">
      <dsp:nvSpPr>
        <dsp:cNvPr id="7" name="燕尾形 6"/>
        <dsp:cNvSpPr/>
      </dsp:nvSpPr>
      <dsp:spPr bwMode="white">
        <a:xfrm rot="5400000">
          <a:off x="-135244" y="1515104"/>
          <a:ext cx="901627" cy="631139"/>
        </a:xfrm>
        <a:prstGeom prst="chevron">
          <a:avLst/>
        </a:prstGeom>
        <a:solidFill>
          <a:srgbClr val="65B4ED"/>
        </a:solidFill>
        <a:ln>
          <a:solidFill>
            <a:schemeClr val="bg1"/>
          </a:solidFill>
        </a:ln>
      </dsp:spPr>
      <dsp:style>
        <a:lnRef idx="1">
          <a:schemeClr val="accent1"/>
        </a:lnRef>
        <a:fillRef idx="3">
          <a:schemeClr val="accent1"/>
        </a:fillRef>
        <a:effectRef idx="2">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a:latin typeface="微软雅黑" panose="020B0503020204020204" pitchFamily="34" charset="-122"/>
              <a:ea typeface="微软雅黑" panose="020B0503020204020204" pitchFamily="34" charset="-122"/>
            </a:rPr>
            <a:t>技术</a:t>
          </a:r>
        </a:p>
      </dsp:txBody>
      <dsp:txXfrm rot="5400000">
        <a:off x="-135244" y="1515104"/>
        <a:ext cx="901627" cy="631139"/>
      </dsp:txXfrm>
    </dsp:sp>
    <dsp:sp modelId="{C7A492E8-3FA5-134E-90B1-56E7C974A7EB}">
      <dsp:nvSpPr>
        <dsp:cNvPr id="8" name="同侧圆角矩形 7"/>
        <dsp:cNvSpPr/>
      </dsp:nvSpPr>
      <dsp:spPr bwMode="white">
        <a:xfrm rot="5400000">
          <a:off x="2959182" y="-948183"/>
          <a:ext cx="586057" cy="5242144"/>
        </a:xfrm>
        <a:prstGeom prst="round2SameRect">
          <a:avLst/>
        </a:prstGeom>
        <a:ln w="19050">
          <a:solidFill>
            <a:srgbClr val="DCE7F3"/>
          </a:solidFill>
        </a:ln>
      </dsp:spPr>
      <dsp:style>
        <a:lnRef idx="1">
          <a:schemeClr val="accent1"/>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1" dirty="0">
              <a:solidFill>
                <a:schemeClr val="dk1"/>
              </a:solidFill>
              <a:latin typeface="微软雅黑" panose="020B0503020204020204" pitchFamily="34" charset="-122"/>
              <a:ea typeface="微软雅黑" panose="020B0503020204020204" pitchFamily="34" charset="-122"/>
            </a:rPr>
            <a:t>联邦学习、多方安全计算</a:t>
          </a:r>
          <a:endParaRPr>
            <a:solidFill>
              <a:schemeClr val="dk1"/>
            </a:solidFill>
          </a:endParaRPr>
        </a:p>
      </dsp:txBody>
      <dsp:txXfrm rot="5400000">
        <a:off x="2959182" y="-948183"/>
        <a:ext cx="586057" cy="5242144"/>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232248" cy="687812"/>
        <a:chOff x="0" y="0"/>
        <a:chExt cx="2232248" cy="687812"/>
      </a:xfrm>
    </dsp:grpSpPr>
    <dsp:sp modelId="{22AE9E1A-BFF4-6B4D-8CBD-5B7DF3B1465A}">
      <dsp:nvSpPr>
        <dsp:cNvPr id="3" name="右箭头 2"/>
        <dsp:cNvSpPr/>
      </dsp:nvSpPr>
      <dsp:spPr bwMode="white">
        <a:xfrm flipV="1">
          <a:off x="460025" y="0"/>
          <a:ext cx="786857" cy="687812"/>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460025" y="0"/>
        <a:ext cx="786857" cy="687812"/>
      </dsp:txXfrm>
    </dsp:sp>
    <dsp:sp modelId="{1118ABB5-0A8F-834C-A496-F3AF46A9362D}">
      <dsp:nvSpPr>
        <dsp:cNvPr id="4" name="椭圆 3"/>
        <dsp:cNvSpPr/>
      </dsp:nvSpPr>
      <dsp:spPr bwMode="white">
        <a:xfrm>
          <a:off x="105330" y="147192"/>
          <a:ext cx="393428" cy="393428"/>
        </a:xfrm>
        <a:prstGeom prst="ellipse">
          <a:avLst/>
        </a:prstGeom>
        <a:solidFill>
          <a:schemeClr val="accent2"/>
        </a:solidFill>
        <a:ln>
          <a:noFill/>
        </a:ln>
      </dsp:spPr>
      <dsp:style>
        <a:lnRef idx="0">
          <a:scrgbClr r="0" g="0" b="0"/>
        </a:lnRef>
        <a:fillRef idx="0">
          <a:scrgbClr r="0" g="0" b="0"/>
        </a:fillRef>
        <a:effectRef idx="0">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105330" y="147192"/>
        <a:ext cx="393428" cy="393428"/>
      </dsp:txXfrm>
    </dsp:sp>
    <dsp:sp modelId="{FA944B7A-CC9E-444B-9D9E-BFEAD62ED776}">
      <dsp:nvSpPr>
        <dsp:cNvPr id="5" name="右箭头 4"/>
        <dsp:cNvSpPr/>
      </dsp:nvSpPr>
      <dsp:spPr bwMode="white">
        <a:xfrm>
          <a:off x="1340061" y="0"/>
          <a:ext cx="786857" cy="687812"/>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40061" y="0"/>
        <a:ext cx="786857" cy="687812"/>
      </dsp:txXfrm>
    </dsp:sp>
    <dsp:sp modelId="{F6380209-A6D1-1947-9239-F6DD684401AF}">
      <dsp:nvSpPr>
        <dsp:cNvPr id="6" name="椭圆 5"/>
        <dsp:cNvSpPr/>
      </dsp:nvSpPr>
      <dsp:spPr bwMode="white">
        <a:xfrm>
          <a:off x="958750" y="147192"/>
          <a:ext cx="393428" cy="393428"/>
        </a:xfrm>
        <a:prstGeom prst="ellipse">
          <a:avLst/>
        </a:prstGeom>
        <a:solidFill>
          <a:srgbClr val="FF0000"/>
        </a:solidFill>
        <a:ln>
          <a:noFill/>
        </a:ln>
      </dsp:spPr>
      <dsp:style>
        <a:lnRef idx="0">
          <a:scrgbClr r="0" g="0" b="0"/>
        </a:lnRef>
        <a:fillRef idx="0">
          <a:scrgbClr r="0" g="0" b="0"/>
        </a:fillRef>
        <a:effectRef idx="0">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958750" y="147192"/>
        <a:ext cx="393428" cy="393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49931" cy="4607123"/>
        <a:chOff x="0" y="0"/>
        <a:chExt cx="6549931" cy="4607123"/>
      </a:xfrm>
    </dsp:grpSpPr>
    <dsp:sp modelId="{CB89F614-69B7-F24A-B86E-1C5A807D4256}">
      <dsp:nvSpPr>
        <dsp:cNvPr id="3" name="燕尾形 2"/>
        <dsp:cNvSpPr/>
      </dsp:nvSpPr>
      <dsp:spPr bwMode="white">
        <a:xfrm rot="5400000">
          <a:off x="-249713" y="249713"/>
          <a:ext cx="1664750" cy="1165325"/>
        </a:xfrm>
        <a:prstGeom prst="chevron">
          <a:avLst/>
        </a:prstGeom>
      </dsp:spPr>
      <dsp:style>
        <a:lnRef idx="1">
          <a:schemeClr val="accent2"/>
        </a:lnRef>
        <a:fillRef idx="2">
          <a:schemeClr val="accent2"/>
        </a:fillRef>
        <a:effectRef idx="1">
          <a:scrgbClr r="0" g="0" b="0"/>
        </a:effectRef>
        <a:fontRef idx="minor">
          <a:schemeClr val="dk1"/>
        </a:fontRef>
      </dsp:style>
      <dsp:txBody>
        <a:bodyPr rot="-5400000" lIns="11430" tIns="11430" rIns="11430" bIns="1143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zh-CN" altLang="en-US" sz="1800" b="1" dirty="0"/>
            <a:t>分类分级 </a:t>
          </a:r>
        </a:p>
      </dsp:txBody>
      <dsp:txXfrm rot="5400000">
        <a:off x="-249713" y="249713"/>
        <a:ext cx="1664750" cy="1165325"/>
      </dsp:txXfrm>
    </dsp:sp>
    <dsp:sp modelId="{F741EF6B-3476-214E-8D27-415C287B58CD}">
      <dsp:nvSpPr>
        <dsp:cNvPr id="4" name="同侧圆角矩形 3"/>
        <dsp:cNvSpPr/>
      </dsp:nvSpPr>
      <dsp:spPr bwMode="white">
        <a:xfrm rot="5400000">
          <a:off x="3316584" y="-2151259"/>
          <a:ext cx="1082088" cy="5384606"/>
        </a:xfrm>
        <a:prstGeom prst="round2SameRect">
          <a:avLst/>
        </a:prstGeom>
      </dsp:spPr>
      <dsp:style>
        <a:lnRef idx="1">
          <a:schemeClr val="accent2"/>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600" dirty="0">
              <a:solidFill>
                <a:schemeClr val="dk1"/>
              </a:solidFill>
            </a:rPr>
            <a:t>哪些数据内容可以直接公开或交易？</a:t>
          </a:r>
          <a:endParaRPr lang="zh-CN" altLang="en-US" sz="1600" dirty="0">
            <a:solidFill>
              <a:schemeClr val="dk1"/>
            </a:solidFill>
          </a:endParaRPr>
        </a:p>
        <a:p>
          <a:pPr marL="1714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zh-CN" altLang="en-US" sz="1600" dirty="0">
              <a:solidFill>
                <a:schemeClr val="dk1"/>
              </a:solidFill>
            </a:rPr>
            <a:t>哪些数据内容不可以公开或交易？</a:t>
          </a:r>
          <a:endParaRPr lang="zh-CN" altLang="en-US" sz="1600" dirty="0">
            <a:solidFill>
              <a:schemeClr val="dk1"/>
            </a:solidFill>
          </a:endParaRPr>
        </a:p>
        <a:p>
          <a:pPr marL="171450" lvl="1" indent="-171450" defTabSz="914400">
            <a:lnSpc>
              <a:spcPct val="100000"/>
            </a:lnSpc>
            <a:spcBef>
              <a:spcPts val="0"/>
            </a:spcBef>
            <a:spcAft>
              <a:spcPts val="0"/>
            </a:spcAft>
            <a:buClrTx/>
            <a:buSzTx/>
            <a:buFont typeface="Arial" panose="020B0604020202020204" pitchFamily="34" charset="0"/>
            <a:buChar char="•"/>
          </a:pPr>
          <a:r>
            <a:rPr lang="zh-CN" altLang="en-US" sz="1600" dirty="0">
              <a:solidFill>
                <a:schemeClr val="dk1"/>
              </a:solidFill>
            </a:rPr>
            <a:t>哪些数据内容经过处理可以被公开或交易？</a:t>
          </a:r>
          <a:endParaRPr>
            <a:solidFill>
              <a:schemeClr val="dk1"/>
            </a:solidFill>
          </a:endParaRPr>
        </a:p>
      </dsp:txBody>
      <dsp:txXfrm rot="5400000">
        <a:off x="3316584" y="-2151259"/>
        <a:ext cx="1082088" cy="5384606"/>
      </dsp:txXfrm>
    </dsp:sp>
    <dsp:sp modelId="{B7460053-BDE9-CC44-9904-0C940805086B}">
      <dsp:nvSpPr>
        <dsp:cNvPr id="5" name="燕尾形 4"/>
        <dsp:cNvSpPr/>
      </dsp:nvSpPr>
      <dsp:spPr bwMode="white">
        <a:xfrm rot="5400000">
          <a:off x="-249713" y="1720899"/>
          <a:ext cx="1664750" cy="1165325"/>
        </a:xfrm>
        <a:prstGeom prst="chevron">
          <a:avLst/>
        </a:prstGeom>
      </dsp:spPr>
      <dsp:style>
        <a:lnRef idx="1">
          <a:schemeClr val="accent3"/>
        </a:lnRef>
        <a:fillRef idx="2">
          <a:schemeClr val="accent3"/>
        </a:fillRef>
        <a:effectRef idx="1">
          <a:scrgbClr r="0" g="0" b="0"/>
        </a:effectRef>
        <a:fontRef idx="minor">
          <a:schemeClr val="dk1"/>
        </a:fontRef>
      </dsp:style>
      <dsp:txBody>
        <a:bodyPr rot="-5400000"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zh-CN" altLang="en-US" b="1" dirty="0"/>
            <a:t>匿名化处理</a:t>
          </a:r>
        </a:p>
      </dsp:txBody>
      <dsp:txXfrm rot="5400000">
        <a:off x="-249713" y="1720899"/>
        <a:ext cx="1664750" cy="1165325"/>
      </dsp:txXfrm>
    </dsp:sp>
    <dsp:sp modelId="{3F05BEFB-0529-0745-9083-5B998247636A}">
      <dsp:nvSpPr>
        <dsp:cNvPr id="6" name="同侧圆角矩形 5"/>
        <dsp:cNvSpPr/>
      </dsp:nvSpPr>
      <dsp:spPr bwMode="white">
        <a:xfrm rot="5400000">
          <a:off x="3316584" y="-680073"/>
          <a:ext cx="1082088" cy="5384606"/>
        </a:xfrm>
        <a:prstGeom prst="round2SameRect">
          <a:avLst/>
        </a:prstGeom>
      </dsp:spPr>
      <dsp:style>
        <a:lnRef idx="1">
          <a:schemeClr val="accent3"/>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marR="0" lvl="1" indent="-228600" algn="l" defTabSz="889000" eaLnBrk="1" fontAlgn="auto" latinLnBrk="0" hangingPunct="1">
            <a:lnSpc>
              <a:spcPct val="90000"/>
            </a:lnSpc>
            <a:spcBef>
              <a:spcPct val="0"/>
            </a:spcBef>
            <a:spcAft>
              <a:spcPct val="15000"/>
            </a:spcAft>
            <a:buClrTx/>
            <a:buSzTx/>
            <a:buFont typeface="Arial" panose="020B0604020202020204" pitchFamily="34" charset="0"/>
            <a:buChar char="•"/>
          </a:pPr>
          <a:r>
            <a:rPr lang="zh-CN" altLang="en-US" sz="2000" kern="1200" dirty="0">
              <a:solidFill>
                <a:srgbClr val="000000">
                  <a:hueOff val="0"/>
                  <a:satOff val="0"/>
                  <a:lumOff val="0"/>
                  <a:alphaOff val="0"/>
                </a:srgbClr>
              </a:solidFill>
              <a:latin typeface="Arial" panose="020B0604020202020204"/>
              <a:ea typeface="微软雅黑" panose="020B0503020204020204" pitchFamily="34" charset="-122"/>
              <a:cs typeface="+mn-cs"/>
            </a:rPr>
            <a:t>如何处理最有效？（数据即安全又高质量）</a:t>
          </a:r>
          <a:endParaRPr>
            <a:solidFill>
              <a:schemeClr val="dk1"/>
            </a:solidFill>
          </a:endParaRPr>
        </a:p>
      </dsp:txBody>
      <dsp:txXfrm rot="5400000">
        <a:off x="3316584" y="-680073"/>
        <a:ext cx="1082088" cy="5384606"/>
      </dsp:txXfrm>
    </dsp:sp>
    <dsp:sp modelId="{B4D1D4F5-BE57-6744-AD82-F9CA1AAB1A71}">
      <dsp:nvSpPr>
        <dsp:cNvPr id="7" name="燕尾形 6"/>
        <dsp:cNvSpPr/>
      </dsp:nvSpPr>
      <dsp:spPr bwMode="white">
        <a:xfrm rot="5400000">
          <a:off x="-249713" y="3192085"/>
          <a:ext cx="1664750" cy="1165325"/>
        </a:xfrm>
        <a:prstGeom prst="chevron">
          <a:avLst/>
        </a:prstGeom>
      </dsp:spPr>
      <dsp:style>
        <a:lnRef idx="1">
          <a:schemeClr val="accent4"/>
        </a:lnRef>
        <a:fillRef idx="2">
          <a:schemeClr val="accent4"/>
        </a:fillRef>
        <a:effectRef idx="1">
          <a:scrgbClr r="0" g="0" b="0"/>
        </a:effectRef>
        <a:fontRef idx="minor">
          <a:schemeClr val="dk1"/>
        </a:fontRef>
      </dsp:style>
      <dsp:txBody>
        <a:bodyPr rot="-5400000"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zh-CN" altLang="en-US" b="1" dirty="0"/>
            <a:t>量化评估</a:t>
          </a:r>
        </a:p>
      </dsp:txBody>
      <dsp:txXfrm rot="5400000">
        <a:off x="-249713" y="3192085"/>
        <a:ext cx="1664750" cy="1165325"/>
      </dsp:txXfrm>
    </dsp:sp>
    <dsp:sp modelId="{10D4B0F6-5FEC-834B-B688-DECE48F240B2}">
      <dsp:nvSpPr>
        <dsp:cNvPr id="8" name="同侧圆角矩形 7"/>
        <dsp:cNvSpPr/>
      </dsp:nvSpPr>
      <dsp:spPr bwMode="white">
        <a:xfrm rot="5400000">
          <a:off x="3316584" y="791114"/>
          <a:ext cx="1082088" cy="5384606"/>
        </a:xfrm>
        <a:prstGeom prst="round2SameRect">
          <a:avLst/>
        </a:prstGeom>
      </dsp:spPr>
      <dsp:style>
        <a:lnRef idx="1">
          <a:schemeClr val="accent4"/>
        </a:lnRef>
        <a:fillRef idx="1">
          <a:schemeClr val="lt1">
            <a:alpha val="90000"/>
          </a:schemeClr>
        </a:fillRef>
        <a:effectRef idx="0">
          <a:scrgbClr r="0" g="0" b="0"/>
        </a:effectRef>
        <a:fontRef idx="minor"/>
      </dsp:style>
      <dsp:txBody>
        <a:bodyPr rot="-5400000" lIns="142240" tIns="12700" rIns="12700" bIns="127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dk1"/>
              </a:solidFill>
            </a:rPr>
            <a:t>数据隐私泄露风险有多大？</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a:solidFill>
                <a:schemeClr val="dk1"/>
              </a:solidFill>
            </a:rPr>
            <a:t>数据可用性有多少？</a:t>
          </a:r>
          <a:endParaRPr>
            <a:solidFill>
              <a:schemeClr val="dk1"/>
            </a:solidFill>
          </a:endParaRPr>
        </a:p>
      </dsp:txBody>
      <dsp:txXfrm rot="5400000">
        <a:off x="3316584" y="791114"/>
        <a:ext cx="1082088" cy="53846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232248" cy="687812"/>
        <a:chOff x="0" y="0"/>
        <a:chExt cx="2232248" cy="687812"/>
      </a:xfrm>
    </dsp:grpSpPr>
    <dsp:sp modelId="{22AE9E1A-BFF4-6B4D-8CBD-5B7DF3B1465A}">
      <dsp:nvSpPr>
        <dsp:cNvPr id="3" name="右箭头 2"/>
        <dsp:cNvSpPr/>
      </dsp:nvSpPr>
      <dsp:spPr bwMode="white">
        <a:xfrm flipV="1">
          <a:off x="460025" y="0"/>
          <a:ext cx="786857" cy="687812"/>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460025" y="0"/>
        <a:ext cx="786857" cy="687812"/>
      </dsp:txXfrm>
    </dsp:sp>
    <dsp:sp modelId="{1118ABB5-0A8F-834C-A496-F3AF46A9362D}">
      <dsp:nvSpPr>
        <dsp:cNvPr id="4" name="椭圆 3"/>
        <dsp:cNvSpPr/>
      </dsp:nvSpPr>
      <dsp:spPr bwMode="white">
        <a:xfrm>
          <a:off x="105330" y="147192"/>
          <a:ext cx="393428" cy="393428"/>
        </a:xfrm>
        <a:prstGeom prst="ellipse">
          <a:avLst/>
        </a:prstGeom>
        <a:solidFill>
          <a:schemeClr val="accent2"/>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105330" y="147192"/>
        <a:ext cx="393428" cy="393428"/>
      </dsp:txXfrm>
    </dsp:sp>
    <dsp:sp modelId="{FA944B7A-CC9E-444B-9D9E-BFEAD62ED776}">
      <dsp:nvSpPr>
        <dsp:cNvPr id="5" name="右箭头 4"/>
        <dsp:cNvSpPr/>
      </dsp:nvSpPr>
      <dsp:spPr bwMode="white">
        <a:xfrm>
          <a:off x="1340061" y="0"/>
          <a:ext cx="786857" cy="687812"/>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40061" y="0"/>
        <a:ext cx="786857" cy="687812"/>
      </dsp:txXfrm>
    </dsp:sp>
    <dsp:sp modelId="{F6380209-A6D1-1947-9239-F6DD684401AF}">
      <dsp:nvSpPr>
        <dsp:cNvPr id="6" name="椭圆 5"/>
        <dsp:cNvSpPr/>
      </dsp:nvSpPr>
      <dsp:spPr bwMode="white">
        <a:xfrm>
          <a:off x="958750" y="147192"/>
          <a:ext cx="393428" cy="393428"/>
        </a:xfrm>
        <a:prstGeom prst="ellipse">
          <a:avLst/>
        </a:prstGeom>
        <a:solidFill>
          <a:srgbClr val="FFC000">
            <a:alpha val="90000"/>
          </a:srgbClr>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958750" y="147192"/>
        <a:ext cx="393428" cy="393428"/>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232248" cy="687812"/>
        <a:chOff x="0" y="0"/>
        <a:chExt cx="2232248" cy="687812"/>
      </a:xfrm>
    </dsp:grpSpPr>
    <dsp:sp modelId="{22AE9E1A-BFF4-6B4D-8CBD-5B7DF3B1465A}">
      <dsp:nvSpPr>
        <dsp:cNvPr id="3" name="右箭头 2"/>
        <dsp:cNvSpPr/>
      </dsp:nvSpPr>
      <dsp:spPr bwMode="white">
        <a:xfrm flipV="1">
          <a:off x="460025" y="0"/>
          <a:ext cx="786857" cy="687812"/>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460025" y="0"/>
        <a:ext cx="786857" cy="687812"/>
      </dsp:txXfrm>
    </dsp:sp>
    <dsp:sp modelId="{1118ABB5-0A8F-834C-A496-F3AF46A9362D}">
      <dsp:nvSpPr>
        <dsp:cNvPr id="4" name="椭圆 3"/>
        <dsp:cNvSpPr/>
      </dsp:nvSpPr>
      <dsp:spPr bwMode="white">
        <a:xfrm>
          <a:off x="105330" y="147192"/>
          <a:ext cx="393428" cy="393428"/>
        </a:xfrm>
        <a:prstGeom prst="ellipse">
          <a:avLst/>
        </a:prstGeom>
        <a:solidFill>
          <a:schemeClr val="accent2"/>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105330" y="147192"/>
        <a:ext cx="393428" cy="393428"/>
      </dsp:txXfrm>
    </dsp:sp>
    <dsp:sp modelId="{FA944B7A-CC9E-444B-9D9E-BFEAD62ED776}">
      <dsp:nvSpPr>
        <dsp:cNvPr id="5" name="右箭头 4"/>
        <dsp:cNvSpPr/>
      </dsp:nvSpPr>
      <dsp:spPr bwMode="white">
        <a:xfrm>
          <a:off x="1340061" y="0"/>
          <a:ext cx="786857" cy="687812"/>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40061" y="0"/>
        <a:ext cx="786857" cy="687812"/>
      </dsp:txXfrm>
    </dsp:sp>
    <dsp:sp modelId="{F6380209-A6D1-1947-9239-F6DD684401AF}">
      <dsp:nvSpPr>
        <dsp:cNvPr id="6" name="椭圆 5"/>
        <dsp:cNvSpPr/>
      </dsp:nvSpPr>
      <dsp:spPr bwMode="white">
        <a:xfrm>
          <a:off x="958750" y="147192"/>
          <a:ext cx="393428" cy="393428"/>
        </a:xfrm>
        <a:prstGeom prst="ellipse">
          <a:avLst/>
        </a:prstGeom>
        <a:solidFill>
          <a:srgbClr val="00B050">
            <a:alpha val="90000"/>
          </a:srgbClr>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958750" y="147192"/>
        <a:ext cx="393428" cy="393428"/>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232248" cy="687812"/>
        <a:chOff x="0" y="0"/>
        <a:chExt cx="2232248" cy="687812"/>
      </a:xfrm>
    </dsp:grpSpPr>
    <dsp:sp modelId="{22AE9E1A-BFF4-6B4D-8CBD-5B7DF3B1465A}">
      <dsp:nvSpPr>
        <dsp:cNvPr id="3" name="右箭头 2"/>
        <dsp:cNvSpPr/>
      </dsp:nvSpPr>
      <dsp:spPr bwMode="white">
        <a:xfrm flipV="1">
          <a:off x="460025" y="0"/>
          <a:ext cx="786857" cy="687812"/>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460025" y="0"/>
        <a:ext cx="786857" cy="687812"/>
      </dsp:txXfrm>
    </dsp:sp>
    <dsp:sp modelId="{1118ABB5-0A8F-834C-A496-F3AF46A9362D}">
      <dsp:nvSpPr>
        <dsp:cNvPr id="4" name="椭圆 3"/>
        <dsp:cNvSpPr/>
      </dsp:nvSpPr>
      <dsp:spPr bwMode="white">
        <a:xfrm>
          <a:off x="105330" y="147192"/>
          <a:ext cx="393428" cy="393428"/>
        </a:xfrm>
        <a:prstGeom prst="ellipse">
          <a:avLst/>
        </a:prstGeom>
        <a:solidFill>
          <a:schemeClr val="accent2"/>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105330" y="147192"/>
        <a:ext cx="393428" cy="393428"/>
      </dsp:txXfrm>
    </dsp:sp>
    <dsp:sp modelId="{FA944B7A-CC9E-444B-9D9E-BFEAD62ED776}">
      <dsp:nvSpPr>
        <dsp:cNvPr id="5" name="右箭头 4"/>
        <dsp:cNvSpPr/>
      </dsp:nvSpPr>
      <dsp:spPr bwMode="white">
        <a:xfrm>
          <a:off x="1340061" y="0"/>
          <a:ext cx="786857" cy="687812"/>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3660" tIns="18415" rIns="36830" bIns="18415" anchor="ctr"/>
        <a:lstStyle>
          <a:lvl1pPr algn="ctr">
            <a:defRPr sz="29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40061" y="0"/>
        <a:ext cx="786857" cy="687812"/>
      </dsp:txXfrm>
    </dsp:sp>
    <dsp:sp modelId="{F6380209-A6D1-1947-9239-F6DD684401AF}">
      <dsp:nvSpPr>
        <dsp:cNvPr id="6" name="椭圆 5"/>
        <dsp:cNvSpPr/>
      </dsp:nvSpPr>
      <dsp:spPr bwMode="white">
        <a:xfrm>
          <a:off x="958750" y="147192"/>
          <a:ext cx="393428" cy="393428"/>
        </a:xfrm>
        <a:prstGeom prst="ellipse">
          <a:avLst/>
        </a:prstGeom>
        <a:solidFill>
          <a:srgbClr val="7030A0">
            <a:alpha val="90000"/>
          </a:srgbClr>
        </a:solidFill>
      </dsp:spPr>
      <dsp:style>
        <a:lnRef idx="0">
          <a:schemeClr val="lt1"/>
        </a:lnRef>
        <a:fillRef idx="3">
          <a:schemeClr val="accent1"/>
        </a:fillRef>
        <a:effectRef idx="2">
          <a:scrgbClr r="0" g="0" b="0"/>
        </a:effectRef>
        <a:fontRef idx="minor">
          <a:schemeClr val="lt1"/>
        </a:fontRef>
      </dsp:style>
      <dsp:txBody>
        <a:bodyPr lIns="10160" tIns="10160" rIns="10160" bIns="1016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r>
            <a:rPr lang="en-US" altLang="zh-CN" dirty="0"/>
            <a:t> </a:t>
          </a:r>
          <a:endParaRPr lang="zh-CN" altLang="en-US" dirty="0"/>
        </a:p>
      </dsp:txBody>
      <dsp:txXfrm>
        <a:off x="958750" y="147192"/>
        <a:ext cx="393428" cy="393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627767" cy="3134704"/>
        <a:chOff x="0" y="0"/>
        <a:chExt cx="11627767" cy="3134704"/>
      </a:xfrm>
    </dsp:grpSpPr>
    <dsp:sp modelId="{2732C9B4-F663-004F-A458-270ED215F84F}">
      <dsp:nvSpPr>
        <dsp:cNvPr id="3" name="圆角矩形 2"/>
        <dsp:cNvSpPr/>
      </dsp:nvSpPr>
      <dsp:spPr bwMode="white">
        <a:xfrm>
          <a:off x="0" y="1038817"/>
          <a:ext cx="1761783" cy="1057070"/>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76200" tIns="76200" rIns="76200" bIns="7620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sz="2000" b="1" dirty="0"/>
            <a:t>属性标注</a:t>
          </a:r>
        </a:p>
      </dsp:txBody>
      <dsp:txXfrm>
        <a:off x="0" y="1038817"/>
        <a:ext cx="1761783" cy="1057070"/>
      </dsp:txXfrm>
    </dsp:sp>
    <dsp:sp modelId="{C4AD4633-B0FF-E240-B07A-BE22F36A73EA}">
      <dsp:nvSpPr>
        <dsp:cNvPr id="4" name="右箭头 3"/>
        <dsp:cNvSpPr/>
      </dsp:nvSpPr>
      <dsp:spPr bwMode="white">
        <a:xfrm>
          <a:off x="1927390" y="1348891"/>
          <a:ext cx="373498" cy="436922"/>
        </a:xfrm>
        <a:prstGeom prst="rightArrow">
          <a:avLst>
            <a:gd name="adj1" fmla="val 60000"/>
            <a:gd name="adj2" fmla="val 50000"/>
          </a:avLst>
        </a:prstGeom>
      </dsp:spPr>
      <dsp:style>
        <a:lnRef idx="0">
          <a:schemeClr val="lt1"/>
        </a:lnRef>
        <a:fillRef idx="1">
          <a:schemeClr val="accent2">
            <a:hueOff val="0"/>
            <a:satOff val="0"/>
            <a:lumOff val="0"/>
            <a:alpha val="10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p>
      </dsp:txBody>
      <dsp:txXfrm>
        <a:off x="1927390" y="1348891"/>
        <a:ext cx="373498" cy="436922"/>
      </dsp:txXfrm>
    </dsp:sp>
    <dsp:sp modelId="{013BC774-6E0C-5344-AD31-A13AF0FA3BDF}">
      <dsp:nvSpPr>
        <dsp:cNvPr id="5" name="圆角矩形 4"/>
        <dsp:cNvSpPr/>
      </dsp:nvSpPr>
      <dsp:spPr bwMode="white">
        <a:xfrm>
          <a:off x="2466496" y="1038817"/>
          <a:ext cx="1761783" cy="1057070"/>
        </a:xfrm>
        <a:prstGeom prst="roundRect">
          <a:avLst>
            <a:gd name="adj" fmla="val 10000"/>
          </a:avLst>
        </a:prstGeom>
      </dsp:spPr>
      <dsp:style>
        <a:lnRef idx="2">
          <a:schemeClr val="lt1"/>
        </a:lnRef>
        <a:fillRef idx="1">
          <a:schemeClr val="accent2">
            <a:hueOff val="-375000"/>
            <a:satOff val="-20979"/>
            <a:lumOff val="2157"/>
            <a:alpha val="100000"/>
          </a:schemeClr>
        </a:fillRef>
        <a:effectRef idx="0">
          <a:scrgbClr r="0" g="0" b="0"/>
        </a:effectRef>
        <a:fontRef idx="minor">
          <a:schemeClr val="lt1"/>
        </a:fontRef>
      </dsp:style>
      <dsp:txBody>
        <a:bodyPr lIns="76200" tIns="76200" rIns="76200" bIns="7620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sz="2000" b="1" dirty="0"/>
            <a:t>隐私模型配置</a:t>
          </a:r>
        </a:p>
      </dsp:txBody>
      <dsp:txXfrm>
        <a:off x="2466496" y="1038817"/>
        <a:ext cx="1761783" cy="1057070"/>
      </dsp:txXfrm>
    </dsp:sp>
    <dsp:sp modelId="{5F3518F6-42A9-6046-9A87-6F75C3CC28F5}">
      <dsp:nvSpPr>
        <dsp:cNvPr id="6" name="右箭头 5"/>
        <dsp:cNvSpPr/>
      </dsp:nvSpPr>
      <dsp:spPr bwMode="white">
        <a:xfrm>
          <a:off x="4393886" y="1348891"/>
          <a:ext cx="373498" cy="436922"/>
        </a:xfrm>
        <a:prstGeom prst="rightArrow">
          <a:avLst>
            <a:gd name="adj1" fmla="val 60000"/>
            <a:gd name="adj2" fmla="val 50000"/>
          </a:avLst>
        </a:prstGeom>
      </dsp:spPr>
      <dsp:style>
        <a:lnRef idx="0">
          <a:schemeClr val="lt1"/>
        </a:lnRef>
        <a:fillRef idx="1">
          <a:schemeClr val="accent2">
            <a:hueOff val="-499999"/>
            <a:satOff val="-27973"/>
            <a:lumOff val="2876"/>
            <a:alpha val="10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p>
      </dsp:txBody>
      <dsp:txXfrm>
        <a:off x="4393886" y="1348891"/>
        <a:ext cx="373498" cy="436922"/>
      </dsp:txXfrm>
    </dsp:sp>
    <dsp:sp modelId="{ADDC6BC1-0697-AD4E-90FD-47A1934BE805}">
      <dsp:nvSpPr>
        <dsp:cNvPr id="7" name="圆角矩形 6"/>
        <dsp:cNvSpPr/>
      </dsp:nvSpPr>
      <dsp:spPr bwMode="white">
        <a:xfrm>
          <a:off x="4932992" y="1038817"/>
          <a:ext cx="1761783" cy="1057070"/>
        </a:xfrm>
        <a:prstGeom prst="roundRect">
          <a:avLst>
            <a:gd name="adj" fmla="val 10000"/>
          </a:avLst>
        </a:prstGeom>
      </dsp:spPr>
      <dsp:style>
        <a:lnRef idx="2">
          <a:schemeClr val="lt1"/>
        </a:lnRef>
        <a:fillRef idx="1">
          <a:schemeClr val="accent2">
            <a:hueOff val="-750000"/>
            <a:satOff val="-41960"/>
            <a:lumOff val="4314"/>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dirty="0"/>
            <a:t>匿名化处理</a:t>
          </a:r>
        </a:p>
      </dsp:txBody>
      <dsp:txXfrm>
        <a:off x="4932992" y="1038817"/>
        <a:ext cx="1761783" cy="1057070"/>
      </dsp:txXfrm>
    </dsp:sp>
    <dsp:sp modelId="{63B90537-F7BB-7F47-B35D-03AA522EB8E2}">
      <dsp:nvSpPr>
        <dsp:cNvPr id="8" name="右箭头 7"/>
        <dsp:cNvSpPr/>
      </dsp:nvSpPr>
      <dsp:spPr bwMode="white">
        <a:xfrm>
          <a:off x="6860383" y="1348891"/>
          <a:ext cx="373498" cy="436922"/>
        </a:xfrm>
        <a:prstGeom prst="rightArrow">
          <a:avLst>
            <a:gd name="adj1" fmla="val 60000"/>
            <a:gd name="adj2" fmla="val 50000"/>
          </a:avLst>
        </a:prstGeom>
      </dsp:spPr>
      <dsp:style>
        <a:lnRef idx="0">
          <a:schemeClr val="lt1"/>
        </a:lnRef>
        <a:fillRef idx="1">
          <a:schemeClr val="accent2">
            <a:hueOff val="-999999"/>
            <a:satOff val="-55947"/>
            <a:lumOff val="5752"/>
            <a:alpha val="10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p>
      </dsp:txBody>
      <dsp:txXfrm>
        <a:off x="6860383" y="1348891"/>
        <a:ext cx="373498" cy="436922"/>
      </dsp:txXfrm>
    </dsp:sp>
    <dsp:sp modelId="{ADE9155F-6B41-104A-9331-A0CF464E8EDB}">
      <dsp:nvSpPr>
        <dsp:cNvPr id="9" name="圆角矩形 8"/>
        <dsp:cNvSpPr/>
      </dsp:nvSpPr>
      <dsp:spPr bwMode="white">
        <a:xfrm>
          <a:off x="7399488" y="1038817"/>
          <a:ext cx="1761783" cy="1057070"/>
        </a:xfrm>
        <a:prstGeom prst="roundRect">
          <a:avLst>
            <a:gd name="adj" fmla="val 10000"/>
          </a:avLst>
        </a:prstGeom>
      </dsp:spPr>
      <dsp:style>
        <a:lnRef idx="2">
          <a:schemeClr val="lt1"/>
        </a:lnRef>
        <a:fillRef idx="1">
          <a:schemeClr val="accent2">
            <a:hueOff val="-1125000"/>
            <a:satOff val="-62940"/>
            <a:lumOff val="6471"/>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dirty="0"/>
            <a:t>解空间优化</a:t>
          </a:r>
        </a:p>
      </dsp:txBody>
      <dsp:txXfrm>
        <a:off x="7399488" y="1038817"/>
        <a:ext cx="1761783" cy="1057070"/>
      </dsp:txXfrm>
    </dsp:sp>
    <dsp:sp modelId="{6DD6C704-4170-A845-9F66-EFE2314FAC1B}">
      <dsp:nvSpPr>
        <dsp:cNvPr id="10" name="右箭头 9"/>
        <dsp:cNvSpPr/>
      </dsp:nvSpPr>
      <dsp:spPr bwMode="white">
        <a:xfrm>
          <a:off x="9326879" y="1348891"/>
          <a:ext cx="373498" cy="436922"/>
        </a:xfrm>
        <a:prstGeom prst="rightArrow">
          <a:avLst>
            <a:gd name="adj1" fmla="val 60000"/>
            <a:gd name="adj2" fmla="val 50000"/>
          </a:avLst>
        </a:prstGeom>
      </dsp:spPr>
      <dsp:style>
        <a:lnRef idx="0">
          <a:schemeClr val="lt1"/>
        </a:lnRef>
        <a:fillRef idx="1">
          <a:schemeClr val="accent2">
            <a:hueOff val="-1500000"/>
            <a:satOff val="-83921"/>
            <a:lumOff val="8627"/>
            <a:alpha val="10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p>
      </dsp:txBody>
      <dsp:txXfrm>
        <a:off x="9326879" y="1348891"/>
        <a:ext cx="373498" cy="436922"/>
      </dsp:txXfrm>
    </dsp:sp>
    <dsp:sp modelId="{CB25F296-7F4A-A84D-B468-C086BCF04C9A}">
      <dsp:nvSpPr>
        <dsp:cNvPr id="11" name="圆角矩形 10"/>
        <dsp:cNvSpPr/>
      </dsp:nvSpPr>
      <dsp:spPr bwMode="white">
        <a:xfrm>
          <a:off x="9865984" y="1038817"/>
          <a:ext cx="1761783" cy="1057070"/>
        </a:xfrm>
        <a:prstGeom prst="roundRect">
          <a:avLst>
            <a:gd name="adj" fmla="val 10000"/>
          </a:avLst>
        </a:prstGeom>
      </dsp:spPr>
      <dsp:style>
        <a:lnRef idx="2">
          <a:schemeClr val="lt1"/>
        </a:lnRef>
        <a:fillRef idx="1">
          <a:schemeClr val="accent2">
            <a:hueOff val="-1500000"/>
            <a:satOff val="-83921"/>
            <a:lumOff val="8627"/>
            <a:alpha val="100000"/>
          </a:schemeClr>
        </a:fillRef>
        <a:effectRef idx="0">
          <a:scrgbClr r="0" g="0" b="0"/>
        </a:effectRef>
        <a:fontRef idx="minor">
          <a:schemeClr val="lt1"/>
        </a:fontRef>
      </dsp:style>
      <dsp:txBody>
        <a:bodyPr lIns="87630" tIns="87630" rIns="87630" bIns="8763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b="1" dirty="0"/>
            <a:t>可用性与隐私风险分析</a:t>
          </a:r>
        </a:p>
      </dsp:txBody>
      <dsp:txXfrm>
        <a:off x="9865984" y="1038817"/>
        <a:ext cx="1761783" cy="1057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137477" cy="753202"/>
        <a:chOff x="0" y="0"/>
        <a:chExt cx="2137477" cy="753202"/>
      </a:xfrm>
    </dsp:grpSpPr>
    <dsp:sp modelId="{22AE9E1A-BFF4-6B4D-8CBD-5B7DF3B1465A}">
      <dsp:nvSpPr>
        <dsp:cNvPr id="3" name="右箭头 2"/>
        <dsp:cNvSpPr/>
      </dsp:nvSpPr>
      <dsp:spPr bwMode="white">
        <a:xfrm flipV="1">
          <a:off x="376007" y="12030"/>
          <a:ext cx="834137" cy="729141"/>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376007" y="12030"/>
        <a:ext cx="834137" cy="729141"/>
      </dsp:txXfrm>
    </dsp:sp>
    <dsp:sp modelId="{1118ABB5-0A8F-834C-A496-F3AF46A9362D}">
      <dsp:nvSpPr>
        <dsp:cNvPr id="4" name="椭圆 3"/>
        <dsp:cNvSpPr/>
      </dsp:nvSpPr>
      <dsp:spPr bwMode="white">
        <a:xfrm>
          <a:off x="0" y="168067"/>
          <a:ext cx="417069" cy="417069"/>
        </a:xfrm>
        <a:prstGeom prst="ellipse">
          <a:avLst/>
        </a:prstGeom>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0" y="168067"/>
        <a:ext cx="417069" cy="417069"/>
      </dsp:txXfrm>
    </dsp:sp>
    <dsp:sp modelId="{FA944B7A-CC9E-444B-9D9E-BFEAD62ED776}">
      <dsp:nvSpPr>
        <dsp:cNvPr id="5" name="右箭头 4"/>
        <dsp:cNvSpPr/>
      </dsp:nvSpPr>
      <dsp:spPr bwMode="white">
        <a:xfrm>
          <a:off x="1303340" y="12030"/>
          <a:ext cx="834137" cy="729141"/>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03340" y="12030"/>
        <a:ext cx="834137" cy="729141"/>
      </dsp:txXfrm>
    </dsp:sp>
    <dsp:sp modelId="{F6380209-A6D1-1947-9239-F6DD684401AF}">
      <dsp:nvSpPr>
        <dsp:cNvPr id="6" name="椭圆 5"/>
        <dsp:cNvSpPr/>
      </dsp:nvSpPr>
      <dsp:spPr bwMode="white">
        <a:xfrm>
          <a:off x="899117" y="168067"/>
          <a:ext cx="417069" cy="417069"/>
        </a:xfrm>
        <a:prstGeom prst="ellipse">
          <a:avLst/>
        </a:prstGeom>
        <a:solidFill>
          <a:schemeClr val="accent6">
            <a:lumMod val="75000"/>
            <a:alpha val="90000"/>
          </a:schemeClr>
        </a:solidFill>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899117" y="168067"/>
        <a:ext cx="417069" cy="417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137477" cy="753202"/>
        <a:chOff x="0" y="0"/>
        <a:chExt cx="2137477" cy="753202"/>
      </a:xfrm>
    </dsp:grpSpPr>
    <dsp:sp modelId="{22AE9E1A-BFF4-6B4D-8CBD-5B7DF3B1465A}">
      <dsp:nvSpPr>
        <dsp:cNvPr id="3" name="右箭头 2"/>
        <dsp:cNvSpPr/>
      </dsp:nvSpPr>
      <dsp:spPr bwMode="white">
        <a:xfrm flipV="1">
          <a:off x="376007" y="12030"/>
          <a:ext cx="834137" cy="729141"/>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376007" y="12030"/>
        <a:ext cx="834137" cy="729141"/>
      </dsp:txXfrm>
    </dsp:sp>
    <dsp:sp modelId="{1118ABB5-0A8F-834C-A496-F3AF46A9362D}">
      <dsp:nvSpPr>
        <dsp:cNvPr id="4" name="椭圆 3"/>
        <dsp:cNvSpPr/>
      </dsp:nvSpPr>
      <dsp:spPr bwMode="white">
        <a:xfrm>
          <a:off x="0" y="168067"/>
          <a:ext cx="417069" cy="417069"/>
        </a:xfrm>
        <a:prstGeom prst="ellipse">
          <a:avLst/>
        </a:prstGeom>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0" y="168067"/>
        <a:ext cx="417069" cy="417069"/>
      </dsp:txXfrm>
    </dsp:sp>
    <dsp:sp modelId="{FA944B7A-CC9E-444B-9D9E-BFEAD62ED776}">
      <dsp:nvSpPr>
        <dsp:cNvPr id="5" name="右箭头 4"/>
        <dsp:cNvSpPr/>
      </dsp:nvSpPr>
      <dsp:spPr bwMode="white">
        <a:xfrm>
          <a:off x="1303340" y="12030"/>
          <a:ext cx="834137" cy="729141"/>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03340" y="12030"/>
        <a:ext cx="834137" cy="729141"/>
      </dsp:txXfrm>
    </dsp:sp>
    <dsp:sp modelId="{F6380209-A6D1-1947-9239-F6DD684401AF}">
      <dsp:nvSpPr>
        <dsp:cNvPr id="6" name="椭圆 5"/>
        <dsp:cNvSpPr/>
      </dsp:nvSpPr>
      <dsp:spPr bwMode="white">
        <a:xfrm>
          <a:off x="899117" y="168067"/>
          <a:ext cx="417069" cy="417069"/>
        </a:xfrm>
        <a:prstGeom prst="ellipse">
          <a:avLst/>
        </a:prstGeom>
        <a:solidFill>
          <a:schemeClr val="accent5">
            <a:lumMod val="75000"/>
            <a:alpha val="90000"/>
          </a:schemeClr>
        </a:solidFill>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899117" y="168067"/>
        <a:ext cx="417069" cy="417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137477" cy="753202"/>
        <a:chOff x="0" y="0"/>
        <a:chExt cx="2137477" cy="753202"/>
      </a:xfrm>
    </dsp:grpSpPr>
    <dsp:sp modelId="{22AE9E1A-BFF4-6B4D-8CBD-5B7DF3B1465A}">
      <dsp:nvSpPr>
        <dsp:cNvPr id="3" name="右箭头 2"/>
        <dsp:cNvSpPr/>
      </dsp:nvSpPr>
      <dsp:spPr bwMode="white">
        <a:xfrm flipV="1">
          <a:off x="376007" y="12030"/>
          <a:ext cx="834137" cy="729141"/>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376007" y="12030"/>
        <a:ext cx="834137" cy="729141"/>
      </dsp:txXfrm>
    </dsp:sp>
    <dsp:sp modelId="{1118ABB5-0A8F-834C-A496-F3AF46A9362D}">
      <dsp:nvSpPr>
        <dsp:cNvPr id="4" name="椭圆 3"/>
        <dsp:cNvSpPr/>
      </dsp:nvSpPr>
      <dsp:spPr bwMode="white">
        <a:xfrm>
          <a:off x="0" y="168067"/>
          <a:ext cx="417069" cy="417069"/>
        </a:xfrm>
        <a:prstGeom prst="ellipse">
          <a:avLst/>
        </a:prstGeom>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0" y="168067"/>
        <a:ext cx="417069" cy="417069"/>
      </dsp:txXfrm>
    </dsp:sp>
    <dsp:sp modelId="{FA944B7A-CC9E-444B-9D9E-BFEAD62ED776}">
      <dsp:nvSpPr>
        <dsp:cNvPr id="5" name="右箭头 4"/>
        <dsp:cNvSpPr/>
      </dsp:nvSpPr>
      <dsp:spPr bwMode="white">
        <a:xfrm>
          <a:off x="1303340" y="12030"/>
          <a:ext cx="834137" cy="729141"/>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03340" y="12030"/>
        <a:ext cx="834137" cy="729141"/>
      </dsp:txXfrm>
    </dsp:sp>
    <dsp:sp modelId="{F6380209-A6D1-1947-9239-F6DD684401AF}">
      <dsp:nvSpPr>
        <dsp:cNvPr id="6" name="椭圆 5"/>
        <dsp:cNvSpPr/>
      </dsp:nvSpPr>
      <dsp:spPr bwMode="white">
        <a:xfrm>
          <a:off x="899117" y="168067"/>
          <a:ext cx="417069" cy="417069"/>
        </a:xfrm>
        <a:prstGeom prst="ellipse">
          <a:avLst/>
        </a:prstGeom>
        <a:solidFill>
          <a:schemeClr val="accent4">
            <a:lumMod val="75000"/>
            <a:alpha val="90000"/>
          </a:schemeClr>
        </a:solidFill>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899117" y="168067"/>
        <a:ext cx="417069" cy="417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137477" cy="753202"/>
        <a:chOff x="0" y="0"/>
        <a:chExt cx="2137477" cy="753202"/>
      </a:xfrm>
    </dsp:grpSpPr>
    <dsp:sp modelId="{22AE9E1A-BFF4-6B4D-8CBD-5B7DF3B1465A}">
      <dsp:nvSpPr>
        <dsp:cNvPr id="3" name="右箭头 2"/>
        <dsp:cNvSpPr/>
      </dsp:nvSpPr>
      <dsp:spPr bwMode="white">
        <a:xfrm flipV="1">
          <a:off x="376007" y="12030"/>
          <a:ext cx="834137" cy="729141"/>
        </a:xfrm>
        <a:prstGeom prst="rightArrow">
          <a:avLst>
            <a:gd name="adj1" fmla="val 70000"/>
            <a:gd name="adj2" fmla="val 50000"/>
          </a:avLst>
        </a:prstGeom>
        <a:solidFill>
          <a:schemeClr val="accent2">
            <a:lumMod val="60000"/>
            <a:lumOff val="40000"/>
          </a:schemeClr>
        </a:solidFill>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zh-CN" altLang="en-US" dirty="0">
            <a:solidFill>
              <a:schemeClr val="dk1"/>
            </a:solidFill>
          </a:endParaRPr>
        </a:p>
      </dsp:txBody>
      <dsp:txXfrm flipV="1">
        <a:off x="376007" y="12030"/>
        <a:ext cx="834137" cy="729141"/>
      </dsp:txXfrm>
    </dsp:sp>
    <dsp:sp modelId="{1118ABB5-0A8F-834C-A496-F3AF46A9362D}">
      <dsp:nvSpPr>
        <dsp:cNvPr id="4" name="椭圆 3"/>
        <dsp:cNvSpPr/>
      </dsp:nvSpPr>
      <dsp:spPr bwMode="white">
        <a:xfrm>
          <a:off x="0" y="168067"/>
          <a:ext cx="417069" cy="417069"/>
        </a:xfrm>
        <a:prstGeom prst="ellipse">
          <a:avLst/>
        </a:prstGeom>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0" y="168067"/>
        <a:ext cx="417069" cy="417069"/>
      </dsp:txXfrm>
    </dsp:sp>
    <dsp:sp modelId="{FA944B7A-CC9E-444B-9D9E-BFEAD62ED776}">
      <dsp:nvSpPr>
        <dsp:cNvPr id="5" name="右箭头 4"/>
        <dsp:cNvSpPr/>
      </dsp:nvSpPr>
      <dsp:spPr bwMode="white">
        <a:xfrm>
          <a:off x="1303340" y="12030"/>
          <a:ext cx="834137" cy="729141"/>
        </a:xfrm>
        <a:prstGeom prst="rightArrow">
          <a:avLst>
            <a:gd name="adj1" fmla="val 70000"/>
            <a:gd name="adj2" fmla="val 50000"/>
          </a:avLst>
        </a:prstGeom>
        <a:noFill/>
        <a:ln>
          <a:noFill/>
        </a:ln>
      </dsp:spPr>
      <dsp:style>
        <a:lnRef idx="1">
          <a:schemeClr val="accent1">
            <a:alpha val="90000"/>
            <a:tint val="40000"/>
          </a:schemeClr>
        </a:lnRef>
        <a:fillRef idx="1">
          <a:schemeClr val="accent1">
            <a:alpha val="90000"/>
            <a:tint val="40000"/>
          </a:schemeClr>
        </a:fillRef>
        <a:effectRef idx="0">
          <a:scrgbClr r="0" g="0" b="0"/>
        </a:effectRef>
        <a:fontRef idx="minor"/>
      </dsp:style>
      <dsp:txBody>
        <a:bodyPr lIns="76200" tIns="19050" rIns="3810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endParaRPr>
            <a:solidFill>
              <a:schemeClr val="dk1"/>
            </a:solidFill>
          </a:endParaRPr>
        </a:p>
      </dsp:txBody>
      <dsp:txXfrm>
        <a:off x="1303340" y="12030"/>
        <a:ext cx="834137" cy="729141"/>
      </dsp:txXfrm>
    </dsp:sp>
    <dsp:sp modelId="{F6380209-A6D1-1947-9239-F6DD684401AF}">
      <dsp:nvSpPr>
        <dsp:cNvPr id="6" name="椭圆 5"/>
        <dsp:cNvSpPr/>
      </dsp:nvSpPr>
      <dsp:spPr bwMode="white">
        <a:xfrm>
          <a:off x="899117" y="168067"/>
          <a:ext cx="417069" cy="417069"/>
        </a:xfrm>
        <a:prstGeom prst="ellipse">
          <a:avLst/>
        </a:prstGeom>
        <a:solidFill>
          <a:schemeClr val="accent3">
            <a:lumMod val="75000"/>
            <a:alpha val="90000"/>
          </a:schemeClr>
        </a:solidFill>
      </dsp:spPr>
      <dsp:style>
        <a:lnRef idx="0">
          <a:schemeClr val="lt1"/>
        </a:lnRef>
        <a:fillRef idx="3">
          <a:schemeClr val="accent1"/>
        </a:fillRef>
        <a:effectRef idx="2">
          <a:scrgbClr r="0" g="0" b="0"/>
        </a:effectRef>
        <a:fontRef idx="minor">
          <a:schemeClr val="lt1"/>
        </a:fontRef>
      </dsp:style>
      <dsp:txBody>
        <a:bodyPr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dirty="0"/>
            <a:t> </a:t>
          </a:r>
          <a:endParaRPr lang="zh-CN" altLang="en-US" dirty="0"/>
        </a:p>
      </dsp:txBody>
      <dsp:txXfrm>
        <a:off x="899117" y="168067"/>
        <a:ext cx="417069" cy="417069"/>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831780" cy="2180601"/>
        <a:chOff x="0" y="0"/>
        <a:chExt cx="2831780" cy="2180601"/>
      </a:xfrm>
    </dsp:grpSpPr>
    <dsp:sp modelId="{70A3CE09-F352-A849-A983-EFC7EA784576}">
      <dsp:nvSpPr>
        <dsp:cNvPr id="3" name="六边形 2"/>
        <dsp:cNvSpPr/>
      </dsp:nvSpPr>
      <dsp:spPr bwMode="white">
        <a:xfrm rot="5400000">
          <a:off x="2044427" y="669282"/>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dirty="0"/>
            <a:t> </a:t>
          </a:r>
          <a:endParaRPr lang="zh-CN" altLang="en-US" dirty="0"/>
        </a:p>
      </dsp:txBody>
      <dsp:txXfrm rot="5400000">
        <a:off x="2044427" y="669282"/>
        <a:ext cx="614877" cy="534943"/>
      </dsp:txXfrm>
    </dsp:sp>
    <dsp:sp modelId="{67B7F59C-C4A6-1C4D-A8B9-25897304815C}">
      <dsp:nvSpPr>
        <dsp:cNvPr id="4" name="矩形 3"/>
        <dsp:cNvSpPr/>
      </dsp:nvSpPr>
      <dsp:spPr bwMode="white">
        <a:xfrm>
          <a:off x="2145577" y="752290"/>
          <a:ext cx="686203" cy="3689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endParaRPr>
            <a:solidFill>
              <a:schemeClr val="tx1"/>
            </a:solidFill>
          </a:endParaRPr>
        </a:p>
      </dsp:txBody>
      <dsp:txXfrm>
        <a:off x="2145577" y="752290"/>
        <a:ext cx="686203" cy="368926"/>
      </dsp:txXfrm>
    </dsp:sp>
    <dsp:sp modelId="{3ED650BA-B934-1F4F-B047-5707F89FB67A}">
      <dsp:nvSpPr>
        <dsp:cNvPr id="5" name="六边形 4"/>
        <dsp:cNvSpPr/>
      </dsp:nvSpPr>
      <dsp:spPr bwMode="white">
        <a:xfrm rot="5400000">
          <a:off x="1466688" y="669282"/>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endParaRPr lang="zh-CN" altLang="en-US"/>
        </a:p>
      </dsp:txBody>
      <dsp:txXfrm rot="5400000">
        <a:off x="1466688" y="669282"/>
        <a:ext cx="614877" cy="534943"/>
      </dsp:txXfrm>
    </dsp:sp>
    <dsp:sp modelId="{04207AE9-ADC3-614F-BABC-A6EBA2AEF8A1}">
      <dsp:nvSpPr>
        <dsp:cNvPr id="6" name="六边形 5"/>
        <dsp:cNvSpPr/>
      </dsp:nvSpPr>
      <dsp:spPr bwMode="white">
        <a:xfrm rot="5400000">
          <a:off x="1754451" y="1191190"/>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zh-CN" altLang="en-US"/>
        </a:p>
      </dsp:txBody>
      <dsp:txXfrm rot="5400000">
        <a:off x="1754451" y="1191190"/>
        <a:ext cx="614877" cy="534943"/>
      </dsp:txXfrm>
    </dsp:sp>
    <dsp:sp modelId="{5AA8F162-58EA-FD48-B991-33A0733B8B1E}">
      <dsp:nvSpPr>
        <dsp:cNvPr id="7" name="矩形 6"/>
        <dsp:cNvSpPr/>
      </dsp:nvSpPr>
      <dsp:spPr bwMode="white">
        <a:xfrm>
          <a:off x="1108143" y="1274198"/>
          <a:ext cx="664068" cy="3689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ctr"/>
        <a:lstStyle>
          <a:lvl1pPr algn="r">
            <a:defRPr sz="1600"/>
          </a:lvl1pPr>
          <a:lvl2pPr marL="114300" indent="-114300" algn="r">
            <a:defRPr sz="1200"/>
          </a:lvl2pPr>
          <a:lvl3pPr marL="228600" indent="-114300" algn="r">
            <a:defRPr sz="1200"/>
          </a:lvl3pPr>
          <a:lvl4pPr marL="342900" indent="-114300" algn="r">
            <a:defRPr sz="1200"/>
          </a:lvl4pPr>
          <a:lvl5pPr marL="457200" indent="-114300" algn="r">
            <a:defRPr sz="1200"/>
          </a:lvl5pPr>
          <a:lvl6pPr marL="571500" indent="-114300" algn="r">
            <a:defRPr sz="1200"/>
          </a:lvl6pPr>
          <a:lvl7pPr marL="685800" indent="-114300" algn="r">
            <a:defRPr sz="1200"/>
          </a:lvl7pPr>
          <a:lvl8pPr marL="800100" indent="-114300" algn="r">
            <a:defRPr sz="1200"/>
          </a:lvl8pPr>
          <a:lvl9pPr marL="914400" indent="-114300" algn="r">
            <a:defRPr sz="1200"/>
          </a:lvl9pPr>
        </a:lstStyle>
        <a:p>
          <a:endParaRPr>
            <a:solidFill>
              <a:schemeClr val="tx1"/>
            </a:solidFill>
          </a:endParaRPr>
        </a:p>
      </dsp:txBody>
      <dsp:txXfrm>
        <a:off x="1108143" y="1274198"/>
        <a:ext cx="664068" cy="368926"/>
      </dsp:txXfrm>
    </dsp:sp>
    <dsp:sp modelId="{401BEF2C-76C8-EA41-B102-731BE696686A}">
      <dsp:nvSpPr>
        <dsp:cNvPr id="8" name="六边形 7"/>
        <dsp:cNvSpPr/>
      </dsp:nvSpPr>
      <dsp:spPr bwMode="white">
        <a:xfrm rot="5400000">
          <a:off x="2256870" y="1191190"/>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endParaRPr lang="zh-CN" altLang="en-US"/>
        </a:p>
      </dsp:txBody>
      <dsp:txXfrm rot="5400000">
        <a:off x="2256870" y="1191190"/>
        <a:ext cx="614877" cy="534943"/>
      </dsp:txXfrm>
    </dsp:sp>
    <dsp:sp modelId="{4F37191A-FD32-BC4A-BC19-0C1231820536}">
      <dsp:nvSpPr>
        <dsp:cNvPr id="9" name="六边形 8"/>
        <dsp:cNvSpPr/>
      </dsp:nvSpPr>
      <dsp:spPr bwMode="white">
        <a:xfrm rot="5400000">
          <a:off x="2044427" y="1605691"/>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dirty="0"/>
            <a:t> </a:t>
          </a:r>
          <a:endParaRPr lang="zh-CN" altLang="en-US" dirty="0"/>
        </a:p>
      </dsp:txBody>
      <dsp:txXfrm rot="5400000">
        <a:off x="2044427" y="1605691"/>
        <a:ext cx="614877" cy="534943"/>
      </dsp:txXfrm>
    </dsp:sp>
    <dsp:sp modelId="{7D97E7EA-FD65-C240-AA34-95F730DF4AFC}">
      <dsp:nvSpPr>
        <dsp:cNvPr id="10" name="矩形 9"/>
        <dsp:cNvSpPr/>
      </dsp:nvSpPr>
      <dsp:spPr bwMode="white">
        <a:xfrm>
          <a:off x="2145577" y="1796106"/>
          <a:ext cx="686203" cy="3689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endParaRPr>
            <a:solidFill>
              <a:schemeClr val="tx1"/>
            </a:solidFill>
          </a:endParaRPr>
        </a:p>
      </dsp:txBody>
      <dsp:txXfrm>
        <a:off x="2145577" y="1796106"/>
        <a:ext cx="686203" cy="368926"/>
      </dsp:txXfrm>
    </dsp:sp>
    <dsp:sp modelId="{2D6B3191-C89F-DF4C-84FC-E1CE86967954}">
      <dsp:nvSpPr>
        <dsp:cNvPr id="11" name="六边形 10"/>
        <dsp:cNvSpPr/>
      </dsp:nvSpPr>
      <dsp:spPr bwMode="white">
        <a:xfrm rot="5400000">
          <a:off x="1466688" y="1605691"/>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endParaRPr lang="zh-CN" altLang="en-US"/>
        </a:p>
      </dsp:txBody>
      <dsp:txXfrm rot="5400000">
        <a:off x="1466688" y="1605691"/>
        <a:ext cx="614877" cy="534943"/>
      </dsp:txXfrm>
    </dsp:sp>
    <dsp:sp modelId="{8FD6573A-3E2E-C74F-929D-B58DF6587F32}">
      <dsp:nvSpPr>
        <dsp:cNvPr id="12" name="六边形 11"/>
        <dsp:cNvSpPr/>
      </dsp:nvSpPr>
      <dsp:spPr bwMode="white">
        <a:xfrm rot="5400000">
          <a:off x="34458" y="1244868"/>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68580" tIns="68580" rIns="68580" bIns="6858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dirty="0"/>
            <a:t> </a:t>
          </a:r>
          <a:endParaRPr lang="zh-CN" altLang="en-US" dirty="0"/>
        </a:p>
      </dsp:txBody>
      <dsp:txXfrm rot="5400000">
        <a:off x="34458" y="1244868"/>
        <a:ext cx="614877" cy="534943"/>
      </dsp:txXfrm>
    </dsp:sp>
    <dsp:sp modelId="{F9C22BEA-F600-C142-9326-3B6C1B4D8D80}">
      <dsp:nvSpPr>
        <dsp:cNvPr id="13" name="矩形 12"/>
        <dsp:cNvSpPr/>
      </dsp:nvSpPr>
      <dsp:spPr bwMode="white">
        <a:xfrm>
          <a:off x="529050" y="1688699"/>
          <a:ext cx="664068" cy="36892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0960" tIns="60960" rIns="60960" bIns="60960" anchor="ctr"/>
        <a:lstStyle>
          <a:lvl1pPr algn="r">
            <a:defRPr sz="1600"/>
          </a:lvl1pPr>
          <a:lvl2pPr marL="114300" indent="-114300" algn="r">
            <a:defRPr sz="1200"/>
          </a:lvl2pPr>
          <a:lvl3pPr marL="228600" indent="-114300" algn="r">
            <a:defRPr sz="1200"/>
          </a:lvl3pPr>
          <a:lvl4pPr marL="342900" indent="-114300" algn="r">
            <a:defRPr sz="1200"/>
          </a:lvl4pPr>
          <a:lvl5pPr marL="457200" indent="-114300" algn="r">
            <a:defRPr sz="1200"/>
          </a:lvl5pPr>
          <a:lvl6pPr marL="571500" indent="-114300" algn="r">
            <a:defRPr sz="1200"/>
          </a:lvl6pPr>
          <a:lvl7pPr marL="685800" indent="-114300" algn="r">
            <a:defRPr sz="1200"/>
          </a:lvl7pPr>
          <a:lvl8pPr marL="800100" indent="-114300" algn="r">
            <a:defRPr sz="1200"/>
          </a:lvl8pPr>
          <a:lvl9pPr marL="914400" indent="-114300" algn="r">
            <a:defRPr sz="1200"/>
          </a:lvl9pPr>
        </a:lstStyle>
        <a:p>
          <a:endParaRPr>
            <a:solidFill>
              <a:schemeClr val="tx1"/>
            </a:solidFill>
          </a:endParaRPr>
        </a:p>
      </dsp:txBody>
      <dsp:txXfrm>
        <a:off x="529050" y="1688699"/>
        <a:ext cx="664068" cy="368926"/>
      </dsp:txXfrm>
    </dsp:sp>
    <dsp:sp modelId="{697128A3-65BD-8648-BCCC-BDBF26D0A28B}">
      <dsp:nvSpPr>
        <dsp:cNvPr id="14" name="六边形 13"/>
        <dsp:cNvSpPr/>
      </dsp:nvSpPr>
      <dsp:spPr bwMode="white">
        <a:xfrm rot="5400000">
          <a:off x="1159882" y="764821"/>
          <a:ext cx="614877" cy="534943"/>
        </a:xfrm>
        <a:prstGeom prst="hexagon">
          <a:avLst>
            <a:gd name="adj" fmla="val 25000"/>
            <a:gd name="vf" fmla="val 115470"/>
          </a:avLst>
        </a:prstGeom>
      </dsp:spPr>
      <dsp:style>
        <a:lnRef idx="0">
          <a:schemeClr val="lt1"/>
        </a:lnRef>
        <a:fillRef idx="3">
          <a:schemeClr val="accent1"/>
        </a:fillRef>
        <a:effectRef idx="2">
          <a:scrgbClr r="0" g="0" b="0"/>
        </a:effectRef>
        <a:fontRef idx="minor">
          <a:schemeClr val="lt1"/>
        </a:fontRef>
      </dsp:style>
      <dsp:txBody>
        <a:bodyPr rot="-5400000" lIns="0" tIns="0" rIns="0" bIns="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endParaRPr lang="zh-CN" altLang="en-US"/>
        </a:p>
      </dsp:txBody>
      <dsp:txXfrm rot="5400000">
        <a:off x="1159882" y="764821"/>
        <a:ext cx="614877" cy="534943"/>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058459" cy="1401314"/>
        <a:chOff x="0" y="0"/>
        <a:chExt cx="3058459" cy="1401314"/>
      </a:xfrm>
    </dsp:grpSpPr>
    <dsp:sp modelId="{D6D413E5-CFD7-7242-B300-C67085A9B6C2}">
      <dsp:nvSpPr>
        <dsp:cNvPr id="3" name="椭圆 2"/>
        <dsp:cNvSpPr/>
      </dsp:nvSpPr>
      <dsp:spPr bwMode="white">
        <a:xfrm>
          <a:off x="424080" y="0"/>
          <a:ext cx="236784" cy="236784"/>
        </a:xfrm>
        <a:prstGeom prst="ellipse">
          <a:avLst/>
        </a:prstGeom>
      </dsp:spPr>
      <dsp:style>
        <a:lnRef idx="0">
          <a:schemeClr val="accent1"/>
        </a:lnRef>
        <a:fillRef idx="1">
          <a:schemeClr val="accent1">
            <a:tint val="40000"/>
          </a:schemeClr>
        </a:fillRef>
        <a:effectRef idx="2">
          <a:scrgbClr r="0" g="0" b="0"/>
        </a:effectRef>
        <a:fontRef idx="minor"/>
      </dsp:style>
      <dsp:txXfrm>
        <a:off x="424080" y="0"/>
        <a:ext cx="236784" cy="236784"/>
      </dsp:txXfrm>
    </dsp:sp>
    <dsp:sp modelId="{C87C5D0F-DE3B-1C43-89F2-0630AD8225DF}">
      <dsp:nvSpPr>
        <dsp:cNvPr id="4" name="弦形 3"/>
        <dsp:cNvSpPr/>
      </dsp:nvSpPr>
      <dsp:spPr bwMode="white">
        <a:xfrm>
          <a:off x="447759" y="23678"/>
          <a:ext cx="189427" cy="189427"/>
        </a:xfrm>
        <a:prstGeom prst="chord">
          <a:avLst>
            <a:gd name="adj1" fmla="val 1168272"/>
            <a:gd name="adj2" fmla="val 9631728"/>
          </a:avLst>
        </a:prstGeom>
      </dsp:spPr>
      <dsp:style>
        <a:lnRef idx="1">
          <a:schemeClr val="accent1"/>
        </a:lnRef>
        <a:fillRef idx="3">
          <a:schemeClr val="accent1"/>
        </a:fillRef>
        <a:effectRef idx="2">
          <a:scrgbClr r="0" g="0" b="0"/>
        </a:effectRef>
        <a:fontRef idx="minor">
          <a:schemeClr val="lt1"/>
        </a:fontRef>
      </dsp:style>
      <dsp:txXfrm>
        <a:off x="447759" y="23678"/>
        <a:ext cx="189427" cy="189427"/>
      </dsp:txXfrm>
    </dsp:sp>
    <dsp:sp modelId="{853146EE-4128-FC4E-8795-A9E1F9E918DC}">
      <dsp:nvSpPr>
        <dsp:cNvPr id="5" name="矩形 4"/>
        <dsp:cNvSpPr/>
      </dsp:nvSpPr>
      <dsp:spPr bwMode="white">
        <a:xfrm>
          <a:off x="286114" y="236784"/>
          <a:ext cx="700486" cy="996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4460" tIns="124460" rIns="124460" bIns="124460" anchor="t"/>
        <a:lstStyle>
          <a:lvl1pPr algn="l">
            <a:defRPr sz="4900"/>
          </a:lvl1pPr>
          <a:lvl2pPr marL="285750" indent="-285750" algn="l">
            <a:defRPr sz="3800"/>
          </a:lvl2pPr>
          <a:lvl3pPr marL="571500" indent="-285750" algn="l">
            <a:defRPr sz="3800"/>
          </a:lvl3pPr>
          <a:lvl4pPr marL="857250" indent="-285750" algn="l">
            <a:defRPr sz="3800"/>
          </a:lvl4pPr>
          <a:lvl5pPr marL="1143000" indent="-285750" algn="l">
            <a:defRPr sz="3800"/>
          </a:lvl5pPr>
          <a:lvl6pPr marL="1428750" indent="-285750" algn="l">
            <a:defRPr sz="3800"/>
          </a:lvl6pPr>
          <a:lvl7pPr marL="1714500" indent="-285750" algn="l">
            <a:defRPr sz="3800"/>
          </a:lvl7pPr>
          <a:lvl8pPr marL="2000250" indent="-285750" algn="l">
            <a:defRPr sz="3800"/>
          </a:lvl8pPr>
          <a:lvl9pPr marL="2286000" indent="-285750" algn="l">
            <a:defRPr sz="3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86114" y="236784"/>
        <a:ext cx="700486" cy="996466"/>
      </dsp:txXfrm>
    </dsp:sp>
    <dsp:sp modelId="{79148FE6-DA47-7A43-8611-0E25AD5709C9}">
      <dsp:nvSpPr>
        <dsp:cNvPr id="6" name="矩形 5"/>
        <dsp:cNvSpPr/>
      </dsp:nvSpPr>
      <dsp:spPr bwMode="white">
        <a:xfrm>
          <a:off x="286114" y="0"/>
          <a:ext cx="700486" cy="2367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7940" tIns="27940" rIns="27940" bIns="27940" anchor="b"/>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86114" y="0"/>
        <a:ext cx="700486" cy="236784"/>
      </dsp:txXfrm>
    </dsp:sp>
    <dsp:sp modelId="{98B88827-B21E-4542-A3FD-FEAF61330FB2}">
      <dsp:nvSpPr>
        <dsp:cNvPr id="7" name="椭圆 6"/>
        <dsp:cNvSpPr/>
      </dsp:nvSpPr>
      <dsp:spPr bwMode="white">
        <a:xfrm>
          <a:off x="899855" y="246974"/>
          <a:ext cx="236784" cy="236784"/>
        </a:xfrm>
        <a:prstGeom prst="ellipse">
          <a:avLst/>
        </a:prstGeom>
      </dsp:spPr>
      <dsp:style>
        <a:lnRef idx="0">
          <a:schemeClr val="accent1"/>
        </a:lnRef>
        <a:fillRef idx="1">
          <a:schemeClr val="accent1">
            <a:tint val="40000"/>
          </a:schemeClr>
        </a:fillRef>
        <a:effectRef idx="2">
          <a:scrgbClr r="0" g="0" b="0"/>
        </a:effectRef>
        <a:fontRef idx="minor"/>
      </dsp:style>
      <dsp:txXfrm>
        <a:off x="899855" y="246974"/>
        <a:ext cx="236784" cy="236784"/>
      </dsp:txXfrm>
    </dsp:sp>
    <dsp:sp modelId="{D7256C04-6A87-2F4C-A8F8-7CCAAF930310}">
      <dsp:nvSpPr>
        <dsp:cNvPr id="8" name="弦形 7"/>
        <dsp:cNvSpPr/>
      </dsp:nvSpPr>
      <dsp:spPr bwMode="white">
        <a:xfrm>
          <a:off x="923517" y="270651"/>
          <a:ext cx="189427" cy="189427"/>
        </a:xfrm>
        <a:prstGeom prst="chord">
          <a:avLst>
            <a:gd name="adj1" fmla="val 20431728"/>
            <a:gd name="adj2" fmla="val 11968272"/>
          </a:avLst>
        </a:prstGeom>
      </dsp:spPr>
      <dsp:style>
        <a:lnRef idx="1">
          <a:schemeClr val="accent1"/>
        </a:lnRef>
        <a:fillRef idx="3">
          <a:schemeClr val="accent1"/>
        </a:fillRef>
        <a:effectRef idx="2">
          <a:scrgbClr r="0" g="0" b="0"/>
        </a:effectRef>
        <a:fontRef idx="minor">
          <a:schemeClr val="lt1"/>
        </a:fontRef>
      </dsp:style>
      <dsp:txXfrm>
        <a:off x="923517" y="270651"/>
        <a:ext cx="189427" cy="189427"/>
      </dsp:txXfrm>
    </dsp:sp>
    <dsp:sp modelId="{ADF57562-8A59-9A4D-940B-5023F6588C11}">
      <dsp:nvSpPr>
        <dsp:cNvPr id="9" name="矩形 8"/>
        <dsp:cNvSpPr/>
      </dsp:nvSpPr>
      <dsp:spPr bwMode="white">
        <a:xfrm>
          <a:off x="1322044" y="236784"/>
          <a:ext cx="700486" cy="996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4460" tIns="124460" rIns="124460" bIns="124460" anchor="t"/>
        <a:lstStyle>
          <a:lvl1pPr algn="l">
            <a:defRPr sz="4900"/>
          </a:lvl1pPr>
          <a:lvl2pPr marL="285750" indent="-285750" algn="l">
            <a:defRPr sz="3800"/>
          </a:lvl2pPr>
          <a:lvl3pPr marL="571500" indent="-285750" algn="l">
            <a:defRPr sz="3800"/>
          </a:lvl3pPr>
          <a:lvl4pPr marL="857250" indent="-285750" algn="l">
            <a:defRPr sz="3800"/>
          </a:lvl4pPr>
          <a:lvl5pPr marL="1143000" indent="-285750" algn="l">
            <a:defRPr sz="3800"/>
          </a:lvl5pPr>
          <a:lvl6pPr marL="1428750" indent="-285750" algn="l">
            <a:defRPr sz="3800"/>
          </a:lvl6pPr>
          <a:lvl7pPr marL="1714500" indent="-285750" algn="l">
            <a:defRPr sz="3800"/>
          </a:lvl7pPr>
          <a:lvl8pPr marL="2000250" indent="-285750" algn="l">
            <a:defRPr sz="3800"/>
          </a:lvl8pPr>
          <a:lvl9pPr marL="2286000" indent="-285750" algn="l">
            <a:defRPr sz="3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1322044" y="236784"/>
        <a:ext cx="700486" cy="996466"/>
      </dsp:txXfrm>
    </dsp:sp>
    <dsp:sp modelId="{C7F4AC42-E48A-E14F-922A-B97459A59E5D}">
      <dsp:nvSpPr>
        <dsp:cNvPr id="10" name="矩形 9"/>
        <dsp:cNvSpPr/>
      </dsp:nvSpPr>
      <dsp:spPr bwMode="white">
        <a:xfrm>
          <a:off x="1322044" y="0"/>
          <a:ext cx="700486" cy="2367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7940" tIns="27940" rIns="27940" bIns="27940" anchor="b"/>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1322044" y="0"/>
        <a:ext cx="700486" cy="236784"/>
      </dsp:txXfrm>
    </dsp:sp>
    <dsp:sp modelId="{DC19747D-5878-ED4E-B9A0-B02F985D0D4F}">
      <dsp:nvSpPr>
        <dsp:cNvPr id="11" name="椭圆 10"/>
        <dsp:cNvSpPr/>
      </dsp:nvSpPr>
      <dsp:spPr bwMode="white">
        <a:xfrm>
          <a:off x="1088993" y="532270"/>
          <a:ext cx="236784" cy="236784"/>
        </a:xfrm>
        <a:prstGeom prst="ellipse">
          <a:avLst/>
        </a:prstGeom>
      </dsp:spPr>
      <dsp:style>
        <a:lnRef idx="0">
          <a:schemeClr val="accent1"/>
        </a:lnRef>
        <a:fillRef idx="1">
          <a:schemeClr val="accent1">
            <a:tint val="40000"/>
          </a:schemeClr>
        </a:fillRef>
        <a:effectRef idx="2">
          <a:scrgbClr r="0" g="0" b="0"/>
        </a:effectRef>
        <a:fontRef idx="minor"/>
      </dsp:style>
      <dsp:txXfrm>
        <a:off x="1088993" y="532270"/>
        <a:ext cx="236784" cy="236784"/>
      </dsp:txXfrm>
    </dsp:sp>
    <dsp:sp modelId="{E1427946-69A7-5E48-A4BC-E957AB87A2F2}">
      <dsp:nvSpPr>
        <dsp:cNvPr id="12" name="弦形 11"/>
        <dsp:cNvSpPr/>
      </dsp:nvSpPr>
      <dsp:spPr bwMode="white">
        <a:xfrm>
          <a:off x="1112672" y="529521"/>
          <a:ext cx="189427" cy="189427"/>
        </a:xfrm>
        <a:prstGeom prst="chord">
          <a:avLst>
            <a:gd name="adj1" fmla="val 16200000"/>
            <a:gd name="adj2" fmla="val 16200000"/>
          </a:avLst>
        </a:prstGeom>
      </dsp:spPr>
      <dsp:style>
        <a:lnRef idx="1">
          <a:schemeClr val="accent1"/>
        </a:lnRef>
        <a:fillRef idx="3">
          <a:schemeClr val="accent1"/>
        </a:fillRef>
        <a:effectRef idx="2">
          <a:scrgbClr r="0" g="0" b="0"/>
        </a:effectRef>
        <a:fontRef idx="minor">
          <a:schemeClr val="lt1"/>
        </a:fontRef>
      </dsp:style>
      <dsp:txXfrm>
        <a:off x="1112672" y="529521"/>
        <a:ext cx="189427" cy="189427"/>
      </dsp:txXfrm>
    </dsp:sp>
    <dsp:sp modelId="{577BDCC6-DFD6-C440-B380-2A44E99C7D1E}">
      <dsp:nvSpPr>
        <dsp:cNvPr id="13" name="矩形 12"/>
        <dsp:cNvSpPr/>
      </dsp:nvSpPr>
      <dsp:spPr bwMode="white">
        <a:xfrm>
          <a:off x="2357973" y="236784"/>
          <a:ext cx="700486" cy="99646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4460" tIns="124460" rIns="124460" bIns="124460" anchor="t"/>
        <a:lstStyle>
          <a:lvl1pPr algn="l">
            <a:defRPr sz="4900"/>
          </a:lvl1pPr>
          <a:lvl2pPr marL="285750" indent="-285750" algn="l">
            <a:defRPr sz="3800"/>
          </a:lvl2pPr>
          <a:lvl3pPr marL="571500" indent="-285750" algn="l">
            <a:defRPr sz="3800"/>
          </a:lvl3pPr>
          <a:lvl4pPr marL="857250" indent="-285750" algn="l">
            <a:defRPr sz="3800"/>
          </a:lvl4pPr>
          <a:lvl5pPr marL="1143000" indent="-285750" algn="l">
            <a:defRPr sz="3800"/>
          </a:lvl5pPr>
          <a:lvl6pPr marL="1428750" indent="-285750" algn="l">
            <a:defRPr sz="3800"/>
          </a:lvl6pPr>
          <a:lvl7pPr marL="1714500" indent="-285750" algn="l">
            <a:defRPr sz="3800"/>
          </a:lvl7pPr>
          <a:lvl8pPr marL="2000250" indent="-285750" algn="l">
            <a:defRPr sz="3800"/>
          </a:lvl8pPr>
          <a:lvl9pPr marL="2286000" indent="-285750" algn="l">
            <a:defRPr sz="3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357973" y="236784"/>
        <a:ext cx="700486" cy="996466"/>
      </dsp:txXfrm>
    </dsp:sp>
    <dsp:sp modelId="{BA620EFE-AD3D-0440-9C42-C62632027193}">
      <dsp:nvSpPr>
        <dsp:cNvPr id="14" name="矩形 13"/>
        <dsp:cNvSpPr/>
      </dsp:nvSpPr>
      <dsp:spPr bwMode="white">
        <a:xfrm>
          <a:off x="2357973" y="0"/>
          <a:ext cx="700486" cy="23678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7940" tIns="27940" rIns="27940" bIns="27940" anchor="b"/>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altLang="zh-CN" dirty="0">
              <a:solidFill>
                <a:schemeClr val="tx1"/>
              </a:solidFill>
            </a:rPr>
            <a:t> </a:t>
          </a:r>
          <a:endParaRPr lang="zh-CN" altLang="en-US" dirty="0">
            <a:solidFill>
              <a:schemeClr val="tx1"/>
            </a:solidFill>
          </a:endParaRPr>
        </a:p>
      </dsp:txBody>
      <dsp:txXfrm>
        <a:off x="2357973" y="0"/>
        <a:ext cx="700486" cy="23678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Sty" val="arr"/>
                    <dgm:param type="endSty" val="arr"/>
                    <dgm:param type="begPts" val="radial"/>
                    <dgm:param type="endPts" val="radial"/>
                  </dgm:alg>
                </dgm:if>
                <dgm:else name="Name8">
                  <dgm:alg type="conn">
                    <dgm:param type="begSty" val="arr"/>
                    <dgm:param type="endSty" val="arr"/>
                    <dgm:param type="begPts" val="auto"/>
                    <dgm:param type="endPts" val="auto"/>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nodeVertAlign" val="t"/>
          <dgm:param type="fallback" val="2D"/>
        </dgm:alg>
      </dgm:if>
      <dgm:else name="Name3">
        <dgm:alg type="lin">
          <dgm:param type="linDir" val="fromR"/>
          <dgm:param type="nodeVertAlign" val="t"/>
          <dgm:param type="fallback" val="2D"/>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type="chevron" r:blip="" rot="180">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type="chevron" r:blip="" rot="180">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nodeVertAlign" val="t"/>
          <dgm:param type="fallback" val="2D"/>
        </dgm:alg>
      </dgm:if>
      <dgm:else name="Name3">
        <dgm:alg type="lin">
          <dgm:param type="linDir" val="fromR"/>
          <dgm:param type="nodeVertAlign" val="t"/>
          <dgm:param type="fallback" val="2D"/>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type="chevron" r:blip="" rot="180">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type="chevron" r:blip="" rot="180">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fld>
            <a:endParaRPr lang="en-US" altLang="zh-CN" sz="1200" dirty="0"/>
          </a:p>
        </p:txBody>
      </p:sp>
      <p:sp>
        <p:nvSpPr>
          <p:cNvPr id="19458" name="Rectangle 2"/>
          <p:cNvSpPr>
            <a:spLocks noGrp="1" noRot="1" noChangeAspect="1" noTextEdit="1"/>
          </p:cNvSpPr>
          <p:nvPr>
            <p:ph type="sldImg"/>
          </p:nvPr>
        </p:nvSpPr>
        <p:spPr>
          <a:xfrm>
            <a:off x="481013" y="1279525"/>
            <a:ext cx="6140450" cy="3454400"/>
          </a:xfrm>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sz="2000" dirty="0"/>
              <a:t>根据不同类别个人数据制订不同的规则。包括可见性、可识别性、可传播性等。</a:t>
            </a:r>
            <a:endParaRPr kumimoji="1" lang="zh-CN" altLang="en-US" sz="2000" dirty="0"/>
          </a:p>
          <a:p>
            <a:pPr lvl="1"/>
            <a:r>
              <a:rPr kumimoji="1" lang="zh-CN" altLang="en-US" sz="2000" dirty="0"/>
              <a:t>个人数据遮蔽：是否通过技术手段对个人数据进行遮蔽。</a:t>
            </a:r>
            <a:endParaRPr kumimoji="1" lang="zh-CN" altLang="en-US" sz="2000" dirty="0"/>
          </a:p>
          <a:p>
            <a:pPr lvl="1"/>
            <a:r>
              <a:rPr kumimoji="1" lang="zh-CN" altLang="en-US" sz="2000" dirty="0"/>
              <a:t>数据活动合规：数据访问者是谁？数据用途？数据使用范围？对数据活动进行持续监控与分析，帮助用户实现对数据活动的实时完全可见。</a:t>
            </a:r>
            <a:endParaRPr kumimoji="1" lang="zh-CN" altLang="en-US" sz="2000" dirty="0"/>
          </a:p>
          <a:p>
            <a:pPr lvl="1"/>
            <a:r>
              <a:rPr kumimoji="1" lang="zh-CN" altLang="en-US" sz="2000" dirty="0"/>
              <a:t>违规检查与事件响应</a:t>
            </a:r>
            <a:endParaRPr kumimoji="1" lang="zh-CN" altLang="en-US" sz="2000" dirty="0"/>
          </a:p>
          <a:p>
            <a:pPr lvl="1"/>
            <a:r>
              <a:rPr kumimoji="1" lang="zh-CN" altLang="en-US" sz="2000" dirty="0"/>
              <a:t>数据传播范围是否合规，如</a:t>
            </a:r>
            <a:r>
              <a:rPr kumimoji="1" lang="en-US" altLang="zh-CN" sz="2000" dirty="0"/>
              <a:t>GDPR</a:t>
            </a:r>
            <a:r>
              <a:rPr kumimoji="1" lang="zh-CN" altLang="en-US" sz="2000" dirty="0"/>
              <a:t> 规定禁止向欧盟以外的地区传输个人数据，除非接收国可证明其可提供充足的数据保护。</a:t>
            </a:r>
            <a:endParaRPr lang="en-US" altLang="zh-CN" sz="2000" dirty="0"/>
          </a:p>
          <a:p>
            <a:endParaRPr lang="zh-CN" altLang="en-US" sz="1200" b="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1" kern="0" dirty="0">
                <a:solidFill>
                  <a:srgbClr val="003399"/>
                </a:solidFill>
                <a:latin typeface="黑体" panose="02010609060101010101" pitchFamily="49" charset="-122"/>
                <a:ea typeface="黑体" panose="02010609060101010101" pitchFamily="49" charset="-122"/>
              </a:rPr>
              <a:t>l</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endParaRPr lang="zh-CN" altLang="en-US" sz="1200" dirty="0">
              <a:latin typeface="+mn-ea"/>
            </a:endParaRP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endParaRPr lang="zh-CN" altLang="en-US" sz="1200" dirty="0">
              <a:latin typeface="+mn-ea"/>
            </a:endParaRP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endParaRPr lang="zh-CN" altLang="en-US" sz="1200" dirty="0">
              <a:latin typeface="+mn-ea"/>
            </a:endParaRP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endParaRPr lang="zh-CN" altLang="en-US" sz="1200" dirty="0">
              <a:latin typeface="+mn-ea"/>
            </a:endParaRP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endParaRPr lang="zh-CN" altLang="en-US" sz="1200" dirty="0">
              <a:latin typeface="+mn-ea"/>
            </a:endParaRP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endParaRPr lang="zh-CN" altLang="en-US" sz="1200" dirty="0">
              <a:latin typeface="+mn-ea"/>
            </a:endParaRP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endParaRPr lang="zh-CN" altLang="en-US" sz="1200" dirty="0">
              <a:latin typeface="+mn-ea"/>
            </a:endParaRP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endParaRPr lang="zh-CN" altLang="en-US" sz="1200" dirty="0">
              <a:latin typeface="+mn-ea"/>
            </a:endParaRP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endParaRPr lang="zh-CN" altLang="en-US" sz="1200" dirty="0">
              <a:latin typeface="+mn-ea"/>
            </a:endParaRP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endParaRPr lang="zh-CN" altLang="en-US" sz="1200" dirty="0">
              <a:latin typeface="+mn-ea"/>
            </a:endParaRP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假如某公司公开了数据，并且对外提供了查询数据的接口 </a:t>
            </a:r>
            <a:r>
              <a:rPr lang="en-US" altLang="zh-CN" sz="1200" b="0" i="0" kern="1200" dirty="0">
                <a:solidFill>
                  <a:schemeClr val="tx1"/>
                </a:solidFill>
                <a:effectLst/>
                <a:latin typeface="+mn-lt"/>
                <a:ea typeface="+mn-ea"/>
                <a:cs typeface="+mn-cs"/>
              </a:rPr>
              <a:t>f(x)</a:t>
            </a:r>
            <a:r>
              <a:rPr lang="zh-CN" altLang="en-US" sz="1200" b="0" i="0" kern="1200" dirty="0">
                <a:solidFill>
                  <a:schemeClr val="tx1"/>
                </a:solidFill>
                <a:effectLst/>
                <a:latin typeface="+mn-lt"/>
                <a:ea typeface="+mn-ea"/>
                <a:cs typeface="+mn-cs"/>
              </a:rPr>
              <a:t>，针对不同的查询 </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，服务器都会输出一个查询结果 </a:t>
            </a:r>
            <a:r>
              <a:rPr lang="en-US" altLang="zh-CN" sz="1200" b="0" i="0" kern="1200" dirty="0">
                <a:solidFill>
                  <a:schemeClr val="tx1"/>
                </a:solidFill>
                <a:effectLst/>
                <a:latin typeface="+mn-lt"/>
                <a:ea typeface="+mn-ea"/>
                <a:cs typeface="+mn-cs"/>
              </a:rPr>
              <a:t>f(x) + </a:t>
            </a:r>
            <a:r>
              <a:rPr lang="zh-CN" altLang="en-US" sz="1200" b="0" i="0" kern="1200" dirty="0">
                <a:solidFill>
                  <a:schemeClr val="tx1"/>
                </a:solidFill>
                <a:effectLst/>
                <a:latin typeface="+mn-lt"/>
                <a:ea typeface="+mn-ea"/>
                <a:cs typeface="+mn-cs"/>
              </a:rPr>
              <a:t>噪声，加入噪声就是为了保证 </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差分隐私。</a:t>
            </a:r>
            <a:endParaRPr lang="zh-CN" altLang="en-US" sz="1200" b="0" i="0" kern="1200" dirty="0">
              <a:solidFill>
                <a:schemeClr val="tx1"/>
              </a:solidFill>
              <a:effectLst/>
              <a:latin typeface="+mn-lt"/>
              <a:ea typeface="+mn-ea"/>
              <a:cs typeface="+mn-cs"/>
            </a:endParaRP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）数据泛化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，数据领域专家对每一个属性值构建一棵泛化树（例如，雅戈尔羽绒衣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衣服），当数据中所包含的相同属性值的记录个数少于匿名要求，则将相应属性的属性值泛化到其上一个层次，以此递归直至待发布数据满足匿名要求；（</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）插入噪声数据，通过插入噪声数据的方式满足匿名要求；（</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）数据分割</a:t>
            </a:r>
            <a:r>
              <a:rPr lang="en-US" altLang="zh-CN" sz="1200" kern="1200" dirty="0">
                <a:solidFill>
                  <a:schemeClr val="tx1"/>
                </a:solidFill>
                <a:effectLst/>
                <a:latin typeface="+mn-lt"/>
                <a:ea typeface="+mn-ea"/>
                <a:cs typeface="+mn-cs"/>
              </a:rPr>
              <a:t>[4,5]</a:t>
            </a:r>
            <a:r>
              <a:rPr lang="zh-CN" altLang="zh-CN" sz="1200" kern="1200" dirty="0">
                <a:solidFill>
                  <a:schemeClr val="tx1"/>
                </a:solidFill>
                <a:effectLst/>
                <a:latin typeface="+mn-lt"/>
                <a:ea typeface="+mn-ea"/>
                <a:cs typeface="+mn-cs"/>
              </a:rPr>
              <a:t>，通过将准标识符属性集进行垂直分割，割裂其中的关联关系，使得以对数据做笛卡尔积的方式还原数据的精度不高于</a:t>
            </a:r>
            <a:r>
              <a:rPr lang="en-US" altLang="zh-CN" sz="1200" kern="1200" dirty="0">
                <a:solidFill>
                  <a:schemeClr val="tx1"/>
                </a:solidFill>
                <a:effectLst/>
                <a:latin typeface="+mn-lt"/>
                <a:ea typeface="+mn-ea"/>
                <a:cs typeface="+mn-cs"/>
              </a:rPr>
              <a:t>1/k</a:t>
            </a:r>
            <a:r>
              <a:rPr lang="zh-CN" altLang="zh-CN" sz="1200" kern="1200" dirty="0">
                <a:solidFill>
                  <a:schemeClr val="tx1"/>
                </a:solidFill>
                <a:effectLst/>
                <a:latin typeface="+mn-lt"/>
                <a:ea typeface="+mn-ea"/>
                <a:cs typeface="+mn-cs"/>
              </a:rPr>
              <a:t>。</a:t>
            </a:r>
            <a:r>
              <a:rPr lang="en-US"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以假乱真</a:t>
            </a:r>
            <a:endParaRPr kumimoji="1" lang="zh-CN" altLang="en-US" dirty="0"/>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（定义从综述中摘取的，我又查了下各家表述不太一样 但基本相同  下面我说查的一个）</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K</a:t>
            </a:r>
            <a:r>
              <a:rPr lang="zh-CN" altLang="en-US" dirty="0"/>
              <a:t>匿名：该模型</a:t>
            </a:r>
            <a:r>
              <a:rPr lang="zh-CN" altLang="en-US" sz="1200" b="0" i="0" kern="1200" dirty="0">
                <a:solidFill>
                  <a:schemeClr val="tx1"/>
                </a:solidFill>
                <a:effectLst/>
                <a:latin typeface="+mn-lt"/>
                <a:ea typeface="+mn-ea"/>
                <a:cs typeface="+mn-cs"/>
              </a:rPr>
              <a:t>要求在一个集合中只能以不大于</a:t>
            </a:r>
            <a:r>
              <a:rPr lang="en-US" altLang="zh-CN" sz="1200" b="0" i="0" kern="1200" dirty="0">
                <a:solidFill>
                  <a:schemeClr val="tx1"/>
                </a:solidFill>
                <a:effectLst/>
                <a:latin typeface="+mn-lt"/>
                <a:ea typeface="+mn-ea"/>
                <a:cs typeface="+mn-cs"/>
              </a:rPr>
              <a:t>1/k</a:t>
            </a:r>
            <a:r>
              <a:rPr lang="zh-CN" altLang="en-US" sz="1200" b="0" i="0" kern="1200" dirty="0">
                <a:solidFill>
                  <a:schemeClr val="tx1"/>
                </a:solidFill>
                <a:effectLst/>
                <a:latin typeface="+mn-lt"/>
                <a:ea typeface="+mn-ea"/>
                <a:cs typeface="+mn-cs"/>
              </a:rPr>
              <a:t>的概率确定任何一个元素，即要求任何一个元素，在集合中至少存在</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个和其相同副本元素。</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L</a:t>
            </a:r>
            <a:r>
              <a:rPr lang="zh-CN" altLang="en-US" dirty="0"/>
              <a:t>多样性：该模型要求每个等价类中的敏感值满足多样性需求</a:t>
            </a:r>
            <a:r>
              <a:rPr lang="en-US" altLang="zh-CN" dirty="0"/>
              <a:t>, </a:t>
            </a:r>
            <a:r>
              <a:rPr lang="zh-CN" altLang="en-US" dirty="0"/>
              <a:t>以提高敏感值与其所属个体的链接难度。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T</a:t>
            </a:r>
            <a:r>
              <a:rPr lang="zh-CN" altLang="en-US" dirty="0"/>
              <a:t>相似性：该方法要求每个等价类的敏感值的分布要接近于初始数据表敏感属性的分布。</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8C25B0-0FDE-424A-87A4-E73CCD4FA04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p:nvPr>
        </p:nvSpPr>
        <p:spPr>
          <a:xfrm>
            <a:off x="139700" y="768350"/>
            <a:ext cx="6819900" cy="3836988"/>
          </a:xfrm>
        </p:spPr>
      </p:sp>
      <p:sp>
        <p:nvSpPr>
          <p:cNvPr id="4710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710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62BD52-0970-3545-B238-6C552E5F5F0A}" type="slidenum">
              <a:rPr lang="en-US" altLang="zh-CN" sz="1300" smtClean="0"/>
            </a:fld>
            <a:endParaRPr lang="en-US" altLang="zh-CN"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p:nvPr>
        </p:nvSpPr>
        <p:spPr>
          <a:xfrm>
            <a:off x="139700" y="768350"/>
            <a:ext cx="6819900" cy="3836988"/>
          </a:xfrm>
        </p:spPr>
      </p:sp>
      <p:sp>
        <p:nvSpPr>
          <p:cNvPr id="4710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一般的加密方案关注的都是</a:t>
            </a:r>
            <a:r>
              <a:rPr lang="zh-CN" altLang="en-US" b="1" dirty="0"/>
              <a:t>数据存储安全</a:t>
            </a:r>
            <a:r>
              <a:rPr lang="zh-CN" altLang="en-US" dirty="0"/>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dirty="0"/>
              <a:t>用户是不能对加密结果做任何操作的</a:t>
            </a:r>
            <a:r>
              <a:rPr lang="zh-CN" altLang="en-US" dirty="0"/>
              <a:t>，只能进行存储、传输。对加密结果做任何操作，都将会导致错误的解密，甚至解密失败。</a:t>
            </a:r>
            <a:endParaRPr lang="en-US" altLang="zh-CN" dirty="0"/>
          </a:p>
          <a:p>
            <a:endParaRPr kumimoji="1" lang="en-US" altLang="zh-CN" dirty="0"/>
          </a:p>
          <a:p>
            <a:r>
              <a:rPr lang="zh-CN" altLang="en-US" dirty="0"/>
              <a:t>同态加密方案最有趣的地方在于，其关注的是</a:t>
            </a:r>
            <a:r>
              <a:rPr lang="zh-CN" altLang="en-US" b="1" dirty="0"/>
              <a:t>数据处理安全</a:t>
            </a:r>
            <a:r>
              <a:rPr lang="zh-CN" altLang="en-US" dirty="0"/>
              <a:t>。同态加密提供了一种</a:t>
            </a:r>
            <a:r>
              <a:rPr lang="zh-CN" altLang="en-US" b="1" dirty="0"/>
              <a:t>对加密数据进行处理的功能</a:t>
            </a:r>
            <a:r>
              <a:rPr lang="zh-CN" altLang="en-US" dirty="0"/>
              <a:t>。也就是说，其他人可以对加密数据进行处理，但是处理过程不会泄露任何原始内容。同时，拥有密钥的用户对处理过的数据进行解密后，得到的正好是处理后的结果。</a:t>
            </a:r>
            <a:endParaRPr kumimoji="1" lang="en-US" altLang="zh-CN" dirty="0"/>
          </a:p>
          <a:p>
            <a:endParaRPr lang="zh-CN" altLang="en-US" dirty="0"/>
          </a:p>
        </p:txBody>
      </p:sp>
      <p:sp>
        <p:nvSpPr>
          <p:cNvPr id="4710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62BD52-0970-3545-B238-6C552E5F5F0A}" type="slidenum">
              <a:rPr lang="en-US" altLang="zh-CN" sz="1300" smtClean="0"/>
            </a:fld>
            <a:endParaRPr lang="en-US" altLang="zh-CN"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p:nvPr>
        </p:nvSpPr>
        <p:spPr>
          <a:xfrm>
            <a:off x="139700" y="768350"/>
            <a:ext cx="6819900" cy="3836988"/>
          </a:xfrm>
        </p:spPr>
      </p:sp>
      <p:sp>
        <p:nvSpPr>
          <p:cNvPr id="4915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一般的加密方案关注的都是</a:t>
            </a:r>
            <a:r>
              <a:rPr lang="zh-CN" altLang="en-US" b="1"/>
              <a:t>数据存储安全</a:t>
            </a:r>
            <a:r>
              <a:rPr lang="zh-CN" altLang="en-US"/>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a:t>用户是不能对加密结果做任何操作的</a:t>
            </a:r>
            <a:r>
              <a:rPr lang="zh-CN" altLang="en-US"/>
              <a:t>，只能进行存储、传输。对加密结果做任何操作，都将会导致错误的解密，甚至解密失败。</a:t>
            </a:r>
            <a:endParaRPr lang="en-US" altLang="zh-CN"/>
          </a:p>
          <a:p>
            <a:endParaRPr kumimoji="1" lang="en-US" altLang="zh-CN"/>
          </a:p>
          <a:p>
            <a:r>
              <a:rPr lang="zh-CN" altLang="en-US"/>
              <a:t>同态加密方案最有趣的地方在于，其关注的是</a:t>
            </a:r>
            <a:r>
              <a:rPr lang="zh-CN" altLang="en-US" b="1"/>
              <a:t>数据处理安全</a:t>
            </a:r>
            <a:r>
              <a:rPr lang="zh-CN" altLang="en-US"/>
              <a:t>。同态加密提供了一种</a:t>
            </a:r>
            <a:r>
              <a:rPr lang="zh-CN" altLang="en-US" b="1"/>
              <a:t>对加密数据进行处理的功能</a:t>
            </a:r>
            <a:r>
              <a:rPr lang="zh-CN" altLang="en-US"/>
              <a:t>。也就是说，其他人可以对加密数据进行处理，但是处理过程不会泄露任何原始内容。同时，拥有密钥的用户对处理过的数据进行解密后，得到的正好是处理后的结果。</a:t>
            </a:r>
            <a:endParaRPr kumimoji="1" lang="en-US" altLang="zh-CN"/>
          </a:p>
          <a:p>
            <a:endParaRPr lang="zh-CN" altLang="en-US"/>
          </a:p>
        </p:txBody>
      </p:sp>
      <p:sp>
        <p:nvSpPr>
          <p:cNvPr id="4915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48108D0-B478-8847-AA97-8F4D12D2F29A}" type="slidenum">
              <a:rPr lang="en-US" altLang="zh-CN" sz="1300" smtClean="0"/>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“联邦学习</a:t>
            </a:r>
            <a:r>
              <a:rPr lang="en-US" altLang="zh-CN" sz="1200" b="0" i="0" u="none" strike="noStrike" kern="1200" dirty="0">
                <a:solidFill>
                  <a:schemeClr val="tx1"/>
                </a:solidFill>
                <a:effectLst/>
                <a:latin typeface="+mn-lt"/>
                <a:ea typeface="+mn-ea"/>
                <a:cs typeface="+mn-cs"/>
              </a:rPr>
              <a:t>(Federated Learning</a:t>
            </a:r>
            <a:r>
              <a:rPr lang="zh-CN" altLang="en-US" sz="1200" b="0" i="0" u="none" strike="noStrike" kern="1200" dirty="0">
                <a:solidFill>
                  <a:schemeClr val="tx1"/>
                </a:solidFill>
                <a:effectLst/>
                <a:latin typeface="+mn-lt"/>
                <a:ea typeface="+mn-ea"/>
                <a:cs typeface="+mn-cs"/>
              </a:rPr>
              <a:t>）”作为一种加密的分布式机器学习范式，可以使得各方在不披露原始数据的情况下达到共建模型的目的。即在不违反数据隐私保护法规的前提下，连接数据孤岛，建立性能卓越的共有模型。</a:t>
            </a: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）横向联邦学习：在上文所介绍的谷歌的「</a:t>
            </a:r>
            <a:r>
              <a:rPr lang="en-US" altLang="zh-CN" sz="1200" b="0" i="0" u="none" strike="noStrike" kern="1200" dirty="0" err="1">
                <a:solidFill>
                  <a:schemeClr val="tx1"/>
                </a:solidFill>
                <a:effectLst/>
                <a:latin typeface="+mn-lt"/>
                <a:ea typeface="+mn-ea"/>
                <a:cs typeface="+mn-cs"/>
              </a:rPr>
              <a:t>Federateed</a:t>
            </a:r>
            <a:r>
              <a:rPr lang="en-US" altLang="zh-CN" sz="1200" b="0" i="0" u="none" strike="noStrike" kern="1200" dirty="0">
                <a:solidFill>
                  <a:schemeClr val="tx1"/>
                </a:solidFill>
                <a:effectLst/>
                <a:latin typeface="+mn-lt"/>
                <a:ea typeface="+mn-ea"/>
                <a:cs typeface="+mn-cs"/>
              </a:rPr>
              <a:t> Learning</a:t>
            </a:r>
            <a:r>
              <a:rPr lang="zh-CN" altLang="en-US" sz="1200" b="0" i="0" u="none" strike="noStrike" kern="1200" dirty="0">
                <a:solidFill>
                  <a:schemeClr val="tx1"/>
                </a:solidFill>
                <a:effectLst/>
                <a:latin typeface="+mn-lt"/>
                <a:ea typeface="+mn-ea"/>
                <a:cs typeface="+mn-cs"/>
              </a:rPr>
              <a:t>」中，参与联邦学习的各方数据特征相同，但贡献数据的用户不同。此时，如果我们从数据样本和数据特征两个维度上考虑联邦学习使用的数据，数据是按照参与用户的维度横向分割的（参与者的数据特征重叠较多，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重叠较少）。</a:t>
            </a:r>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纵向联邦学习：在金融等领域中，我们往往会遇到参与联邦学习的各方数据特征不同的场景。例如，在不同的企业中、不同的场景下，相同的用户可能留下了不同的数据，如果我们能够将这些数据集中起来，将会有助于对用户行为的预测。此时，如果我们从数据样本和数据特征两个维度上考虑联邦学习使用的数据，数据是按照数据特征的纬度纵向分割的（参与者训练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重叠较多，数据特征重叠较少）。</a:t>
            </a:r>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）联邦迁移学习：参与联邦学习各方的数据不同、用户不相同，数据特征也不相同，各方持有的数据重叠程度较小。此时，我们需要引入迁移学习对原始的训练和任务进行补充和增强。</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2800" b="0" i="0" dirty="0">
                <a:solidFill>
                  <a:srgbClr val="565656"/>
                </a:solidFill>
                <a:effectLst/>
                <a:latin typeface="宋体" panose="02010600030101010101" pitchFamily="2" charset="-122"/>
                <a:ea typeface="宋体" panose="02010600030101010101" pitchFamily="2" charset="-122"/>
              </a:rPr>
              <a:t>具体</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算法是利用支撑技术组合构造的</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anose="02010600030101010101" pitchFamily="2" charset="-122"/>
                <a:ea typeface="宋体" panose="02010600030101010101" pitchFamily="2" charset="-122"/>
              </a:rPr>
              <a:t>构造的</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协议又分为两大类，专用算法和通用框架。</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anose="02010600030101010101" pitchFamily="2" charset="-122"/>
                <a:ea typeface="宋体" panose="02010600030101010101" pitchFamily="2" charset="-122"/>
              </a:rPr>
              <a:t>专用算法</a:t>
            </a:r>
            <a:r>
              <a:rPr lang="zh-CN" altLang="en-US" sz="2800" b="0" i="0" dirty="0">
                <a:solidFill>
                  <a:srgbClr val="565656"/>
                </a:solidFill>
                <a:effectLst/>
                <a:latin typeface="宋体" panose="02010600030101010101" pitchFamily="2" charset="-122"/>
                <a:ea typeface="宋体" panose="02010600030101010101" pitchFamily="2" charset="-122"/>
              </a:rPr>
              <a:t>是指为解决特定问题所构造出的特殊</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协议，由于是针对性构造并进行优化，专用算法的效率会比基于混淆电路（</a:t>
            </a:r>
            <a:r>
              <a:rPr lang="en-US" altLang="zh-CN" sz="2800" b="0" i="0" dirty="0">
                <a:solidFill>
                  <a:srgbClr val="565656"/>
                </a:solidFill>
                <a:effectLst/>
                <a:latin typeface="宋体" panose="02010600030101010101" pitchFamily="2" charset="-122"/>
                <a:ea typeface="宋体" panose="02010600030101010101" pitchFamily="2" charset="-122"/>
              </a:rPr>
              <a:t>GC </a:t>
            </a:r>
            <a:r>
              <a:rPr lang="zh-CN" altLang="en-US" sz="2800" b="0" i="0" dirty="0">
                <a:solidFill>
                  <a:srgbClr val="565656"/>
                </a:solidFill>
                <a:effectLst/>
                <a:latin typeface="宋体" panose="02010600030101010101" pitchFamily="2" charset="-122"/>
                <a:ea typeface="宋体" panose="02010600030101010101" pitchFamily="2" charset="-122"/>
              </a:rPr>
              <a:t>，</a:t>
            </a:r>
            <a:r>
              <a:rPr lang="en-US" altLang="zh-CN" sz="2800" b="0" i="0" dirty="0">
                <a:solidFill>
                  <a:srgbClr val="565656"/>
                </a:solidFill>
                <a:effectLst/>
                <a:latin typeface="宋体" panose="02010600030101010101" pitchFamily="2" charset="-122"/>
                <a:ea typeface="宋体" panose="02010600030101010101" pitchFamily="2" charset="-122"/>
              </a:rPr>
              <a:t>Garbled Circuit</a:t>
            </a:r>
            <a:r>
              <a:rPr lang="zh-CN" altLang="en-US" sz="2800" b="0" i="0" dirty="0">
                <a:solidFill>
                  <a:srgbClr val="565656"/>
                </a:solidFill>
                <a:effectLst/>
                <a:latin typeface="宋体" panose="02010600030101010101" pitchFamily="2" charset="-122"/>
                <a:ea typeface="宋体" panose="02010600030101010101" pitchFamily="2" charset="-122"/>
              </a:rPr>
              <a:t>）的通用框架高很多，包含四则运算，比较运算，矩阵运算，隐私集合求交集，隐私数据查询，差分隐私等等；</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anose="02010600030101010101" pitchFamily="2" charset="-122"/>
                <a:ea typeface="宋体" panose="02010600030101010101" pitchFamily="2" charset="-122"/>
              </a:rPr>
              <a:t>通用框架</a:t>
            </a:r>
            <a:r>
              <a:rPr lang="zh-CN" altLang="en-US" sz="2800" b="0" i="0" dirty="0">
                <a:solidFill>
                  <a:srgbClr val="565656"/>
                </a:solidFill>
                <a:effectLst/>
                <a:latin typeface="宋体" panose="02010600030101010101" pitchFamily="2" charset="-122"/>
                <a:ea typeface="宋体" panose="02010600030101010101" pitchFamily="2" charset="-122"/>
              </a:rPr>
              <a:t>是指可以满足大部分计算逻辑的通用</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协议，主要基于混淆电路实现，可将计算逻辑编译成电路，然后混淆执行，支持大部分计算逻辑，但对于复杂计算逻辑，混淆电路的效率会有不同程度的降低。</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anose="02010600030101010101" pitchFamily="2" charset="-122"/>
                <a:ea typeface="宋体" panose="02010600030101010101" pitchFamily="2" charset="-122"/>
              </a:rPr>
              <a:t>专用算法和通用框架是解决隐私计算问题的两种不同思路，专用算法为特定隐私计算逻辑设计，效率更高，但只能支持单一计算逻辑；通用框架可以支持大部分隐私计算逻辑，由于支持更多的计算逻辑，与专用算法相比效率会有很大的差距（约</a:t>
            </a:r>
            <a:r>
              <a:rPr lang="en-US" altLang="zh-CN" sz="2800" b="0" i="0" dirty="0">
                <a:solidFill>
                  <a:srgbClr val="565656"/>
                </a:solidFill>
                <a:effectLst/>
                <a:latin typeface="宋体" panose="02010600030101010101" pitchFamily="2" charset="-122"/>
                <a:ea typeface="宋体" panose="02010600030101010101" pitchFamily="2" charset="-122"/>
              </a:rPr>
              <a:t>10~100</a:t>
            </a:r>
            <a:r>
              <a:rPr lang="zh-CN" altLang="en-US" sz="2800" b="0" i="0" dirty="0">
                <a:solidFill>
                  <a:srgbClr val="565656"/>
                </a:solidFill>
                <a:effectLst/>
                <a:latin typeface="宋体" panose="02010600030101010101" pitchFamily="2" charset="-122"/>
                <a:ea typeface="宋体" panose="02010600030101010101" pitchFamily="2" charset="-122"/>
              </a:rPr>
              <a:t>倍）。</a:t>
            </a:r>
            <a:endParaRPr lang="zh-CN" altLang="en-US" sz="2800" b="0" i="0" dirty="0">
              <a:solidFill>
                <a:srgbClr val="000000"/>
              </a:solidFill>
              <a:effectLst/>
              <a:latin typeface="等线" panose="02010600030101010101" pitchFamily="2" charset="-122"/>
              <a:ea typeface="等线" panose="02010600030101010101" pitchFamily="2" charset="-122"/>
            </a:endParaRPr>
          </a:p>
          <a:p>
            <a:r>
              <a:rPr lang="zh-CN" altLang="en-US" b="0" i="0" dirty="0">
                <a:solidFill>
                  <a:srgbClr val="121212"/>
                </a:solidFill>
                <a:effectLst/>
                <a:latin typeface="-apple-system"/>
              </a:rPr>
              <a:t>秘密分享（</a:t>
            </a:r>
            <a:r>
              <a:rPr lang="en-US" altLang="zh-CN" b="0" i="0" dirty="0">
                <a:solidFill>
                  <a:srgbClr val="121212"/>
                </a:solidFill>
                <a:effectLst/>
                <a:latin typeface="-apple-system"/>
              </a:rPr>
              <a:t>SS</a:t>
            </a:r>
            <a:r>
              <a:rPr lang="zh-CN" altLang="en-US" b="0" i="0" dirty="0">
                <a:solidFill>
                  <a:srgbClr val="121212"/>
                </a:solidFill>
                <a:effectLst/>
                <a:latin typeface="-apple-system"/>
              </a:rPr>
              <a:t>，</a:t>
            </a:r>
            <a:r>
              <a:rPr lang="en-US" altLang="zh-CN" b="0" i="0" dirty="0">
                <a:solidFill>
                  <a:srgbClr val="121212"/>
                </a:solidFill>
                <a:effectLst/>
                <a:latin typeface="-apple-system"/>
              </a:rPr>
              <a:t>Secret Sharing</a:t>
            </a:r>
            <a:r>
              <a:rPr lang="zh-CN" altLang="en-US" b="0" i="0" dirty="0">
                <a:solidFill>
                  <a:srgbClr val="121212"/>
                </a:solidFill>
                <a:effectLst/>
                <a:latin typeface="-apple-system"/>
              </a:rPr>
              <a:t>）是指数据拆散成多个无意义的数，并将这些数分发到多个参与方那里。每个参与方拿到的都是原始数据的一部分，一个或少数几个参与方无法还原出原始数据，只有把各自的数据凑在一起时才能还原出真实数据。</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noTextEdit="1"/>
          </p:cNvSpPr>
          <p:nvPr>
            <p:ph type="sldImg"/>
          </p:nvPr>
        </p:nvSpPr>
        <p:spPr>
          <a:xfrm>
            <a:off x="139700" y="768350"/>
            <a:ext cx="6819900" cy="3836988"/>
          </a:xfrm>
        </p:spPr>
      </p:sp>
      <p:sp>
        <p:nvSpPr>
          <p:cNvPr id="29698"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2969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AD36A12-AD6E-064A-9E20-124DBC74E50E}" type="slidenum">
              <a:rPr lang="en-US" altLang="zh-CN" sz="1300" smtClean="0"/>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139700" y="768350"/>
            <a:ext cx="6819900" cy="3836988"/>
          </a:xfrm>
          <a:ln>
            <a:solidFill>
              <a:srgbClr val="000000"/>
            </a:solidFill>
            <a:miter lim="800000"/>
          </a:ln>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803275" indent="-307975"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2369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7322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2275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6847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31419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5991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40563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659E21-4669-B848-BA5E-8E2916328809}" type="slidenum">
              <a:rPr lang="zh-CN" altLang="en-US" sz="1300" smtClean="0">
                <a:latin typeface="Arial" panose="020B0604020202020204" pitchFamily="34" charset="0"/>
              </a:rPr>
            </a:fld>
            <a:endParaRPr lang="zh-CN"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noTextEdit="1"/>
          </p:cNvSpPr>
          <p:nvPr>
            <p:ph type="sldImg"/>
          </p:nvPr>
        </p:nvSpPr>
        <p:spPr>
          <a:xfrm>
            <a:off x="139700" y="768350"/>
            <a:ext cx="6819900" cy="3836988"/>
          </a:xfrm>
        </p:spPr>
      </p:sp>
      <p:sp>
        <p:nvSpPr>
          <p:cNvPr id="60418"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0419"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48D5B0-F869-EC47-B4BB-73DF1F4C6A69}" type="slidenum">
              <a:rPr lang="en-US" altLang="zh-CN" sz="1300" smtClean="0"/>
            </a:fld>
            <a:endParaRPr lang="en-US" altLang="zh-CN"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noTextEdit="1"/>
          </p:cNvSpPr>
          <p:nvPr>
            <p:ph type="sldImg"/>
          </p:nvPr>
        </p:nvSpPr>
        <p:spPr>
          <a:xfrm>
            <a:off x="139700" y="768350"/>
            <a:ext cx="6819900" cy="3836988"/>
          </a:xfrm>
        </p:spPr>
      </p:sp>
      <p:sp>
        <p:nvSpPr>
          <p:cNvPr id="62466"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246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CC81292-F547-A349-8763-CDAF8EB52A17}" type="slidenum">
              <a:rPr lang="en-US" altLang="zh-CN" sz="1300" smtClean="0"/>
            </a:fld>
            <a:endParaRPr lang="en-US" altLang="zh-CN"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139700" y="768350"/>
            <a:ext cx="6819900" cy="3836988"/>
          </a:xfrm>
          <a:ln>
            <a:solidFill>
              <a:srgbClr val="000000"/>
            </a:solidFill>
            <a:miter lim="800000"/>
          </a:ln>
        </p:spPr>
      </p:sp>
      <p:sp>
        <p:nvSpPr>
          <p:cNvPr id="3174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803275" indent="-307975"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2369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7322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227580" indent="-24638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6847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31419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5991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4056380" indent="-24638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659E21-4669-B848-BA5E-8E2916328809}" type="slidenum">
              <a:rPr lang="zh-CN" altLang="en-US" sz="1300" smtClean="0">
                <a:latin typeface="Arial" panose="020B0604020202020204" pitchFamily="34" charset="0"/>
              </a:rPr>
            </a:fld>
            <a:endParaRPr lang="zh-CN"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p:nvPr>
        </p:nvSpPr>
        <p:spPr>
          <a:xfrm>
            <a:off x="139700" y="768350"/>
            <a:ext cx="6819900" cy="3836988"/>
          </a:xfrm>
        </p:spPr>
      </p:sp>
      <p:sp>
        <p:nvSpPr>
          <p:cNvPr id="33794"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379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BCA5D4F-431F-F146-BD74-7D922B1CD027}" type="slidenum">
              <a:rPr lang="en-US" altLang="zh-CN" sz="1300" smtClean="0"/>
            </a:fld>
            <a:endParaRPr lang="en-US" altLang="zh-CN"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p:nvPr>
        </p:nvSpPr>
        <p:spPr>
          <a:xfrm>
            <a:off x="139700" y="768350"/>
            <a:ext cx="6819900" cy="3836988"/>
          </a:xfrm>
        </p:spPr>
      </p:sp>
      <p:sp>
        <p:nvSpPr>
          <p:cNvPr id="3584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584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ECEA2A-3602-CE4D-A22A-A8631667EE65}" type="slidenum">
              <a:rPr lang="en-US" altLang="zh-CN" sz="1300" smtClean="0"/>
            </a:fld>
            <a:endParaRPr lang="en-US" altLang="zh-CN"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noTextEdit="1"/>
          </p:cNvSpPr>
          <p:nvPr>
            <p:ph type="sldImg"/>
          </p:nvPr>
        </p:nvSpPr>
        <p:spPr>
          <a:xfrm>
            <a:off x="139700" y="768350"/>
            <a:ext cx="6819900" cy="3836988"/>
          </a:xfrm>
        </p:spPr>
      </p:sp>
      <p:sp>
        <p:nvSpPr>
          <p:cNvPr id="3789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789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95AC94C-6492-D24B-BDBF-9907A6AFB102}" type="slidenum">
              <a:rPr lang="en-US" altLang="zh-CN" sz="1300" smtClean="0"/>
            </a:fld>
            <a:endParaRPr lang="en-US" altLang="zh-CN"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a:xfrm>
            <a:off x="139700" y="768350"/>
            <a:ext cx="6819900" cy="3836988"/>
          </a:xfrm>
        </p:spPr>
      </p:sp>
      <p:sp>
        <p:nvSpPr>
          <p:cNvPr id="4096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2792D1F-93E8-444F-AF93-62B81775280C}" type="slidenum">
              <a:rPr lang="en-US" altLang="zh-CN" sz="1300" smtClean="0"/>
            </a:fld>
            <a:endParaRPr lang="en-US" altLang="zh-CN"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p:nvPr>
        </p:nvSpPr>
        <p:spPr>
          <a:xfrm>
            <a:off x="139700" y="768350"/>
            <a:ext cx="6819900" cy="3836988"/>
          </a:xfrm>
        </p:spPr>
      </p:sp>
      <p:sp>
        <p:nvSpPr>
          <p:cNvPr id="40962"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2792D1F-93E8-444F-AF93-62B81775280C}" type="slidenum">
              <a:rPr lang="en-US" altLang="zh-CN" sz="1300" smtClean="0"/>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GDPR</a:t>
            </a:r>
            <a:r>
              <a:rPr kumimoji="1" lang="zh-CN" altLang="en-US" dirty="0"/>
              <a:t>的目的在于保护欧盟公民更好的控制他们的个人数据。数据在存储和流动过程中如何提供方式和机制。从根本上来说，大多数的合规机制都是关于数据安全的，他们的内容基本上可以归结为两个主要的关注点：“不要让数据流出”以及“不要让坏人进来”。</a:t>
            </a:r>
            <a:r>
              <a:rPr kumimoji="1" lang="en-US" altLang="zh-CN" dirty="0"/>
              <a:t>GDPR</a:t>
            </a:r>
            <a:r>
              <a:rPr kumimoji="1" lang="zh-CN" altLang="en-US" dirty="0"/>
              <a:t>扩展了这些基本理念，它要求个人有权利了解他们的数据是如何使用的，索取个人相关数据的副本，并且允许个人要求删除与他们相关的数据。从一个系统角度，良好的安全首先需要强有力的数据管理，确保其收集的个人信息安全，防止信息泄露、损坏、丢失。在发生或者可能发生个人信息泄露、损毁和丢失时，应当立即采取补救措施，并按照规定及时告知用户并向有关主管部门报告。</a:t>
            </a:r>
            <a:endParaRPr kumimoji="1" lang="zh-CN" altLang="en-US" dirty="0"/>
          </a:p>
          <a:p>
            <a:endParaRPr kumimoji="1" lang="zh-CN" altLang="en-US" dirty="0"/>
          </a:p>
          <a:p>
            <a:r>
              <a:rPr kumimoji="1" lang="en-US" altLang="zh-CN" dirty="0"/>
              <a:t>GDPR</a:t>
            </a:r>
            <a:r>
              <a:rPr kumimoji="1" lang="zh-CN" altLang="en-US" dirty="0"/>
              <a:t> 还提出了多种数据跨境传输的规定，</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rPr>
              <a:t>1</a:t>
            </a:r>
            <a:r>
              <a:rPr lang="zh-CN" altLang="en-US" dirty="0">
                <a:solidFill>
                  <a:schemeClr val="tx1"/>
                </a:solidFill>
              </a:rPr>
              <a:t>：直接向</a:t>
            </a:r>
            <a:r>
              <a:rPr lang="zh-CN" altLang="en-US" dirty="0">
                <a:solidFill>
                  <a:srgbClr val="FF0000"/>
                </a:solidFill>
              </a:rPr>
              <a:t>通过欧盟进行充分性认定</a:t>
            </a:r>
            <a:r>
              <a:rPr lang="zh-CN" altLang="en-US" dirty="0">
                <a:solidFill>
                  <a:schemeClr val="tx1"/>
                </a:solidFill>
              </a:rPr>
              <a:t>的第三国传输数据</a:t>
            </a:r>
            <a:endParaRPr lang="zh-CN" altLang="en-US" dirty="0">
              <a:solidFill>
                <a:schemeClr val="tx1"/>
              </a:solidFill>
            </a:endParaRPr>
          </a:p>
          <a:p>
            <a:pPr marL="0" indent="0" algn="just">
              <a:buFont typeface="Wingdings" panose="05000000000000000000" pitchFamily="2" charset="2"/>
              <a:buNone/>
            </a:pPr>
            <a:r>
              <a:rPr lang="en-US" altLang="zh-CN" dirty="0">
                <a:solidFill>
                  <a:schemeClr val="tx1"/>
                </a:solidFill>
              </a:rPr>
              <a:t>2</a:t>
            </a:r>
            <a:r>
              <a:rPr lang="zh-CN" altLang="en-US" dirty="0">
                <a:solidFill>
                  <a:schemeClr val="tx1"/>
                </a:solidFill>
              </a:rPr>
              <a:t>：通过实施被认可的行为准则，签署符合相关要求的格式合同，有约束力的公司准则，通过相关认证等方式证明数据接收方满足适当的保护能力，来保护数据跨境流动的安全性。</a:t>
            </a:r>
            <a:endParaRPr lang="zh-CN" altLang="en-US" dirty="0">
              <a:solidFill>
                <a:schemeClr val="tx1"/>
              </a:solidFill>
            </a:endParaRPr>
          </a:p>
          <a:p>
            <a:pPr marL="0" indent="0" algn="just">
              <a:buFont typeface="Wingdings" panose="05000000000000000000" pitchFamily="2" charset="2"/>
              <a:buNone/>
            </a:pPr>
            <a:r>
              <a:rPr lang="en-US" altLang="zh-CN" dirty="0">
                <a:solidFill>
                  <a:schemeClr val="tx1"/>
                </a:solidFill>
              </a:rPr>
              <a:t>3</a:t>
            </a:r>
            <a:r>
              <a:rPr lang="zh-CN" altLang="en-US" dirty="0">
                <a:solidFill>
                  <a:schemeClr val="tx1"/>
                </a:solidFill>
              </a:rPr>
              <a:t>：在征得数据主体明示同意，基于公共利益，履行有利于数据主体的合同，基于组织正当利益等情形下也满足数据跨境传输要求。</a:t>
            </a:r>
            <a:endParaRPr lang="en-US" altLang="zh-CN"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tx1"/>
              </a:solidFill>
            </a:endParaRPr>
          </a:p>
          <a:p>
            <a:endParaRPr kumimoji="1" lang="zh-CN" altLang="en-US" dirty="0"/>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p:nvPr>
        </p:nvSpPr>
        <p:spPr>
          <a:xfrm>
            <a:off x="139700" y="768350"/>
            <a:ext cx="6819900" cy="3836988"/>
          </a:xfrm>
        </p:spPr>
      </p:sp>
      <p:sp>
        <p:nvSpPr>
          <p:cNvPr id="43010"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301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A0FB137-8C5A-594C-A4F8-99650ED7C5C5}" type="slidenum">
              <a:rPr lang="en-US" altLang="zh-CN" sz="1300" smtClean="0"/>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cxnSp>
        <p:nvCxnSpPr>
          <p:cNvPr id="7"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p:cNvGrpSpPr/>
          <p:nvPr userDrawn="1"/>
        </p:nvGrpSpPr>
        <p:grpSpPr>
          <a:xfrm>
            <a:off x="442913" y="866027"/>
            <a:ext cx="11269662"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cxnSp>
        <p:nvCxnSpPr>
          <p:cNvPr id="7"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p:cNvGrpSpPr/>
          <p:nvPr userDrawn="1"/>
        </p:nvGrpSpPr>
        <p:grpSpPr>
          <a:xfrm>
            <a:off x="442913" y="866027"/>
            <a:ext cx="11269662"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5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fld>
            <a:endParaRPr lang="en-US"/>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26"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a:off x="442913" y="866027"/>
            <a:ext cx="11269662" cy="1"/>
            <a:chOff x="442913" y="4600577"/>
            <a:chExt cx="11269662" cy="1"/>
          </a:xfrm>
        </p:grpSpPr>
        <p:cxnSp>
          <p:nvCxnSpPr>
            <p:cNvPr id="32"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33"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pic>
        <p:nvPicPr>
          <p:cNvPr id="2" name="图片 1"/>
          <p:cNvPicPr>
            <a:picLocks noChangeAspect="1"/>
          </p:cNvPicPr>
          <p:nvPr userDrawn="1"/>
        </p:nvPicPr>
        <p:blipFill>
          <a:blip r:embed="rId2"/>
          <a:stretch>
            <a:fillRect/>
          </a:stretch>
        </p:blipFill>
        <p:spPr>
          <a:xfrm>
            <a:off x="9791206" y="6237277"/>
            <a:ext cx="2251153" cy="42684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lang="en-US" altLang="zh-CN" smtClean="0"/>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fld>
            <a:endParaRPr lang="zh-CN" altLang="en-US"/>
          </a:p>
        </p:txBody>
      </p:sp>
      <p:cxnSp>
        <p:nvCxnSpPr>
          <p:cNvPr id="12" name="直接连接符 25"/>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15"/>
          <a:stretch>
            <a:fillRect/>
          </a:stretch>
        </p:blipFill>
        <p:spPr>
          <a:xfrm>
            <a:off x="9791206" y="6237277"/>
            <a:ext cx="2251153" cy="426849"/>
          </a:xfrm>
          <a:prstGeom prst="rect">
            <a:avLst/>
          </a:prstGeom>
        </p:spPr>
      </p:pic>
      <p:grpSp>
        <p:nvGrpSpPr>
          <p:cNvPr id="14" name="组合 13"/>
          <p:cNvGrpSpPr/>
          <p:nvPr userDrawn="1"/>
        </p:nvGrpSpPr>
        <p:grpSpPr>
          <a:xfrm>
            <a:off x="442913" y="866027"/>
            <a:ext cx="11269662"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2.xml"/><Relationship Id="rId3" Type="http://schemas.openxmlformats.org/officeDocument/2006/relationships/image" Target="../media/image124.tiff"/><Relationship Id="rId2" Type="http://schemas.openxmlformats.org/officeDocument/2006/relationships/image" Target="../media/image123.png"/><Relationship Id="rId1" Type="http://schemas.openxmlformats.org/officeDocument/2006/relationships/image" Target="../media/image122.png"/></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2.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notesSlide" Target="../notesSlides/notesSlide85.xml"/><Relationship Id="rId7"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21.png"/></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2.xml"/><Relationship Id="rId4" Type="http://schemas.openxmlformats.org/officeDocument/2006/relationships/image" Target="../media/image137.emf"/><Relationship Id="rId3" Type="http://schemas.openxmlformats.org/officeDocument/2006/relationships/image" Target="../media/image21.png"/><Relationship Id="rId2" Type="http://schemas.openxmlformats.org/officeDocument/2006/relationships/image" Target="../media/image136.png"/><Relationship Id="rId1" Type="http://schemas.openxmlformats.org/officeDocument/2006/relationships/image" Target="../media/image135.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138.jpeg"/><Relationship Id="rId1" Type="http://schemas.openxmlformats.org/officeDocument/2006/relationships/image" Target="../media/image21.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emf"/><Relationship Id="rId2" Type="http://schemas.openxmlformats.org/officeDocument/2006/relationships/image" Target="../media/image139.png"/><Relationship Id="rId1" Type="http://schemas.openxmlformats.org/officeDocument/2006/relationships/image" Target="../media/image21.png"/></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21.png"/></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2.xml"/><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3.tiff"/></Relationships>
</file>

<file path=ppt/slides/_rels/slide110.xml.rels><?xml version="1.0" encoding="UTF-8" standalone="yes"?>
<Relationships xmlns="http://schemas.openxmlformats.org/package/2006/relationships"><Relationship Id="rId9" Type="http://schemas.openxmlformats.org/officeDocument/2006/relationships/diagramQuickStyle" Target="../diagrams/quickStyle20.xml"/><Relationship Id="rId8" Type="http://schemas.openxmlformats.org/officeDocument/2006/relationships/diagramLayout" Target="../diagrams/layout20.xml"/><Relationship Id="rId7" Type="http://schemas.openxmlformats.org/officeDocument/2006/relationships/diagramData" Target="../diagrams/data20.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3" Type="http://schemas.openxmlformats.org/officeDocument/2006/relationships/diagramLayout" Target="../diagrams/layout19.xml"/><Relationship Id="rId25" Type="http://schemas.openxmlformats.org/officeDocument/2006/relationships/notesSlide" Target="../notesSlides/notesSlide90.xml"/><Relationship Id="rId24" Type="http://schemas.openxmlformats.org/officeDocument/2006/relationships/slideLayout" Target="../slideLayouts/slideLayout2.xml"/><Relationship Id="rId23" Type="http://schemas.openxmlformats.org/officeDocument/2006/relationships/image" Target="../media/image146.png"/><Relationship Id="rId22" Type="http://schemas.openxmlformats.org/officeDocument/2006/relationships/image" Target="../media/image145.png"/><Relationship Id="rId21" Type="http://schemas.microsoft.com/office/2007/relationships/diagramDrawing" Target="../diagrams/drawing22.xml"/><Relationship Id="rId20" Type="http://schemas.openxmlformats.org/officeDocument/2006/relationships/diagramColors" Target="../diagrams/colors22.xml"/><Relationship Id="rId2" Type="http://schemas.openxmlformats.org/officeDocument/2006/relationships/diagramData" Target="../diagrams/data19.xml"/><Relationship Id="rId19" Type="http://schemas.openxmlformats.org/officeDocument/2006/relationships/diagramQuickStyle" Target="../diagrams/quickStyle22.xml"/><Relationship Id="rId18" Type="http://schemas.openxmlformats.org/officeDocument/2006/relationships/diagramLayout" Target="../diagrams/layout22.xml"/><Relationship Id="rId17" Type="http://schemas.openxmlformats.org/officeDocument/2006/relationships/diagramData" Target="../diagrams/data22.xml"/><Relationship Id="rId16" Type="http://schemas.microsoft.com/office/2007/relationships/diagramDrawing" Target="../diagrams/drawing21.xml"/><Relationship Id="rId15" Type="http://schemas.openxmlformats.org/officeDocument/2006/relationships/diagramColors" Target="../diagrams/colors21.xml"/><Relationship Id="rId14" Type="http://schemas.openxmlformats.org/officeDocument/2006/relationships/diagramQuickStyle" Target="../diagrams/quickStyle21.xml"/><Relationship Id="rId13" Type="http://schemas.openxmlformats.org/officeDocument/2006/relationships/diagramLayout" Target="../diagrams/layout21.xml"/><Relationship Id="rId12" Type="http://schemas.openxmlformats.org/officeDocument/2006/relationships/diagramData" Target="../diagrams/data21.xml"/><Relationship Id="rId11" Type="http://schemas.microsoft.com/office/2007/relationships/diagramDrawing" Target="../diagrams/drawing20.xml"/><Relationship Id="rId10" Type="http://schemas.openxmlformats.org/officeDocument/2006/relationships/diagramColors" Target="../diagrams/colors20.xml"/><Relationship Id="rId1" Type="http://schemas.openxmlformats.org/officeDocument/2006/relationships/image" Target="../media/image21.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4.tiff"/></Relationships>
</file>

<file path=ppt/slides/_rels/slide41.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svg"/><Relationship Id="rId7" Type="http://schemas.openxmlformats.org/officeDocument/2006/relationships/image" Target="../media/image41.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3" Type="http://schemas.openxmlformats.org/officeDocument/2006/relationships/image" Target="../media/image37.png"/><Relationship Id="rId2" Type="http://schemas.openxmlformats.org/officeDocument/2006/relationships/image" Target="../media/image36.svg"/><Relationship Id="rId19" Type="http://schemas.openxmlformats.org/officeDocument/2006/relationships/notesSlide" Target="../notesSlides/notesSlide33.xml"/><Relationship Id="rId18" Type="http://schemas.openxmlformats.org/officeDocument/2006/relationships/slideLayout" Target="../slideLayouts/slideLayout13.xml"/><Relationship Id="rId17" Type="http://schemas.microsoft.com/office/2007/relationships/diagramDrawing" Target="../diagrams/drawing2.xml"/><Relationship Id="rId16" Type="http://schemas.openxmlformats.org/officeDocument/2006/relationships/diagramColors" Target="../diagrams/colors2.xml"/><Relationship Id="rId15" Type="http://schemas.openxmlformats.org/officeDocument/2006/relationships/diagramQuickStyle" Target="../diagrams/quickStyle2.xml"/><Relationship Id="rId14" Type="http://schemas.openxmlformats.org/officeDocument/2006/relationships/diagramLayout" Target="../diagrams/layout2.xml"/><Relationship Id="rId13" Type="http://schemas.openxmlformats.org/officeDocument/2006/relationships/diagramData" Target="../diagrams/data2.xml"/><Relationship Id="rId12" Type="http://schemas.openxmlformats.org/officeDocument/2006/relationships/image" Target="../media/image46.svg"/><Relationship Id="rId11" Type="http://schemas.openxmlformats.org/officeDocument/2006/relationships/image" Target="../media/image45.png"/><Relationship Id="rId10" Type="http://schemas.openxmlformats.org/officeDocument/2006/relationships/image" Target="../media/image44.svg"/><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svg"/><Relationship Id="rId7" Type="http://schemas.openxmlformats.org/officeDocument/2006/relationships/image" Target="../media/image41.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3" Type="http://schemas.openxmlformats.org/officeDocument/2006/relationships/image" Target="../media/image37.png"/><Relationship Id="rId2" Type="http://schemas.openxmlformats.org/officeDocument/2006/relationships/image" Target="../media/image36.svg"/><Relationship Id="rId16" Type="http://schemas.openxmlformats.org/officeDocument/2006/relationships/notesSlide" Target="../notesSlides/notesSlide34.xml"/><Relationship Id="rId15" Type="http://schemas.openxmlformats.org/officeDocument/2006/relationships/slideLayout" Target="../slideLayouts/slideLayout13.xml"/><Relationship Id="rId14" Type="http://schemas.microsoft.com/office/2007/relationships/hdphoto" Target="../media/image48.wdp"/><Relationship Id="rId13" Type="http://schemas.openxmlformats.org/officeDocument/2006/relationships/image" Target="../media/image47.png"/><Relationship Id="rId12" Type="http://schemas.openxmlformats.org/officeDocument/2006/relationships/image" Target="../media/image46.svg"/><Relationship Id="rId11" Type="http://schemas.openxmlformats.org/officeDocument/2006/relationships/image" Target="../media/image45.png"/><Relationship Id="rId10" Type="http://schemas.openxmlformats.org/officeDocument/2006/relationships/image" Target="../media/image44.svg"/><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4.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9.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60.tif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9" Type="http://schemas.openxmlformats.org/officeDocument/2006/relationships/diagramColors" Target="../diagrams/colors5.xml"/><Relationship Id="rId8" Type="http://schemas.openxmlformats.org/officeDocument/2006/relationships/diagramQuickStyle" Target="../diagrams/quickStyle5.xml"/><Relationship Id="rId7" Type="http://schemas.openxmlformats.org/officeDocument/2006/relationships/diagramLayout" Target="../diagrams/layout5.xml"/><Relationship Id="rId6" Type="http://schemas.openxmlformats.org/officeDocument/2006/relationships/diagramData" Target="../diagrams/data5.xml"/><Relationship Id="rId5" Type="http://schemas.microsoft.com/office/2007/relationships/diagramDrawing" Target="../diagrams/drawing4.xml"/><Relationship Id="rId4" Type="http://schemas.openxmlformats.org/officeDocument/2006/relationships/diagramColors" Target="../diagrams/colors4.xml"/><Relationship Id="rId37" Type="http://schemas.openxmlformats.org/officeDocument/2006/relationships/notesSlide" Target="../notesSlides/notesSlide51.xml"/><Relationship Id="rId36" Type="http://schemas.openxmlformats.org/officeDocument/2006/relationships/slideLayout" Target="../slideLayouts/slideLayout12.xml"/><Relationship Id="rId35" Type="http://schemas.microsoft.com/office/2007/relationships/diagramDrawing" Target="../diagrams/drawing10.xml"/><Relationship Id="rId34" Type="http://schemas.openxmlformats.org/officeDocument/2006/relationships/diagramColors" Target="../diagrams/colors10.xml"/><Relationship Id="rId33" Type="http://schemas.openxmlformats.org/officeDocument/2006/relationships/diagramQuickStyle" Target="../diagrams/quickStyle10.xml"/><Relationship Id="rId32" Type="http://schemas.openxmlformats.org/officeDocument/2006/relationships/diagramLayout" Target="../diagrams/layout10.xml"/><Relationship Id="rId31" Type="http://schemas.openxmlformats.org/officeDocument/2006/relationships/diagramData" Target="../diagrams/data10.xml"/><Relationship Id="rId30" Type="http://schemas.microsoft.com/office/2007/relationships/diagramDrawing" Target="../diagrams/drawing9.xml"/><Relationship Id="rId3" Type="http://schemas.openxmlformats.org/officeDocument/2006/relationships/diagramQuickStyle" Target="../diagrams/quickStyle4.xml"/><Relationship Id="rId29" Type="http://schemas.openxmlformats.org/officeDocument/2006/relationships/diagramColors" Target="../diagrams/colors9.xml"/><Relationship Id="rId28" Type="http://schemas.openxmlformats.org/officeDocument/2006/relationships/diagramQuickStyle" Target="../diagrams/quickStyle9.xml"/><Relationship Id="rId27" Type="http://schemas.openxmlformats.org/officeDocument/2006/relationships/diagramLayout" Target="../diagrams/layout9.xml"/><Relationship Id="rId26" Type="http://schemas.openxmlformats.org/officeDocument/2006/relationships/diagramData" Target="../diagrams/data9.xml"/><Relationship Id="rId25" Type="http://schemas.microsoft.com/office/2007/relationships/diagramDrawing" Target="../diagrams/drawing8.xml"/><Relationship Id="rId24" Type="http://schemas.openxmlformats.org/officeDocument/2006/relationships/diagramColors" Target="../diagrams/colors8.xml"/><Relationship Id="rId23" Type="http://schemas.openxmlformats.org/officeDocument/2006/relationships/diagramQuickStyle" Target="../diagrams/quickStyle8.xml"/><Relationship Id="rId22" Type="http://schemas.openxmlformats.org/officeDocument/2006/relationships/diagramLayout" Target="../diagrams/layout8.xml"/><Relationship Id="rId21" Type="http://schemas.openxmlformats.org/officeDocument/2006/relationships/diagramData" Target="../diagrams/data8.xml"/><Relationship Id="rId20" Type="http://schemas.microsoft.com/office/2007/relationships/diagramDrawing" Target="../diagrams/drawing7.xml"/><Relationship Id="rId2" Type="http://schemas.openxmlformats.org/officeDocument/2006/relationships/diagramLayout" Target="../diagrams/layout4.xml"/><Relationship Id="rId19" Type="http://schemas.openxmlformats.org/officeDocument/2006/relationships/diagramColors" Target="../diagrams/colors7.xml"/><Relationship Id="rId18" Type="http://schemas.openxmlformats.org/officeDocument/2006/relationships/diagramQuickStyle" Target="../diagrams/quickStyle7.xml"/><Relationship Id="rId17" Type="http://schemas.openxmlformats.org/officeDocument/2006/relationships/diagramLayout" Target="../diagrams/layout7.xml"/><Relationship Id="rId16" Type="http://schemas.openxmlformats.org/officeDocument/2006/relationships/diagramData" Target="../diagrams/data7.xml"/><Relationship Id="rId15" Type="http://schemas.microsoft.com/office/2007/relationships/diagramDrawing" Target="../diagrams/drawing6.xml"/><Relationship Id="rId14" Type="http://schemas.openxmlformats.org/officeDocument/2006/relationships/diagramColors" Target="../diagrams/colors6.xml"/><Relationship Id="rId13" Type="http://schemas.openxmlformats.org/officeDocument/2006/relationships/diagramQuickStyle" Target="../diagrams/quickStyle6.xml"/><Relationship Id="rId12" Type="http://schemas.openxmlformats.org/officeDocument/2006/relationships/diagramLayout" Target="../diagrams/layout6.xml"/><Relationship Id="rId11" Type="http://schemas.openxmlformats.org/officeDocument/2006/relationships/diagramData" Target="../diagrams/data6.xml"/><Relationship Id="rId10" Type="http://schemas.microsoft.com/office/2007/relationships/diagramDrawing" Target="../diagrams/drawing5.xml"/><Relationship Id="rId1" Type="http://schemas.openxmlformats.org/officeDocument/2006/relationships/diagramData" Target="../diagrams/data4.xml"/></Relationships>
</file>

<file path=ppt/slides/_rels/slide61.xml.rels><?xml version="1.0" encoding="UTF-8" standalone="yes"?>
<Relationships xmlns="http://schemas.openxmlformats.org/package/2006/relationships"><Relationship Id="rId9" Type="http://schemas.openxmlformats.org/officeDocument/2006/relationships/diagramColors" Target="../diagrams/colors12.xml"/><Relationship Id="rId8" Type="http://schemas.openxmlformats.org/officeDocument/2006/relationships/diagramQuickStyle" Target="../diagrams/quickStyle12.xml"/><Relationship Id="rId7" Type="http://schemas.openxmlformats.org/officeDocument/2006/relationships/diagramLayout" Target="../diagrams/layout12.xml"/><Relationship Id="rId6" Type="http://schemas.openxmlformats.org/officeDocument/2006/relationships/diagramData" Target="../diagrams/data1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2" Type="http://schemas.openxmlformats.org/officeDocument/2006/relationships/notesSlide" Target="../notesSlides/notesSlide52.xml"/><Relationship Id="rId21" Type="http://schemas.openxmlformats.org/officeDocument/2006/relationships/slideLayout" Target="../slideLayouts/slideLayout12.xml"/><Relationship Id="rId20" Type="http://schemas.microsoft.com/office/2007/relationships/diagramDrawing" Target="../diagrams/drawing14.xml"/><Relationship Id="rId2" Type="http://schemas.openxmlformats.org/officeDocument/2006/relationships/diagramLayout" Target="../diagrams/layout11.xml"/><Relationship Id="rId19" Type="http://schemas.openxmlformats.org/officeDocument/2006/relationships/diagramColors" Target="../diagrams/colors14.xml"/><Relationship Id="rId18" Type="http://schemas.openxmlformats.org/officeDocument/2006/relationships/diagramQuickStyle" Target="../diagrams/quickStyle14.xml"/><Relationship Id="rId17" Type="http://schemas.openxmlformats.org/officeDocument/2006/relationships/diagramLayout" Target="../diagrams/layout14.xml"/><Relationship Id="rId16" Type="http://schemas.openxmlformats.org/officeDocument/2006/relationships/diagramData" Target="../diagrams/data14.xml"/><Relationship Id="rId15" Type="http://schemas.microsoft.com/office/2007/relationships/diagramDrawing" Target="../diagrams/drawing13.xml"/><Relationship Id="rId14" Type="http://schemas.openxmlformats.org/officeDocument/2006/relationships/diagramColors" Target="../diagrams/colors13.xml"/><Relationship Id="rId13" Type="http://schemas.openxmlformats.org/officeDocument/2006/relationships/diagramQuickStyle" Target="../diagrams/quickStyle13.xml"/><Relationship Id="rId12" Type="http://schemas.openxmlformats.org/officeDocument/2006/relationships/diagramLayout" Target="../diagrams/layout13.xml"/><Relationship Id="rId11" Type="http://schemas.openxmlformats.org/officeDocument/2006/relationships/diagramData" Target="../diagrams/data13.xml"/><Relationship Id="rId10" Type="http://schemas.microsoft.com/office/2007/relationships/diagramDrawing" Target="../diagrams/drawing12.xml"/><Relationship Id="rId1" Type="http://schemas.openxmlformats.org/officeDocument/2006/relationships/diagramData" Target="../diagrams/data11.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12.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2.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65.emf"/><Relationship Id="rId2" Type="http://schemas.openxmlformats.org/officeDocument/2006/relationships/image" Target="../media/image64.tiff"/><Relationship Id="rId1" Type="http://schemas.openxmlformats.org/officeDocument/2006/relationships/image" Target="../media/image21.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66.tiff"/><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image" Target="../media/image1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image" Target="../media/image67.jpeg"/></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image" Target="../media/image18.tiff"/></Relationships>
</file>

<file path=ppt/slides/_rels/slide80.xml.rels><?xml version="1.0" encoding="UTF-8" standalone="yes"?>
<Relationships xmlns="http://schemas.openxmlformats.org/package/2006/relationships"><Relationship Id="rId9" Type="http://schemas.openxmlformats.org/officeDocument/2006/relationships/image" Target="../media/image79.svg"/><Relationship Id="rId8" Type="http://schemas.openxmlformats.org/officeDocument/2006/relationships/image" Target="../media/image78.png"/><Relationship Id="rId7" Type="http://schemas.openxmlformats.org/officeDocument/2006/relationships/image" Target="../media/image77.svg"/><Relationship Id="rId6" Type="http://schemas.openxmlformats.org/officeDocument/2006/relationships/image" Target="../media/image76.png"/><Relationship Id="rId5" Type="http://schemas.openxmlformats.org/officeDocument/2006/relationships/image" Target="../media/image38.svg"/><Relationship Id="rId4" Type="http://schemas.openxmlformats.org/officeDocument/2006/relationships/image" Target="../media/image37.png"/><Relationship Id="rId3" Type="http://schemas.openxmlformats.org/officeDocument/2006/relationships/image" Target="../media/image75.png"/><Relationship Id="rId20" Type="http://schemas.openxmlformats.org/officeDocument/2006/relationships/notesSlide" Target="../notesSlides/notesSlide66.xml"/><Relationship Id="rId2" Type="http://schemas.openxmlformats.org/officeDocument/2006/relationships/image" Target="../media/image74.GIF"/><Relationship Id="rId19" Type="http://schemas.openxmlformats.org/officeDocument/2006/relationships/slideLayout" Target="../slideLayouts/slideLayout13.xml"/><Relationship Id="rId18" Type="http://schemas.openxmlformats.org/officeDocument/2006/relationships/image" Target="../media/image82.emf"/><Relationship Id="rId17" Type="http://schemas.microsoft.com/office/2007/relationships/diagramDrawing" Target="../diagrams/drawing18.xml"/><Relationship Id="rId16" Type="http://schemas.openxmlformats.org/officeDocument/2006/relationships/diagramColors" Target="../diagrams/colors18.xml"/><Relationship Id="rId15" Type="http://schemas.openxmlformats.org/officeDocument/2006/relationships/diagramQuickStyle" Target="../diagrams/quickStyle18.xml"/><Relationship Id="rId14" Type="http://schemas.openxmlformats.org/officeDocument/2006/relationships/diagramLayout" Target="../diagrams/layout18.xml"/><Relationship Id="rId13" Type="http://schemas.openxmlformats.org/officeDocument/2006/relationships/diagramData" Target="../diagrams/data18.xml"/><Relationship Id="rId12" Type="http://schemas.openxmlformats.org/officeDocument/2006/relationships/image" Target="../media/image72.png"/><Relationship Id="rId11" Type="http://schemas.openxmlformats.org/officeDocument/2006/relationships/image" Target="../media/image81.svg"/><Relationship Id="rId10" Type="http://schemas.openxmlformats.org/officeDocument/2006/relationships/image" Target="../media/image80.png"/><Relationship Id="rId1" Type="http://schemas.openxmlformats.org/officeDocument/2006/relationships/image" Target="../media/image73.GIF"/></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13.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image" Target="../media/image89.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image" Target="../media/image95.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tiff"/><Relationship Id="rId7" Type="http://schemas.openxmlformats.org/officeDocument/2006/relationships/image" Target="../media/image22.jpeg"/><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19.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8.tiff"/></Relationships>
</file>

<file path=ppt/slides/_rels/slide90.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jpeg"/><Relationship Id="rId3" Type="http://schemas.openxmlformats.org/officeDocument/2006/relationships/image" Target="../media/image97.png"/><Relationship Id="rId2" Type="http://schemas.openxmlformats.org/officeDocument/2006/relationships/image" Target="../media/image96.emf"/><Relationship Id="rId19" Type="http://schemas.openxmlformats.org/officeDocument/2006/relationships/notesSlide" Target="../notesSlides/notesSlide76.xml"/><Relationship Id="rId18" Type="http://schemas.openxmlformats.org/officeDocument/2006/relationships/vmlDrawing" Target="../drawings/vmlDrawing3.vml"/><Relationship Id="rId17" Type="http://schemas.openxmlformats.org/officeDocument/2006/relationships/slideLayout" Target="../slideLayouts/slideLayout2.xml"/><Relationship Id="rId16" Type="http://schemas.openxmlformats.org/officeDocument/2006/relationships/image" Target="../media/image110.png"/><Relationship Id="rId15" Type="http://schemas.openxmlformats.org/officeDocument/2006/relationships/image" Target="../media/image109.png"/><Relationship Id="rId14" Type="http://schemas.openxmlformats.org/officeDocument/2006/relationships/image" Target="../media/image108.png"/><Relationship Id="rId13" Type="http://schemas.openxmlformats.org/officeDocument/2006/relationships/image" Target="../media/image107.png"/><Relationship Id="rId12" Type="http://schemas.openxmlformats.org/officeDocument/2006/relationships/image" Target="../media/image106.png"/><Relationship Id="rId11" Type="http://schemas.openxmlformats.org/officeDocument/2006/relationships/image" Target="../media/image105.png"/><Relationship Id="rId10" Type="http://schemas.openxmlformats.org/officeDocument/2006/relationships/image" Target="../media/image104.png"/><Relationship Id="rId1" Type="http://schemas.openxmlformats.org/officeDocument/2006/relationships/oleObject" Target="../embeddings/oleObject3.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4.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3" Type="http://schemas.openxmlformats.org/officeDocument/2006/relationships/slideLayout" Target="../slideLayouts/slideLayout2.xml"/><Relationship Id="rId22" Type="http://schemas.openxmlformats.org/officeDocument/2006/relationships/image" Target="../media/image116.jpeg"/><Relationship Id="rId21" Type="http://schemas.openxmlformats.org/officeDocument/2006/relationships/image" Target="../media/image115.jpeg"/><Relationship Id="rId20" Type="http://schemas.openxmlformats.org/officeDocument/2006/relationships/image" Target="../media/image114.jpeg"/><Relationship Id="rId2" Type="http://schemas.openxmlformats.org/officeDocument/2006/relationships/hyperlink" Target="http://www.1ppt.com/hangye/" TargetMode="External"/><Relationship Id="rId19" Type="http://schemas.openxmlformats.org/officeDocument/2006/relationships/image" Target="../media/image16.jpeg"/><Relationship Id="rId18" Type="http://schemas.openxmlformats.org/officeDocument/2006/relationships/image" Target="../media/image15.jpeg"/><Relationship Id="rId17" Type="http://schemas.openxmlformats.org/officeDocument/2006/relationships/image" Target="../media/image113.png"/><Relationship Id="rId16" Type="http://schemas.openxmlformats.org/officeDocument/2006/relationships/image" Target="../media/image112.png"/><Relationship Id="rId15" Type="http://schemas.openxmlformats.org/officeDocument/2006/relationships/hyperlink" Target="http://www.1ppt.com/jiaoan/" TargetMode="External"/><Relationship Id="rId14" Type="http://schemas.openxmlformats.org/officeDocument/2006/relationships/hyperlink" Target="http://www.1ppt.com/shiti/" TargetMode="External"/><Relationship Id="rId13" Type="http://schemas.openxmlformats.org/officeDocument/2006/relationships/hyperlink" Target="http://www.1ppt.com/fanwen/" TargetMode="External"/><Relationship Id="rId12" Type="http://schemas.openxmlformats.org/officeDocument/2006/relationships/hyperlink" Target="http://www.1ppt.com/kejian/" TargetMode="External"/><Relationship Id="rId11" Type="http://schemas.openxmlformats.org/officeDocument/2006/relationships/hyperlink" Target="http://www.1ppt.com/ziliao/" TargetMode="External"/><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9.emf"/><Relationship Id="rId2" Type="http://schemas.openxmlformats.org/officeDocument/2006/relationships/image" Target="../media/image118.tiff"/><Relationship Id="rId1" Type="http://schemas.openxmlformats.org/officeDocument/2006/relationships/image" Target="../media/image117.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image" Target="../media/image121.emf"/><Relationship Id="rId1" Type="http://schemas.openxmlformats.org/officeDocument/2006/relationships/image" Target="../media/image120.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2838300" y="2318048"/>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endParaRPr lang="zh-CN" altLang="en-US" sz="7200" dirty="0">
              <a:latin typeface="Arial" panose="020B0604020202020204" pitchFamily="34" charset="0"/>
              <a:ea typeface="隶书" panose="02010509060101010101" pitchFamily="49" charset="-122"/>
            </a:endParaRPr>
          </a:p>
        </p:txBody>
      </p:sp>
      <p:sp>
        <p:nvSpPr>
          <p:cNvPr id="18434" name="Rectangle 8"/>
          <p:cNvSpPr>
            <a:spLocks noRot="1"/>
          </p:cNvSpPr>
          <p:nvPr/>
        </p:nvSpPr>
        <p:spPr>
          <a:xfrm>
            <a:off x="3817993" y="4856573"/>
            <a:ext cx="7772400" cy="1079500"/>
          </a:xfrm>
          <a:prstGeom prst="rect">
            <a:avLst/>
          </a:prstGeom>
          <a:noFill/>
          <a:ln w="9525">
            <a:noFill/>
          </a:ln>
        </p:spPr>
        <p:txBody>
          <a:bodyPr anchor="ctr"/>
          <a:lstStyle/>
          <a:p>
            <a:r>
              <a:rPr lang="en-US" altLang="zh-CN" sz="3200" dirty="0">
                <a:latin typeface="Arial" panose="020B0604020202020204" pitchFamily="34" charset="0"/>
                <a:ea typeface="隶书" panose="02010509060101010101" pitchFamily="49" charset="-122"/>
              </a:rPr>
              <a:t>5.2</a:t>
            </a:r>
            <a:r>
              <a:rPr lang="zh-CN" altLang="en-US" sz="3200" dirty="0">
                <a:latin typeface="Arial" panose="020B0604020202020204" pitchFamily="34" charset="0"/>
                <a:ea typeface="隶书" panose="02010509060101010101" pitchFamily="49" charset="-122"/>
              </a:rPr>
              <a:t>  隐私保护技术</a:t>
            </a:r>
            <a:endParaRPr lang="zh-CN" altLang="en-US" sz="3200" dirty="0">
              <a:latin typeface="Arial" panose="020B0604020202020204" pitchFamily="34" charset="0"/>
              <a:ea typeface="隶书" panose="02010509060101010101" pitchFamily="49" charset="-122"/>
            </a:endParaRPr>
          </a:p>
        </p:txBody>
      </p:sp>
      <p:sp>
        <p:nvSpPr>
          <p:cNvPr id="2" name="Rectangle 8"/>
          <p:cNvSpPr>
            <a:spLocks noRot="1" noChangeArrowheads="1"/>
          </p:cNvSpPr>
          <p:nvPr/>
        </p:nvSpPr>
        <p:spPr bwMode="auto">
          <a:xfrm>
            <a:off x="1846786" y="3538538"/>
            <a:ext cx="7772400" cy="1079500"/>
          </a:xfrm>
          <a:prstGeom prst="rect">
            <a:avLst/>
          </a:prstGeom>
          <a:noFill/>
          <a:ln w="9525">
            <a:noFill/>
            <a:miter lim="800000"/>
          </a:ln>
          <a:effectLst/>
        </p:spPr>
        <p:txBody>
          <a:bodyPr anchor="ctr"/>
          <a:lstStyle/>
          <a:p>
            <a:pPr algn="ctr" fontAlgn="base">
              <a:spcBef>
                <a:spcPct val="0"/>
              </a:spcBef>
              <a:spcAft>
                <a:spcPct val="0"/>
              </a:spcAft>
              <a:defRPr/>
            </a:pPr>
            <a:r>
              <a:rPr kumimoji="0" lang="zh-CN" altLang="en-US" sz="48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Arial" panose="020B0604020202020204" pitchFamily="34" charset="0"/>
                <a:ea typeface="隶书" panose="02010509060101010101" pitchFamily="49" charset="-122"/>
                <a:cs typeface="+mn-cs"/>
              </a:rPr>
              <a:t>第五章  信息内容安全管理</a:t>
            </a:r>
            <a:endParaRPr kumimoji="0" lang="zh-CN" altLang="en-US" sz="48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Arial" panose="020B0604020202020204" pitchFamily="34" charset="0"/>
              <a:ea typeface="隶书" panose="02010509060101010101" pitchFamily="49" charset="-122"/>
              <a:cs typeface="+mn-cs"/>
            </a:endParaRPr>
          </a:p>
        </p:txBody>
      </p:sp>
      <p:sp>
        <p:nvSpPr>
          <p:cNvPr id="3" name="文本框 2"/>
          <p:cNvSpPr txBox="1"/>
          <p:nvPr/>
        </p:nvSpPr>
        <p:spPr>
          <a:xfrm>
            <a:off x="360044" y="301215"/>
            <a:ext cx="4093621" cy="461665"/>
          </a:xfrm>
          <a:prstGeom prst="rect">
            <a:avLst/>
          </a:prstGeom>
          <a:noFill/>
        </p:spPr>
        <p:txBody>
          <a:bodyPr wrap="square" rtlCol="0">
            <a:spAutoFit/>
          </a:bodyPr>
          <a:lstStyle/>
          <a:p>
            <a:r>
              <a:rPr lang="zh-CN" altLang="en-US" sz="2400" b="1" dirty="0"/>
              <a:t>信息内容安全课程</a:t>
            </a:r>
            <a:r>
              <a:rPr lang="en-US" altLang="zh-CN" sz="2400" b="1" dirty="0"/>
              <a:t>2023</a:t>
            </a:r>
            <a:r>
              <a:rPr lang="zh-CN" altLang="en-US" sz="2400" b="1" dirty="0"/>
              <a:t>秋</a:t>
            </a:r>
            <a:endParaRPr lang="zh-CN" altLang="en-US" sz="2400" b="1"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各国重视数据隐私保护和数据跨境流动</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5" name="文本框 4"/>
          <p:cNvSpPr txBox="1"/>
          <p:nvPr/>
        </p:nvSpPr>
        <p:spPr>
          <a:xfrm>
            <a:off x="389671" y="1093484"/>
            <a:ext cx="5357986"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进一步完善数据安全保护法律法规</a:t>
            </a:r>
            <a:endParaRPr lang="en-US" sz="2400" b="1" dirty="0">
              <a:solidFill>
                <a:schemeClr val="bg1"/>
              </a:solidFill>
            </a:endParaRPr>
          </a:p>
        </p:txBody>
      </p:sp>
      <p:sp>
        <p:nvSpPr>
          <p:cNvPr id="6" name="圆角矩形 5"/>
          <p:cNvSpPr/>
          <p:nvPr/>
        </p:nvSpPr>
        <p:spPr>
          <a:xfrm>
            <a:off x="389672" y="1566539"/>
            <a:ext cx="5357986" cy="271265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5</a:t>
            </a:r>
            <a:r>
              <a:rPr lang="zh-CN" altLang="en-US" sz="2000" dirty="0">
                <a:solidFill>
                  <a:schemeClr val="tx1"/>
                </a:solidFill>
              </a:rPr>
              <a:t>月</a:t>
            </a:r>
            <a:r>
              <a:rPr lang="en-US" altLang="zh-CN" sz="2000" dirty="0">
                <a:solidFill>
                  <a:schemeClr val="tx1"/>
                </a:solidFill>
              </a:rPr>
              <a:t>25</a:t>
            </a:r>
            <a:r>
              <a:rPr lang="zh-CN" altLang="en-US" sz="2000" dirty="0">
                <a:solidFill>
                  <a:schemeClr val="tx1"/>
                </a:solidFill>
              </a:rPr>
              <a:t>日，欧洲联盟出台</a:t>
            </a:r>
            <a:r>
              <a:rPr lang="en-US" altLang="zh-CN" sz="2000" dirty="0">
                <a:solidFill>
                  <a:schemeClr val="tx1"/>
                </a:solidFill>
              </a:rPr>
              <a:t>《</a:t>
            </a:r>
            <a:r>
              <a:rPr lang="zh-CN" altLang="en-US" sz="2400" b="1" dirty="0">
                <a:solidFill>
                  <a:srgbClr val="C00000"/>
                </a:solidFill>
              </a:rPr>
              <a:t>通用数据保护条例</a:t>
            </a:r>
            <a:r>
              <a:rPr lang="en-US" altLang="zh-CN" sz="2000" dirty="0">
                <a:solidFill>
                  <a:schemeClr val="tx1"/>
                </a:solidFill>
              </a:rPr>
              <a:t>》</a:t>
            </a:r>
            <a:r>
              <a:rPr lang="zh-CN" altLang="en-US" sz="2000" dirty="0">
                <a:solidFill>
                  <a:schemeClr val="tx1"/>
                </a:solidFill>
              </a:rPr>
              <a:t>。</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欧盟国家参照</a:t>
            </a:r>
            <a:r>
              <a:rPr lang="en-US" altLang="zh-CN" sz="2000" dirty="0">
                <a:solidFill>
                  <a:schemeClr val="tx1"/>
                </a:solidFill>
              </a:rPr>
              <a:t>GDPR</a:t>
            </a:r>
            <a:r>
              <a:rPr lang="zh-CN" altLang="en-US" sz="2000" dirty="0">
                <a:solidFill>
                  <a:schemeClr val="tx1"/>
                </a:solidFill>
              </a:rPr>
              <a:t>研究制定或发布国内数据保护相关规定。</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非欧盟国家，如阿根廷、巴西、伊朗、印度、泰国等国也调整其数据保护法规。</a:t>
            </a:r>
            <a:endParaRPr lang="en-US" sz="2000" dirty="0">
              <a:solidFill>
                <a:schemeClr val="tx1"/>
              </a:solidFill>
            </a:endParaRPr>
          </a:p>
        </p:txBody>
      </p:sp>
      <p:sp>
        <p:nvSpPr>
          <p:cNvPr id="7" name="圆角矩形 6"/>
          <p:cNvSpPr/>
          <p:nvPr/>
        </p:nvSpPr>
        <p:spPr>
          <a:xfrm>
            <a:off x="5980966" y="1550229"/>
            <a:ext cx="5495688" cy="272896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4</a:t>
            </a:r>
            <a:r>
              <a:rPr lang="zh-CN" altLang="en-US" sz="2000" dirty="0">
                <a:solidFill>
                  <a:schemeClr val="tx1"/>
                </a:solidFill>
              </a:rPr>
              <a:t>月，巴西向世界贸易组织提交文件，敦促对互联网数据流动规则展开讨论</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月，日本和欧盟达成协议，将实现双方数据自由流动。</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10</a:t>
            </a:r>
            <a:r>
              <a:rPr lang="zh-CN" altLang="en-US" sz="2000" dirty="0">
                <a:solidFill>
                  <a:schemeClr val="tx1"/>
                </a:solidFill>
              </a:rPr>
              <a:t>月，欧盟议会通过</a:t>
            </a:r>
            <a:r>
              <a:rPr lang="en-US" altLang="zh-CN" sz="2000" dirty="0">
                <a:solidFill>
                  <a:schemeClr val="tx1"/>
                </a:solidFill>
              </a:rPr>
              <a:t>《</a:t>
            </a:r>
            <a:r>
              <a:rPr lang="zh-CN" altLang="en-US" sz="2000" dirty="0">
                <a:solidFill>
                  <a:schemeClr val="tx1"/>
                </a:solidFill>
              </a:rPr>
              <a:t>欧盟非个人数据自由流动条例</a:t>
            </a:r>
            <a:r>
              <a:rPr lang="en-US" altLang="zh-CN" sz="2000" dirty="0">
                <a:solidFill>
                  <a:schemeClr val="tx1"/>
                </a:solidFill>
              </a:rPr>
              <a:t>》</a:t>
            </a:r>
            <a:endParaRPr lang="en-US" altLang="zh-CN" sz="2000" dirty="0">
              <a:solidFill>
                <a:schemeClr val="tx1"/>
              </a:solidFill>
            </a:endParaRPr>
          </a:p>
        </p:txBody>
      </p:sp>
      <p:sp>
        <p:nvSpPr>
          <p:cNvPr id="8" name="文本框 7"/>
          <p:cNvSpPr txBox="1"/>
          <p:nvPr/>
        </p:nvSpPr>
        <p:spPr>
          <a:xfrm>
            <a:off x="5980964" y="1105601"/>
            <a:ext cx="5495688"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加紧研究数据跨境流动规则</a:t>
            </a:r>
            <a:endParaRPr lang="en-US" sz="2400" b="1" dirty="0">
              <a:solidFill>
                <a:schemeClr val="bg1"/>
              </a:solidFill>
            </a:endParaRPr>
          </a:p>
        </p:txBody>
      </p:sp>
      <p:sp>
        <p:nvSpPr>
          <p:cNvPr id="9" name="矩形 8"/>
          <p:cNvSpPr/>
          <p:nvPr/>
        </p:nvSpPr>
        <p:spPr>
          <a:xfrm>
            <a:off x="389671" y="4497294"/>
            <a:ext cx="11086981" cy="20763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1</a:t>
            </a:r>
            <a:r>
              <a:rPr lang="zh-CN" altLang="en-US" sz="2000" dirty="0">
                <a:solidFill>
                  <a:schemeClr val="tx1"/>
                </a:solidFill>
              </a:rPr>
              <a:t>月</a:t>
            </a:r>
            <a:r>
              <a:rPr lang="en-US" altLang="zh-CN" sz="2000" dirty="0">
                <a:solidFill>
                  <a:schemeClr val="tx1"/>
                </a:solidFill>
              </a:rPr>
              <a:t>21</a:t>
            </a:r>
            <a:r>
              <a:rPr lang="zh-CN" altLang="en-US" sz="2000" dirty="0">
                <a:solidFill>
                  <a:schemeClr val="tx1"/>
                </a:solidFill>
              </a:rPr>
              <a:t>日，法国数据保护监管机构</a:t>
            </a:r>
            <a:r>
              <a:rPr lang="en-US" altLang="zh-CN" sz="2000" dirty="0">
                <a:solidFill>
                  <a:schemeClr val="tx1"/>
                </a:solidFill>
              </a:rPr>
              <a:t>CNIL</a:t>
            </a:r>
            <a:r>
              <a:rPr lang="zh-CN" altLang="en-US" sz="2000" dirty="0">
                <a:solidFill>
                  <a:schemeClr val="tx1"/>
                </a:solidFill>
              </a:rPr>
              <a:t>根据</a:t>
            </a:r>
            <a:r>
              <a:rPr lang="en-US" altLang="zh-CN" sz="2000" dirty="0">
                <a:solidFill>
                  <a:schemeClr val="tx1"/>
                </a:solidFill>
              </a:rPr>
              <a:t>《</a:t>
            </a:r>
            <a:r>
              <a:rPr lang="zh-CN" altLang="en-US" sz="2000" dirty="0">
                <a:solidFill>
                  <a:schemeClr val="tx1"/>
                </a:solidFill>
              </a:rPr>
              <a:t>通用数据保护条例</a:t>
            </a:r>
            <a:r>
              <a:rPr lang="en-US" altLang="zh-CN" sz="2000" dirty="0">
                <a:solidFill>
                  <a:schemeClr val="tx1"/>
                </a:solidFill>
              </a:rPr>
              <a:t>》(GDPR)</a:t>
            </a:r>
            <a:r>
              <a:rPr lang="zh-CN" altLang="en-US" sz="2000" dirty="0">
                <a:solidFill>
                  <a:schemeClr val="tx1"/>
                </a:solidFill>
              </a:rPr>
              <a:t>对</a:t>
            </a:r>
            <a:r>
              <a:rPr lang="en-US" altLang="zh-CN" sz="2000" dirty="0">
                <a:solidFill>
                  <a:schemeClr val="tx1"/>
                </a:solidFill>
              </a:rPr>
              <a:t>Google</a:t>
            </a:r>
            <a:r>
              <a:rPr lang="zh-CN" altLang="en-US" sz="2000" dirty="0">
                <a:solidFill>
                  <a:schemeClr val="tx1"/>
                </a:solidFill>
              </a:rPr>
              <a:t>处以</a:t>
            </a:r>
            <a:r>
              <a:rPr lang="en-US" altLang="zh-CN" sz="2000" dirty="0">
                <a:solidFill>
                  <a:schemeClr val="tx1"/>
                </a:solidFill>
              </a:rPr>
              <a:t>5000</a:t>
            </a:r>
            <a:r>
              <a:rPr lang="zh-CN" altLang="en-US" sz="2000" dirty="0">
                <a:solidFill>
                  <a:schemeClr val="tx1"/>
                </a:solidFill>
              </a:rPr>
              <a:t>万欧元</a:t>
            </a:r>
            <a:r>
              <a:rPr lang="en-US" altLang="zh-CN" sz="2000" dirty="0">
                <a:solidFill>
                  <a:schemeClr val="tx1"/>
                </a:solidFill>
              </a:rPr>
              <a:t>(</a:t>
            </a:r>
            <a:r>
              <a:rPr lang="zh-CN" altLang="en-US" sz="2000" dirty="0">
                <a:solidFill>
                  <a:schemeClr val="tx1"/>
                </a:solidFill>
              </a:rPr>
              <a:t>约</a:t>
            </a:r>
            <a:r>
              <a:rPr lang="en-US" altLang="zh-CN" sz="2000" dirty="0">
                <a:solidFill>
                  <a:schemeClr val="tx1"/>
                </a:solidFill>
              </a:rPr>
              <a:t>4</a:t>
            </a:r>
            <a:r>
              <a:rPr lang="zh-CN" altLang="en-US" sz="2000" dirty="0">
                <a:solidFill>
                  <a:schemeClr val="tx1"/>
                </a:solidFill>
              </a:rPr>
              <a:t>亿人民币</a:t>
            </a:r>
            <a:r>
              <a:rPr lang="en-US" altLang="zh-CN" sz="2000" dirty="0">
                <a:solidFill>
                  <a:schemeClr val="tx1"/>
                </a:solidFill>
              </a:rPr>
              <a:t>)</a:t>
            </a:r>
            <a:r>
              <a:rPr lang="zh-CN" altLang="en-US" sz="2000" dirty="0">
                <a:solidFill>
                  <a:schemeClr val="tx1"/>
                </a:solidFill>
              </a:rPr>
              <a:t>的罚款，理由是</a:t>
            </a:r>
            <a:r>
              <a:rPr lang="en-US" altLang="zh-CN" sz="2000" dirty="0">
                <a:solidFill>
                  <a:schemeClr val="tx1"/>
                </a:solidFill>
              </a:rPr>
              <a:t>Google</a:t>
            </a:r>
            <a:r>
              <a:rPr lang="zh-CN" altLang="en-US" sz="2000" dirty="0">
                <a:solidFill>
                  <a:schemeClr val="tx1"/>
                </a:solidFill>
              </a:rPr>
              <a:t>在处理个人用户数据时存在缺乏透明度、用户获知信息不充分以及缺乏对个性化广告的有效同意等问题</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a:t>
            </a:r>
            <a:r>
              <a:rPr lang="en-US" altLang="zh-CN" sz="2000" dirty="0">
                <a:solidFill>
                  <a:schemeClr val="tx1"/>
                </a:solidFill>
              </a:rPr>
              <a:t>8</a:t>
            </a:r>
            <a:r>
              <a:rPr lang="zh-CN" altLang="en-US" sz="2000" dirty="0">
                <a:solidFill>
                  <a:schemeClr val="tx1"/>
                </a:solidFill>
              </a:rPr>
              <a:t>日，英国信息监管局发表声明说，英国航空公司因为违反</a:t>
            </a:r>
            <a:r>
              <a:rPr lang="en-US" altLang="zh-CN" sz="2000" dirty="0">
                <a:solidFill>
                  <a:schemeClr val="tx1"/>
                </a:solidFill>
              </a:rPr>
              <a:t>《</a:t>
            </a:r>
            <a:r>
              <a:rPr lang="zh-CN" altLang="en-US" sz="2000" dirty="0">
                <a:solidFill>
                  <a:schemeClr val="tx1"/>
                </a:solidFill>
              </a:rPr>
              <a:t>一般数据保护条例</a:t>
            </a:r>
            <a:r>
              <a:rPr lang="en-US" altLang="zh-CN" sz="2000" dirty="0">
                <a:solidFill>
                  <a:schemeClr val="tx1"/>
                </a:solidFill>
              </a:rPr>
              <a:t>》</a:t>
            </a:r>
            <a:r>
              <a:rPr lang="zh-CN" altLang="en-US" sz="2000" dirty="0">
                <a:solidFill>
                  <a:schemeClr val="tx1"/>
                </a:solidFill>
              </a:rPr>
              <a:t>被罚</a:t>
            </a:r>
            <a:r>
              <a:rPr lang="en-US" altLang="zh-CN" sz="2000" dirty="0">
                <a:solidFill>
                  <a:schemeClr val="tx1"/>
                </a:solidFill>
              </a:rPr>
              <a:t>1.8339</a:t>
            </a:r>
            <a:r>
              <a:rPr lang="zh-CN" altLang="en-US" sz="2000" dirty="0">
                <a:solidFill>
                  <a:schemeClr val="tx1"/>
                </a:solidFill>
              </a:rPr>
              <a:t>亿英镑（约合</a:t>
            </a:r>
            <a:r>
              <a:rPr lang="en-US" altLang="zh-CN" sz="2000" dirty="0">
                <a:solidFill>
                  <a:schemeClr val="tx1"/>
                </a:solidFill>
              </a:rPr>
              <a:t>15.8</a:t>
            </a:r>
            <a:r>
              <a:rPr lang="zh-CN" altLang="en-US" sz="2000" dirty="0">
                <a:solidFill>
                  <a:schemeClr val="tx1"/>
                </a:solidFill>
              </a:rPr>
              <a:t>亿元人民币）。</a:t>
            </a:r>
            <a:endParaRPr lang="en-US" altLang="zh-CN" sz="2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无背景知识攻击模型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矩形 3"/>
          <p:cNvSpPr/>
          <p:nvPr/>
        </p:nvSpPr>
        <p:spPr>
          <a:xfrm>
            <a:off x="409575" y="1047272"/>
            <a:ext cx="10877550"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无背景知识模型：只依靠单次或几次服务请求中的信息推断用户的隐私信息 </a:t>
            </a:r>
            <a:endParaRPr lang="zh-CN" altLang="en-US" sz="2400" dirty="0"/>
          </a:p>
        </p:txBody>
      </p:sp>
      <p:sp>
        <p:nvSpPr>
          <p:cNvPr id="58371" name="内容占位符 2"/>
          <p:cNvSpPr>
            <a:spLocks noGrp="1" noChangeArrowheads="1"/>
          </p:cNvSpPr>
          <p:nvPr>
            <p:ph idx="1"/>
          </p:nvPr>
        </p:nvSpPr>
        <p:spPr>
          <a:xfrm>
            <a:off x="409575" y="1746805"/>
            <a:ext cx="10877550" cy="1871663"/>
          </a:xfrm>
        </p:spPr>
        <p:txBody>
          <a:bodyPr>
            <a:normAutofit fontScale="92500" lnSpcReduction="10000"/>
          </a:bodyPr>
          <a:lstStyle/>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同质攻击：</a:t>
            </a:r>
            <a:r>
              <a:rPr lang="zh-CN" altLang="en-US" sz="2000" dirty="0"/>
              <a:t>攻击者分析用户提交的隐匿区域内的多个位置，若距离非常接近，由于隐匿空间太小，用户的位置隐私泄露</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区域中心攻击：</a:t>
            </a:r>
            <a:r>
              <a:rPr lang="zh-CN" altLang="en-US" sz="2000" dirty="0"/>
              <a:t>用户的真实位置以相对较高的概率出现在隐匿区域中心 </a:t>
            </a:r>
            <a:endParaRPr lang="en-US" altLang="zh-CN" sz="2000" dirty="0"/>
          </a:p>
          <a:p>
            <a:pPr>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位置分布攻击</a:t>
            </a:r>
            <a:r>
              <a:rPr lang="zh-CN" altLang="en-US" sz="2000" dirty="0"/>
              <a:t>：利用用户发送位置分布不均匀的信息推测用户真实位置 </a:t>
            </a:r>
            <a:endParaRPr lang="zh-CN" altLang="en-US" sz="2000" dirty="0">
              <a:solidFill>
                <a:schemeClr val="accent2"/>
              </a:solidFill>
              <a:latin typeface="Times New Roman" panose="02020603050405020304" pitchFamily="18" charset="0"/>
              <a:cs typeface="Times New Roman" panose="02020603050405020304" pitchFamily="18" charset="0"/>
            </a:endParaRP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8372" name="Picture 1" descr="page4image169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1038" y="3798095"/>
            <a:ext cx="2827950" cy="257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2" descr="page4image12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588" y="3844926"/>
            <a:ext cx="3138026" cy="245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4" y="3613666"/>
            <a:ext cx="28702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138545" y="6304757"/>
            <a:ext cx="1915909" cy="369332"/>
          </a:xfrm>
          <a:prstGeom prst="rect">
            <a:avLst/>
          </a:prstGeom>
          <a:solidFill>
            <a:schemeClr val="bg1"/>
          </a:solidFill>
        </p:spPr>
        <p:txBody>
          <a:bodyPr wrap="none">
            <a:spAutoFit/>
          </a:bodyPr>
          <a:lstStyle/>
          <a:p>
            <a:r>
              <a:rPr lang="zh-CN" altLang="en-US" dirty="0">
                <a:latin typeface="宋体" panose="02010600030101010101" pitchFamily="2" charset="-122"/>
                <a:ea typeface="宋体" panose="02010600030101010101" pitchFamily="2" charset="-122"/>
              </a:rPr>
              <a:t>位置分布式攻击 </a:t>
            </a:r>
            <a:endParaRPr lang="zh-CN" altLang="en-US" dirty="0"/>
          </a:p>
        </p:txBody>
      </p:sp>
      <p:sp>
        <p:nvSpPr>
          <p:cNvPr id="3" name="矩形 2"/>
          <p:cNvSpPr/>
          <p:nvPr/>
        </p:nvSpPr>
        <p:spPr>
          <a:xfrm>
            <a:off x="5253461" y="6488668"/>
            <a:ext cx="168507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区域中心攻击 </a:t>
            </a:r>
            <a:endParaRPr lang="zh-CN" altLang="en-US" dirty="0"/>
          </a:p>
        </p:txBody>
      </p:sp>
      <p:sp>
        <p:nvSpPr>
          <p:cNvPr id="5" name="矩形 4"/>
          <p:cNvSpPr/>
          <p:nvPr/>
        </p:nvSpPr>
        <p:spPr>
          <a:xfrm>
            <a:off x="923419" y="6372027"/>
            <a:ext cx="2831019" cy="369332"/>
          </a:xfrm>
          <a:prstGeom prst="rect">
            <a:avLst/>
          </a:prstGeom>
          <a:solidFill>
            <a:schemeClr val="bg1"/>
          </a:solidFill>
        </p:spPr>
        <p:txBody>
          <a:bodyPr wrap="square">
            <a:spAutoFit/>
          </a:bodyPr>
          <a:lstStyle/>
          <a:p>
            <a:pPr algn="ctr"/>
            <a:r>
              <a:rPr lang="zh-CN" altLang="en-US" dirty="0">
                <a:latin typeface="宋体" panose="02010600030101010101" pitchFamily="2" charset="-122"/>
                <a:ea typeface="宋体" panose="02010600030101010101" pitchFamily="2" charset="-122"/>
              </a:rPr>
              <a:t>位置同质攻击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1801" y="1038225"/>
            <a:ext cx="10969624"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有背景知识模型：长期收集和利用各类相关的背景知识 </a:t>
            </a:r>
            <a:endParaRPr lang="zh-CN" altLang="en-US" sz="2000" dirty="0"/>
          </a:p>
        </p:txBody>
      </p:sp>
      <p:sp>
        <p:nvSpPr>
          <p:cNvPr id="59395" name="内容占位符 2"/>
          <p:cNvSpPr>
            <a:spLocks noGrp="1" noChangeArrowheads="1"/>
          </p:cNvSpPr>
          <p:nvPr>
            <p:ph idx="1"/>
          </p:nvPr>
        </p:nvSpPr>
        <p:spPr>
          <a:xfrm>
            <a:off x="431800" y="1630663"/>
            <a:ext cx="10969623" cy="2054225"/>
          </a:xfrm>
        </p:spPr>
        <p:txBody>
          <a:bodyPr>
            <a:normAutofit fontScale="92500" lnSpcReduction="20000"/>
          </a:bodyPr>
          <a:lstStyle/>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同源攻击：</a:t>
            </a:r>
            <a:r>
              <a:rPr lang="zh-CN" altLang="en-US" sz="2200" dirty="0">
                <a:latin typeface="+mn-ea"/>
              </a:rPr>
              <a:t>攻击者了解用户会在同一位置多次发送服务请求并收集该信息，攻击者可计算出最有可能产生这一系列请求的用户位置</a:t>
            </a:r>
            <a:endParaRPr lang="en-US" altLang="zh-CN" sz="2200" dirty="0">
              <a:solidFill>
                <a:schemeClr val="accent2"/>
              </a:solidFill>
              <a:latin typeface="+mn-ea"/>
              <a:cs typeface="Times New Roman" panose="02020603050405020304" pitchFamily="18" charset="0"/>
            </a:endParaRPr>
          </a:p>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概率分布攻击：</a:t>
            </a:r>
            <a:r>
              <a:rPr lang="zh-CN" altLang="en-US" sz="2200" dirty="0">
                <a:latin typeface="+mn-ea"/>
              </a:rPr>
              <a:t>攻击者能够收集到用户的服务请求历史记录，由此计算出其查询概率分布。 </a:t>
            </a:r>
            <a:endParaRPr lang="en-US" altLang="zh-CN" sz="2200" dirty="0">
              <a:latin typeface="+mn-ea"/>
            </a:endParaRPr>
          </a:p>
          <a:p>
            <a:pPr>
              <a:lnSpc>
                <a:spcPct val="110000"/>
              </a:lnSpc>
              <a:spcAft>
                <a:spcPts val="600"/>
              </a:spcAft>
            </a:pPr>
            <a:r>
              <a:rPr lang="zh-CN" altLang="en-US" sz="2200" dirty="0">
                <a:solidFill>
                  <a:schemeClr val="accent2"/>
                </a:solidFill>
                <a:latin typeface="+mn-ea"/>
                <a:cs typeface="Times New Roman" panose="02020603050405020304" pitchFamily="18" charset="0"/>
              </a:rPr>
              <a:t>位置相似性攻击</a:t>
            </a:r>
            <a:r>
              <a:rPr lang="zh-CN" altLang="en-US" sz="2200" dirty="0">
                <a:latin typeface="+mn-ea"/>
              </a:rPr>
              <a:t>：攻击者分析隐匿区域内的语义信息，若该区域仅包含一种语义信息，则攻击者可推断出用户的行为。 </a:t>
            </a:r>
            <a:endParaRPr lang="zh-CN" altLang="en-US" sz="2200" dirty="0">
              <a:latin typeface="+mn-ea"/>
            </a:endParaRP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9396" name="Picture 1" descr="page5image87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0647" y="3684888"/>
            <a:ext cx="3067889" cy="26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7" name="组合 5"/>
          <p:cNvGrpSpPr/>
          <p:nvPr/>
        </p:nvGrpSpPr>
        <p:grpSpPr bwMode="auto">
          <a:xfrm>
            <a:off x="6438898" y="3575651"/>
            <a:ext cx="3360737" cy="2627888"/>
            <a:chOff x="5481724" y="4455753"/>
            <a:chExt cx="2551750" cy="1902063"/>
          </a:xfrm>
        </p:grpSpPr>
        <p:pic>
          <p:nvPicPr>
            <p:cNvPr id="59398" name="Picture 4" descr="page5image10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724" y="4455753"/>
              <a:ext cx="2551750" cy="97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5" descr="page5image102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5407496"/>
              <a:ext cx="2498990" cy="95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标题 1"/>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有背景知识攻击模型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5" name="矩形 4"/>
          <p:cNvSpPr/>
          <p:nvPr/>
        </p:nvSpPr>
        <p:spPr>
          <a:xfrm>
            <a:off x="2942885" y="6344524"/>
            <a:ext cx="1223412"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同源攻击 </a:t>
            </a:r>
            <a:endParaRPr lang="zh-CN" altLang="en-US" dirty="0"/>
          </a:p>
        </p:txBody>
      </p:sp>
      <p:sp>
        <p:nvSpPr>
          <p:cNvPr id="6" name="矩形 5"/>
          <p:cNvSpPr/>
          <p:nvPr/>
        </p:nvSpPr>
        <p:spPr>
          <a:xfrm>
            <a:off x="7333206" y="6366793"/>
            <a:ext cx="1915909"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位置相似性攻击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p:nvPr>
        </p:nvSpPr>
        <p:spPr>
          <a:xfrm>
            <a:off x="395287" y="250826"/>
            <a:ext cx="8382000" cy="600075"/>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多点攻击模型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矩形 3"/>
          <p:cNvSpPr/>
          <p:nvPr/>
        </p:nvSpPr>
        <p:spPr>
          <a:xfrm>
            <a:off x="500063" y="958850"/>
            <a:ext cx="10844211" cy="471488"/>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dirty="0">
                <a:latin typeface="+mn-ea"/>
              </a:rPr>
              <a:t>攻击者可获得用户在一段时间内的服务请求，甚至是整个运动过程中所有服务请求 </a:t>
            </a:r>
            <a:endParaRPr lang="zh-CN" altLang="en-US" sz="2000" dirty="0">
              <a:latin typeface="+mn-ea"/>
            </a:endParaRPr>
          </a:p>
        </p:txBody>
      </p:sp>
      <p:sp>
        <p:nvSpPr>
          <p:cNvPr id="61443" name="内容占位符 2"/>
          <p:cNvSpPr>
            <a:spLocks noGrp="1" noChangeArrowheads="1"/>
          </p:cNvSpPr>
          <p:nvPr>
            <p:ph idx="1"/>
          </p:nvPr>
        </p:nvSpPr>
        <p:spPr>
          <a:xfrm>
            <a:off x="500063" y="1668463"/>
            <a:ext cx="10844211" cy="2111376"/>
          </a:xfrm>
        </p:spPr>
        <p:txBody>
          <a:bodyPr>
            <a:normAutofit fontScale="92500" lnSpcReduction="10000"/>
          </a:bodyPr>
          <a:lstStyle/>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位置依赖攻击：</a:t>
            </a:r>
            <a:r>
              <a:rPr lang="zh-CN" altLang="en-US" sz="2000" dirty="0">
                <a:latin typeface="Times New Roman" panose="02020603050405020304" pitchFamily="18" charset="0"/>
                <a:cs typeface="Times New Roman" panose="02020603050405020304" pitchFamily="18" charset="0"/>
              </a:rPr>
              <a:t>根据用户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次连续提交的隐匿区域在时间上的相关性，结合前一隐匿区域和用户最大运动速度计算出最大移动边界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将该边界区域与后一隐匿区域求交集，可缩小隐匿区域大小。 </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连续位置攻击：</a:t>
            </a:r>
            <a:r>
              <a:rPr lang="zh-CN" altLang="en-US" sz="2000" dirty="0">
                <a:latin typeface="Times New Roman" panose="02020603050405020304" pitchFamily="18" charset="0"/>
                <a:cs typeface="Times New Roman" panose="02020603050405020304" pitchFamily="18" charset="0"/>
              </a:rPr>
              <a:t>运动中的用户连续发送自己的位置，攻击者可将连续的隐匿区域链接在一起，从而识别出查询发起者。 </a:t>
            </a:r>
            <a:endParaRPr lang="en-US" altLang="zh-CN" sz="2000" dirty="0">
              <a:latin typeface="Times New Roman" panose="02020603050405020304" pitchFamily="18" charset="0"/>
              <a:cs typeface="Times New Roman" panose="02020603050405020304" pitchFamily="18" charset="0"/>
            </a:endParaRPr>
          </a:p>
          <a:p>
            <a:pPr>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位置相似性攻击</a:t>
            </a:r>
            <a:r>
              <a:rPr lang="zh-CN" altLang="en-US" sz="2000" dirty="0">
                <a:latin typeface="Times New Roman" panose="02020603050405020304" pitchFamily="18" charset="0"/>
                <a:cs typeface="Times New Roman" panose="02020603050405020304" pitchFamily="18" charset="0"/>
              </a:rPr>
              <a:t>：利用用户使用导航应用时， 实时更新其精确位置信息</a:t>
            </a:r>
            <a:endParaRPr lang="zh-CN" altLang="en-US" sz="2000" dirty="0">
              <a:latin typeface="Times New Roman" panose="02020603050405020304" pitchFamily="18" charset="0"/>
              <a:cs typeface="Times New Roman" panose="02020603050405020304" pitchFamily="18" charset="0"/>
            </a:endParaRP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61444" name="Picture 1" descr="page5image8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6162" y="3779839"/>
            <a:ext cx="3667447" cy="266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2" descr="page5image104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552" y="3644900"/>
            <a:ext cx="585572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37346" y="6422508"/>
            <a:ext cx="168507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位置依赖攻击 </a:t>
            </a:r>
            <a:endParaRPr lang="zh-CN" altLang="en-US" dirty="0"/>
          </a:p>
        </p:txBody>
      </p:sp>
      <p:sp>
        <p:nvSpPr>
          <p:cNvPr id="3" name="矩形 2"/>
          <p:cNvSpPr/>
          <p:nvPr/>
        </p:nvSpPr>
        <p:spPr>
          <a:xfrm>
            <a:off x="7627040" y="6443663"/>
            <a:ext cx="1685077" cy="369332"/>
          </a:xfrm>
          <a:prstGeom prst="rect">
            <a:avLst/>
          </a:prstGeom>
        </p:spPr>
        <p:txBody>
          <a:bodyPr wrap="none">
            <a:spAutoFit/>
          </a:bodyPr>
          <a:lstStyle/>
          <a:p>
            <a:r>
              <a:rPr lang="zh-CN" altLang="en-US" dirty="0">
                <a:latin typeface="宋体" panose="02010600030101010101" pitchFamily="2" charset="-122"/>
                <a:ea typeface="宋体" panose="02010600030101010101" pitchFamily="2" charset="-122"/>
              </a:rPr>
              <a:t>连续位置攻击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381000" y="121920"/>
            <a:ext cx="10515600" cy="708660"/>
          </a:xfrm>
        </p:spPr>
        <p:txBody>
          <a:body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0722" name="内容占位符 2"/>
          <p:cNvSpPr>
            <a:spLocks noGrp="1" noChangeArrowheads="1"/>
          </p:cNvSpPr>
          <p:nvPr>
            <p:ph idx="1"/>
          </p:nvPr>
        </p:nvSpPr>
        <p:spPr>
          <a:xfrm>
            <a:off x="1981200" y="1600200"/>
            <a:ext cx="8229600" cy="4781550"/>
          </a:xfrm>
        </p:spPr>
        <p:txBody>
          <a:bodyPr/>
          <a:lstStyle/>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空间隐匿</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将用户的位置扩展到一个时空区域，达到匿名效果。</a:t>
            </a:r>
            <a:endParaRPr lang="en-US" altLang="zh-CN">
              <a:solidFill>
                <a:schemeClr val="accent2"/>
              </a:solidFill>
              <a:latin typeface="Times New Roman" panose="02020603050405020304" pitchFamily="18" charset="0"/>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伪造虚假位置</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cs typeface="Times New Roman" panose="02020603050405020304" pitchFamily="18" charset="0"/>
              </a:rPr>
              <a:t>通过制造假位置，达到以假乱真的效果</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位置偏移与模糊</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通过对位置添加噪声，达到不可区分的效果</a:t>
            </a:r>
            <a:endParaRPr lang="en-US" altLang="zh-CN">
              <a:latin typeface="Times New Roman" panose="02020603050405020304" pitchFamily="18" charset="0"/>
              <a:ea typeface="黑体" panose="02010609060101010101" pitchFamily="49" charset="-122"/>
            </a:endParaRPr>
          </a:p>
          <a:p>
            <a:pPr eaLnBrk="1" hangingPunct="1"/>
            <a:r>
              <a:rPr lang="zh-CN" altLang="en-US" b="1">
                <a:solidFill>
                  <a:schemeClr val="accent2"/>
                </a:solidFill>
                <a:latin typeface="Times New Roman" panose="02020603050405020304" pitchFamily="18" charset="0"/>
                <a:cs typeface="Times New Roman" panose="02020603050405020304" pitchFamily="18" charset="0"/>
              </a:rPr>
              <a:t>位置加密</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通过位置加密，达到面向密文检索、计算的效果</a:t>
            </a:r>
            <a:endParaRPr lang="en-US" altLang="zh-CN">
              <a:solidFill>
                <a:schemeClr val="accent2"/>
              </a:solidFill>
              <a:latin typeface="Times New Roman" panose="02020603050405020304" pitchFamily="18" charset="0"/>
              <a:cs typeface="Times New Roman" panose="02020603050405020304" pitchFamily="18" charset="0"/>
            </a:endParaRPr>
          </a:p>
        </p:txBody>
      </p:sp>
      <p:sp>
        <p:nvSpPr>
          <p:cNvPr id="4" name="Rectangle 6"/>
          <p:cNvSpPr txBox="1">
            <a:spLocks noGrp="1" noChangeArrowheads="1"/>
          </p:cNvSpPr>
          <p:nvPr/>
        </p:nvSpPr>
        <p:spPr bwMode="auto">
          <a:xfrm>
            <a:off x="7967664" y="6400800"/>
            <a:ext cx="2700337" cy="457200"/>
          </a:xfrm>
          <a:prstGeom prst="rect">
            <a:avLst/>
          </a:prstGeom>
          <a:noFill/>
          <a:ln w="9525">
            <a:noFill/>
            <a:miter lim="800000"/>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fld>
            <a:endParaRPr lang="en-US" altLang="zh-CN" sz="1400" b="1">
              <a:solidFill>
                <a:srgbClr val="FF3300"/>
              </a:solidFill>
              <a:effectLst>
                <a:outerShdw blurRad="38100" dist="38100" dir="2700000" algn="tl">
                  <a:srgbClr val="C0C0C0"/>
                </a:outerShdw>
              </a:effectLst>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857" y="1040921"/>
            <a:ext cx="3286125" cy="385762"/>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空间隐匿</a:t>
            </a:r>
            <a:endParaRPr lang="zh-CN" altLang="en-US" sz="2400" b="1" dirty="0"/>
          </a:p>
        </p:txBody>
      </p:sp>
      <p:sp>
        <p:nvSpPr>
          <p:cNvPr id="32771" name="矩形 4"/>
          <p:cNvSpPr>
            <a:spLocks noChangeArrowheads="1"/>
          </p:cNvSpPr>
          <p:nvPr/>
        </p:nvSpPr>
        <p:spPr bwMode="auto">
          <a:xfrm>
            <a:off x="484982" y="1506059"/>
            <a:ext cx="7787481" cy="1443793"/>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eaLnBrk="1" hangingPunct="1">
              <a:lnSpc>
                <a:spcPct val="100000"/>
              </a:lnSpc>
              <a:spcBef>
                <a:spcPct val="0"/>
              </a:spcBef>
              <a:buFontTx/>
              <a:buChar char="•"/>
            </a:pPr>
            <a:r>
              <a:rPr lang="zh-CN" altLang="en-US" sz="2000" dirty="0"/>
              <a:t>为每个用户形成一个包含 </a:t>
            </a:r>
            <a:r>
              <a:rPr lang="en-US" altLang="zh-CN" sz="2000" dirty="0"/>
              <a:t>k </a:t>
            </a:r>
            <a:r>
              <a:rPr lang="zh-CN" altLang="en-US" sz="2000" dirty="0"/>
              <a:t>个真实用户的</a:t>
            </a:r>
            <a:r>
              <a:rPr lang="zh-CN" altLang="en-US" sz="2000" dirty="0">
                <a:solidFill>
                  <a:srgbClr val="C00000"/>
                </a:solidFill>
              </a:rPr>
              <a:t>隐匿区域</a:t>
            </a:r>
            <a:r>
              <a:rPr lang="zh-CN" altLang="en-US" sz="2000" dirty="0"/>
              <a:t>，使服务器难以在该隐匿区域中确定用户的</a:t>
            </a:r>
            <a:r>
              <a:rPr lang="zh-CN" altLang="en-US" sz="2000" dirty="0">
                <a:solidFill>
                  <a:srgbClr val="C00000"/>
                </a:solidFill>
              </a:rPr>
              <a:t>真实身份</a:t>
            </a:r>
            <a:r>
              <a:rPr lang="zh-CN" altLang="en-US" sz="2000" dirty="0"/>
              <a:t>和</a:t>
            </a:r>
            <a:r>
              <a:rPr lang="zh-CN" altLang="en-US" sz="2000" dirty="0">
                <a:solidFill>
                  <a:srgbClr val="C00000"/>
                </a:solidFill>
              </a:rPr>
              <a:t>准确位置 </a:t>
            </a:r>
            <a:endParaRPr lang="zh-CN" altLang="en-US" sz="2000" dirty="0">
              <a:solidFill>
                <a:srgbClr val="C00000"/>
              </a:solidFill>
            </a:endParaRPr>
          </a:p>
          <a:p>
            <a:pPr algn="just" eaLnBrk="1" hangingPunct="1">
              <a:lnSpc>
                <a:spcPct val="125000"/>
              </a:lnSpc>
              <a:spcBef>
                <a:spcPct val="0"/>
              </a:spcBef>
              <a:buClr>
                <a:srgbClr val="3366FF"/>
              </a:buClr>
              <a:buSzPct val="80000"/>
              <a:buFontTx/>
              <a:buChar char="•"/>
            </a:pPr>
            <a:r>
              <a:rPr lang="zh-CN" altLang="en-US" sz="2000" dirty="0">
                <a:solidFill>
                  <a:srgbClr val="C00000"/>
                </a:solidFill>
              </a:rPr>
              <a:t>基于位置的</a:t>
            </a:r>
            <a:r>
              <a:rPr lang="en-US" altLang="zh-CN" sz="2000" dirty="0">
                <a:solidFill>
                  <a:srgbClr val="C00000"/>
                </a:solidFill>
              </a:rPr>
              <a:t>k-</a:t>
            </a:r>
            <a:r>
              <a:rPr lang="zh-CN" altLang="en-US" sz="2000" dirty="0">
                <a:solidFill>
                  <a:srgbClr val="C00000"/>
                </a:solidFill>
              </a:rPr>
              <a:t>匿名</a:t>
            </a:r>
            <a:r>
              <a:rPr lang="zh-CN" altLang="en-US" sz="2000" dirty="0"/>
              <a:t>：一个用户的位置和其他</a:t>
            </a:r>
            <a:r>
              <a:rPr lang="en-US" altLang="zh-CN" sz="2000" dirty="0"/>
              <a:t>k-1</a:t>
            </a:r>
            <a:r>
              <a:rPr lang="zh-CN" altLang="en-US" sz="2000" dirty="0"/>
              <a:t>用户的位置无法区分时，称该用户满足位置</a:t>
            </a:r>
            <a:r>
              <a:rPr lang="en-US" altLang="zh-CN" sz="2000" dirty="0"/>
              <a:t>k-</a:t>
            </a:r>
            <a:r>
              <a:rPr lang="zh-CN" altLang="en-US" sz="2000" dirty="0"/>
              <a:t>匿名</a:t>
            </a:r>
            <a:endParaRPr lang="en-US" altLang="zh-CN" sz="2000" dirty="0"/>
          </a:p>
        </p:txBody>
      </p:sp>
      <p:grpSp>
        <p:nvGrpSpPr>
          <p:cNvPr id="32772" name="组合 13"/>
          <p:cNvGrpSpPr/>
          <p:nvPr/>
        </p:nvGrpSpPr>
        <p:grpSpPr bwMode="auto">
          <a:xfrm>
            <a:off x="9205119" y="1898967"/>
            <a:ext cx="2135188" cy="892175"/>
            <a:chOff x="5779555" y="1707095"/>
            <a:chExt cx="2370582" cy="694609"/>
          </a:xfrm>
        </p:grpSpPr>
        <p:sp>
          <p:nvSpPr>
            <p:cNvPr id="15" name="右箭头 14"/>
            <p:cNvSpPr/>
            <p:nvPr/>
          </p:nvSpPr>
          <p:spPr>
            <a:xfrm>
              <a:off x="6070370" y="1987658"/>
              <a:ext cx="276714" cy="95168"/>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nvGrpSpPr>
            <p:cNvPr id="32779" name="组合 15"/>
            <p:cNvGrpSpPr/>
            <p:nvPr/>
          </p:nvGrpSpPr>
          <p:grpSpPr bwMode="auto">
            <a:xfrm>
              <a:off x="5779555" y="1882504"/>
              <a:ext cx="258363" cy="296969"/>
              <a:chOff x="1257588" y="304043"/>
              <a:chExt cx="258363" cy="296969"/>
            </a:xfrm>
          </p:grpSpPr>
          <p:sp>
            <p:nvSpPr>
              <p:cNvPr id="24" name="六边形 23"/>
              <p:cNvSpPr/>
              <p:nvPr/>
            </p:nvSpPr>
            <p:spPr>
              <a:xfrm rot="5400000">
                <a:off x="1238818" y="322910"/>
                <a:ext cx="296630" cy="259090"/>
              </a:xfrm>
              <a:prstGeom prst="hexagon">
                <a:avLst>
                  <a:gd name="adj" fmla="val 25000"/>
                  <a:gd name="vf" fmla="val 115470"/>
                </a:avLst>
              </a:prstGeom>
              <a:solidFill>
                <a:schemeClr val="accent2">
                  <a:lumMod val="7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5" name="六边形 4"/>
              <p:cNvSpPr/>
              <p:nvPr/>
            </p:nvSpPr>
            <p:spPr>
              <a:xfrm>
                <a:off x="1298126" y="349871"/>
                <a:ext cx="178013" cy="205169"/>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grpSp>
          <p:nvGrpSpPr>
            <p:cNvPr id="32780" name="组合 16"/>
            <p:cNvGrpSpPr/>
            <p:nvPr/>
          </p:nvGrpSpPr>
          <p:grpSpPr bwMode="auto">
            <a:xfrm>
              <a:off x="6382988" y="1781176"/>
              <a:ext cx="513112" cy="483588"/>
              <a:chOff x="1257588" y="304043"/>
              <a:chExt cx="258363" cy="296969"/>
            </a:xfrm>
          </p:grpSpPr>
          <p:sp>
            <p:nvSpPr>
              <p:cNvPr id="22" name="六边形 21"/>
              <p:cNvSpPr/>
              <p:nvPr/>
            </p:nvSpPr>
            <p:spPr>
              <a:xfrm rot="5400000">
                <a:off x="1238002" y="323348"/>
                <a:ext cx="296768" cy="258252"/>
              </a:xfrm>
              <a:prstGeom prst="hexagon">
                <a:avLst>
                  <a:gd name="adj" fmla="val 25000"/>
                  <a:gd name="vf" fmla="val 115470"/>
                </a:avLst>
              </a:prstGeom>
              <a:solidFill>
                <a:schemeClr val="accent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3" name="六边形 4"/>
              <p:cNvSpPr/>
              <p:nvPr/>
            </p:nvSpPr>
            <p:spPr>
              <a:xfrm>
                <a:off x="1297195" y="350389"/>
                <a:ext cx="177493" cy="204170"/>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sp>
          <p:nvSpPr>
            <p:cNvPr id="20" name="六边形 19"/>
            <p:cNvSpPr/>
            <p:nvPr/>
          </p:nvSpPr>
          <p:spPr>
            <a:xfrm rot="5400000">
              <a:off x="7381592" y="1633159"/>
              <a:ext cx="694609" cy="842482"/>
            </a:xfrm>
            <a:prstGeom prst="hexagon">
              <a:avLst>
                <a:gd name="adj" fmla="val 25000"/>
                <a:gd name="vf" fmla="val 115470"/>
              </a:avLst>
            </a:prstGeom>
            <a:solidFill>
              <a:schemeClr val="accent2">
                <a:lumMod val="40000"/>
                <a:lumOff val="60000"/>
              </a:schemeClr>
            </a:solidFill>
            <a:ln>
              <a:solidFill>
                <a:schemeClr val="accent2">
                  <a:lumMod val="20000"/>
                  <a:lumOff val="80000"/>
                </a:schemeClr>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19" name="右箭头 18"/>
            <p:cNvSpPr/>
            <p:nvPr/>
          </p:nvSpPr>
          <p:spPr>
            <a:xfrm>
              <a:off x="6979828" y="1975299"/>
              <a:ext cx="276714" cy="1582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327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3108602"/>
            <a:ext cx="20288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3114952"/>
            <a:ext cx="22193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4629427"/>
            <a:ext cx="82994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800" y="4377014"/>
            <a:ext cx="6858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189" y="2956202"/>
            <a:ext cx="6953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标题 1"/>
          <p:cNvSpPr txBox="1">
            <a:spLocks noChangeArrowheads="1"/>
          </p:cNvSpPr>
          <p:nvPr/>
        </p:nvSpPr>
        <p:spPr>
          <a:xfrm>
            <a:off x="381000" y="121920"/>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a:solidFill>
                  <a:srgbClr val="003399"/>
                </a:solidFill>
                <a:latin typeface="黑体" panose="02010609060101010101" pitchFamily="49" charset="-122"/>
                <a:ea typeface="黑体" panose="02010609060101010101" pitchFamily="49" charset="-122"/>
              </a:rPr>
              <a:t>LBS</a:t>
            </a:r>
            <a:r>
              <a:rPr lang="zh-CN" altLang="en-US" sz="3200" b="1" kern="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939" y="2728914"/>
            <a:ext cx="18002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164" y="2566989"/>
            <a:ext cx="22320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5"/>
          <p:cNvSpPr>
            <a:spLocks noChangeArrowheads="1"/>
          </p:cNvSpPr>
          <p:nvPr/>
        </p:nvSpPr>
        <p:spPr bwMode="auto">
          <a:xfrm>
            <a:off x="6423025" y="4425950"/>
            <a:ext cx="3162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基于个性化的位置</a:t>
            </a:r>
            <a:r>
              <a:rPr lang="en-US" altLang="zh-CN" sz="1800">
                <a:latin typeface="微软雅黑" panose="020B0503020204020204" pitchFamily="34" charset="-122"/>
                <a:ea typeface="微软雅黑" panose="020B0503020204020204" pitchFamily="34" charset="-122"/>
              </a:rPr>
              <a:t>k-</a:t>
            </a:r>
            <a:r>
              <a:rPr lang="zh-CN" altLang="en-US" sz="1800">
                <a:latin typeface="微软雅黑" panose="020B0503020204020204" pitchFamily="34" charset="-122"/>
                <a:ea typeface="微软雅黑" panose="020B0503020204020204" pitchFamily="34" charset="-122"/>
              </a:rPr>
              <a:t>匿名模型</a:t>
            </a:r>
            <a:endParaRPr lang="zh-CN" altLang="en-US" sz="1800">
              <a:latin typeface="Times New Roman" panose="02020603050405020304" pitchFamily="18" charset="0"/>
              <a:ea typeface="宋体" panose="02010600030101010101" pitchFamily="2" charset="-122"/>
            </a:endParaRPr>
          </a:p>
        </p:txBody>
      </p:sp>
      <p:sp>
        <p:nvSpPr>
          <p:cNvPr id="34821" name="矩形 6"/>
          <p:cNvSpPr>
            <a:spLocks noChangeArrowheads="1"/>
          </p:cNvSpPr>
          <p:nvPr/>
        </p:nvSpPr>
        <p:spPr bwMode="auto">
          <a:xfrm>
            <a:off x="2352675" y="442595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基于四分树的隐私保护方法</a:t>
            </a:r>
            <a:endParaRPr lang="zh-CN" altLang="en-US" sz="1800">
              <a:latin typeface="微软雅黑" panose="020B0503020204020204" pitchFamily="34" charset="-122"/>
              <a:ea typeface="微软雅黑" panose="020B0503020204020204" pitchFamily="34" charset="-122"/>
            </a:endParaRPr>
          </a:p>
        </p:txBody>
      </p:sp>
      <p:pic>
        <p:nvPicPr>
          <p:cNvPr id="34822"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902494"/>
            <a:ext cx="48260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矩形 8"/>
          <p:cNvSpPr>
            <a:spLocks noChangeArrowheads="1"/>
          </p:cNvSpPr>
          <p:nvPr/>
        </p:nvSpPr>
        <p:spPr bwMode="auto">
          <a:xfrm>
            <a:off x="395288" y="5023583"/>
            <a:ext cx="11187112" cy="1323439"/>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 </a:t>
            </a:r>
            <a:r>
              <a:rPr lang="en-US" altLang="zh-CN" sz="2000" b="1" dirty="0">
                <a:latin typeface="黑体" panose="02010609060101010101" pitchFamily="49" charset="-122"/>
              </a:rPr>
              <a:t>TTP</a:t>
            </a:r>
            <a:r>
              <a:rPr lang="zh-CN" altLang="en-US" sz="2000" b="1" dirty="0">
                <a:latin typeface="黑体" panose="02010609060101010101" pitchFamily="49" charset="-122"/>
              </a:rPr>
              <a:t>获取海量用户的位置信息</a:t>
            </a:r>
            <a:r>
              <a:rPr lang="en-US" altLang="zh-CN" sz="2000" b="1" dirty="0">
                <a:latin typeface="黑体" panose="02010609060101010101" pitchFamily="49" charset="-122"/>
              </a:rPr>
              <a:t>; 2)TTP</a:t>
            </a:r>
            <a:r>
              <a:rPr lang="zh-CN" altLang="en-US" sz="2000" b="1" dirty="0">
                <a:latin typeface="黑体" panose="02010609060101010101" pitchFamily="49" charset="-122"/>
              </a:rPr>
              <a:t>辅助用户过滤服务数据。</a:t>
            </a: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在用户稀少地区，容易导致隐匿区域过大</a:t>
            </a:r>
            <a:r>
              <a:rPr lang="en-US" altLang="zh-CN" sz="2000" b="1" dirty="0">
                <a:latin typeface="黑体" panose="02010609060101010101" pitchFamily="49" charset="-122"/>
              </a:rPr>
              <a:t>;</a:t>
            </a:r>
            <a:r>
              <a:rPr lang="zh-CN" altLang="en-US" sz="2000" b="1" dirty="0">
                <a:latin typeface="黑体" panose="02010609060101010101" pitchFamily="49" charset="-122"/>
              </a:rPr>
              <a:t> </a:t>
            </a:r>
            <a:r>
              <a:rPr lang="en-US" altLang="zh-CN" sz="2000" b="1" dirty="0">
                <a:latin typeface="黑体" panose="02010609060101010101" pitchFamily="49" charset="-122"/>
              </a:rPr>
              <a:t>2) </a:t>
            </a:r>
            <a:r>
              <a:rPr lang="zh-CN" altLang="en-US" sz="2000" b="1" dirty="0">
                <a:latin typeface="黑体" panose="02010609060101010101" pitchFamily="49" charset="-122"/>
              </a:rPr>
              <a:t>隐匿区域较大时，服务器端需消耗大量计算资源处理请求，导致服务延迟高</a:t>
            </a:r>
            <a:r>
              <a:rPr lang="en-US" altLang="zh-CN" sz="2000" b="1" dirty="0">
                <a:latin typeface="黑体" panose="02010609060101010101" pitchFamily="49" charset="-122"/>
              </a:rPr>
              <a:t>; 3)TTP</a:t>
            </a:r>
            <a:r>
              <a:rPr lang="zh-CN" altLang="en-US" sz="2000" b="1" dirty="0">
                <a:latin typeface="黑体" panose="02010609060101010101" pitchFamily="49" charset="-122"/>
              </a:rPr>
              <a:t>易成为系统瓶颈。 </a:t>
            </a:r>
            <a:r>
              <a:rPr lang="en-US" altLang="zh-CN" sz="2000" b="1" dirty="0">
                <a:latin typeface="黑体" panose="02010609060101010101" pitchFamily="49" charset="-122"/>
              </a:rPr>
              <a:t>4</a:t>
            </a:r>
            <a:r>
              <a:rPr lang="zh-CN" altLang="en-US" sz="2000" b="1" dirty="0">
                <a:latin typeface="黑体" panose="02010609060101010101" pitchFamily="49" charset="-122"/>
              </a:rPr>
              <a:t>）降低了位置精确度，返回的服务数据可能不准确。 </a:t>
            </a:r>
            <a:endParaRPr lang="zh-CN" altLang="en-US" sz="2000" b="1" dirty="0">
              <a:latin typeface="黑体" panose="02010609060101010101" pitchFamily="49" charset="-122"/>
            </a:endParaRPr>
          </a:p>
        </p:txBody>
      </p:sp>
      <p:sp>
        <p:nvSpPr>
          <p:cNvPr id="11" name="标题 1"/>
          <p:cNvSpPr>
            <a:spLocks noGrp="1" noChangeArrowheads="1"/>
          </p:cNvSpPr>
          <p:nvPr/>
        </p:nvSpPr>
        <p:spPr>
          <a:xfrm>
            <a:off x="395288" y="10017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8149" y="1025525"/>
            <a:ext cx="405769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伪造虚假位置</a:t>
            </a:r>
            <a:endParaRPr lang="zh-CN" altLang="en-US" sz="2400" b="1" dirty="0"/>
          </a:p>
        </p:txBody>
      </p:sp>
      <p:sp>
        <p:nvSpPr>
          <p:cNvPr id="36867" name="矩形 4"/>
          <p:cNvSpPr>
            <a:spLocks noChangeArrowheads="1"/>
          </p:cNvSpPr>
          <p:nvPr/>
        </p:nvSpPr>
        <p:spPr bwMode="auto">
          <a:xfrm>
            <a:off x="422274" y="1490663"/>
            <a:ext cx="6478589" cy="1200329"/>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400" dirty="0"/>
              <a:t>将真实位置和若干虚假位置发送给 </a:t>
            </a:r>
            <a:r>
              <a:rPr lang="en-US" altLang="zh-CN" sz="2400" dirty="0"/>
              <a:t>LBS</a:t>
            </a:r>
            <a:r>
              <a:rPr lang="zh-CN" altLang="en-US" sz="2400" dirty="0"/>
              <a:t>服务器，使其无法分辨出用户真实位置。</a:t>
            </a:r>
            <a:endParaRPr lang="en-US" altLang="zh-CN" sz="2400" dirty="0"/>
          </a:p>
          <a:p>
            <a:pPr algn="just" eaLnBrk="1" hangingPunct="1">
              <a:lnSpc>
                <a:spcPct val="100000"/>
              </a:lnSpc>
              <a:spcBef>
                <a:spcPct val="0"/>
              </a:spcBef>
              <a:buFontTx/>
              <a:buChar char="•"/>
            </a:pPr>
            <a:r>
              <a:rPr lang="zh-CN" altLang="en-US" sz="2400" dirty="0">
                <a:solidFill>
                  <a:srgbClr val="C00000"/>
                </a:solidFill>
              </a:rPr>
              <a:t>挑战：</a:t>
            </a:r>
            <a:r>
              <a:rPr lang="zh-CN" altLang="en-US" sz="2400" dirty="0"/>
              <a:t>如何生成更“真实”的虚假位置</a:t>
            </a:r>
            <a:endParaRPr lang="en-US" altLang="zh-CN" sz="2400" dirty="0"/>
          </a:p>
        </p:txBody>
      </p:sp>
      <p:grpSp>
        <p:nvGrpSpPr>
          <p:cNvPr id="36868" name="组合 25"/>
          <p:cNvGrpSpPr/>
          <p:nvPr/>
        </p:nvGrpSpPr>
        <p:grpSpPr bwMode="auto">
          <a:xfrm>
            <a:off x="7824789" y="1573213"/>
            <a:ext cx="2219325" cy="1808162"/>
            <a:chOff x="6253806" y="3282060"/>
            <a:chExt cx="803842" cy="801078"/>
          </a:xfrm>
        </p:grpSpPr>
        <p:grpSp>
          <p:nvGrpSpPr>
            <p:cNvPr id="36870" name="组合 26"/>
            <p:cNvGrpSpPr/>
            <p:nvPr/>
          </p:nvGrpSpPr>
          <p:grpSpPr bwMode="auto">
            <a:xfrm>
              <a:off x="6253806" y="3282060"/>
              <a:ext cx="258363" cy="296969"/>
              <a:chOff x="1257588" y="304043"/>
              <a:chExt cx="258363" cy="296969"/>
            </a:xfrm>
          </p:grpSpPr>
          <p:sp>
            <p:nvSpPr>
              <p:cNvPr id="37" name="六边形 36"/>
              <p:cNvSpPr/>
              <p:nvPr/>
            </p:nvSpPr>
            <p:spPr>
              <a:xfrm rot="5400000">
                <a:off x="1238274" y="323357"/>
                <a:ext cx="296800" cy="258172"/>
              </a:xfrm>
              <a:prstGeom prst="hexagon">
                <a:avLst>
                  <a:gd name="adj" fmla="val 25000"/>
                  <a:gd name="vf" fmla="val 115470"/>
                </a:avLst>
              </a:pr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六边形 4"/>
              <p:cNvSpPr/>
              <p:nvPr/>
            </p:nvSpPr>
            <p:spPr>
              <a:xfrm>
                <a:off x="1297838" y="350462"/>
                <a:ext cx="177673" cy="20396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666750">
                  <a:lnSpc>
                    <a:spcPct val="90000"/>
                  </a:lnSpc>
                  <a:spcAft>
                    <a:spcPct val="35000"/>
                  </a:spcAft>
                  <a:defRPr/>
                </a:pPr>
                <a:endParaRPr lang="zh-CN" altLang="en-US" sz="1500"/>
              </a:p>
            </p:txBody>
          </p:sp>
        </p:grpSp>
        <p:sp>
          <p:nvSpPr>
            <p:cNvPr id="35" name="六边形 34"/>
            <p:cNvSpPr/>
            <p:nvPr/>
          </p:nvSpPr>
          <p:spPr>
            <a:xfrm rot="5400000">
              <a:off x="6234492" y="3805652"/>
              <a:ext cx="296800" cy="258172"/>
            </a:xfrm>
            <a:prstGeom prst="hexagon">
              <a:avLst>
                <a:gd name="adj" fmla="val 25000"/>
                <a:gd name="vf" fmla="val 115470"/>
              </a:avLst>
            </a:prstGeom>
            <a:solidFill>
              <a:srgbClr val="92D05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六边形 32"/>
            <p:cNvSpPr/>
            <p:nvPr/>
          </p:nvSpPr>
          <p:spPr>
            <a:xfrm rot="5400000">
              <a:off x="6780162" y="3788772"/>
              <a:ext cx="296800" cy="258173"/>
            </a:xfrm>
            <a:prstGeom prst="hexagon">
              <a:avLst>
                <a:gd name="adj" fmla="val 25000"/>
                <a:gd name="vf" fmla="val 115470"/>
              </a:avLst>
            </a:prstGeom>
            <a:solidFill>
              <a:srgbClr val="FFFF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六边形 30"/>
            <p:cNvSpPr/>
            <p:nvPr/>
          </p:nvSpPr>
          <p:spPr>
            <a:xfrm rot="5400000">
              <a:off x="6749399" y="3311636"/>
              <a:ext cx="296800" cy="258747"/>
            </a:xfrm>
            <a:prstGeom prst="hexagon">
              <a:avLst>
                <a:gd name="adj" fmla="val 25000"/>
                <a:gd name="vf" fmla="val 115470"/>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sp>
      </p:grpSp>
      <p:pic>
        <p:nvPicPr>
          <p:cNvPr id="36869"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6" y="3105150"/>
            <a:ext cx="7429501" cy="322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p:cNvSpPr>
            <a:spLocks noGrp="1" noChangeArrowheads="1"/>
          </p:cNvSpPr>
          <p:nvPr/>
        </p:nvSpPr>
        <p:spPr>
          <a:xfrm>
            <a:off x="395287" y="11525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3"/>
          <p:cNvSpPr>
            <a:spLocks noChangeArrowheads="1"/>
          </p:cNvSpPr>
          <p:nvPr/>
        </p:nvSpPr>
        <p:spPr bwMode="auto">
          <a:xfrm>
            <a:off x="628649" y="4652963"/>
            <a:ext cx="10729913" cy="163195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a:t>
            </a:r>
            <a:r>
              <a:rPr lang="en-US" altLang="zh-CN" sz="2000" b="1" dirty="0">
                <a:latin typeface="黑体" panose="02010609060101010101" pitchFamily="49" charset="-122"/>
              </a:rPr>
              <a:t> 1)</a:t>
            </a:r>
            <a:r>
              <a:rPr lang="zh-CN" altLang="en-US" sz="2000" b="1" dirty="0">
                <a:latin typeface="黑体" panose="02010609060101010101" pitchFamily="49" charset="-122"/>
              </a:rPr>
              <a:t>不受用户密度限制</a:t>
            </a:r>
            <a:r>
              <a:rPr lang="en-US" altLang="zh-CN" sz="2000" b="1" dirty="0">
                <a:latin typeface="黑体" panose="02010609060101010101" pitchFamily="49" charset="-122"/>
              </a:rPr>
              <a:t>;2)</a:t>
            </a:r>
            <a:r>
              <a:rPr lang="zh-CN" altLang="en-US" sz="2000" b="1" dirty="0">
                <a:latin typeface="黑体" panose="02010609060101010101" pitchFamily="49" charset="-122"/>
              </a:rPr>
              <a:t>发送的信息中包含真实位置，服务数据精确</a:t>
            </a:r>
            <a:r>
              <a:rPr lang="en-US" altLang="zh-CN" sz="2000" b="1" dirty="0">
                <a:latin typeface="黑体" panose="02010609060101010101" pitchFamily="49" charset="-122"/>
              </a:rPr>
              <a:t>;3)</a:t>
            </a:r>
            <a:r>
              <a:rPr lang="zh-CN" altLang="en-US" sz="2000" b="1" dirty="0">
                <a:latin typeface="黑体" panose="02010609060101010101" pitchFamily="49" charset="-122"/>
              </a:rPr>
              <a:t>用户随时调整隐私保护策略。 </a:t>
            </a:r>
            <a:endParaRPr lang="en-US" altLang="zh-CN" sz="2000" b="1" dirty="0">
              <a:latin typeface="黑体" panose="02010609060101010101" pitchFamily="49" charset="-122"/>
            </a:endParaRPr>
          </a:p>
          <a:p>
            <a:pPr algn="just">
              <a:lnSpc>
                <a:spcPct val="100000"/>
              </a:lnSpc>
              <a:spcBef>
                <a:spcPct val="0"/>
              </a:spcBef>
              <a:buFontTx/>
              <a:buChar char="•"/>
            </a:pP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保护机制受移动设备性能的限制</a:t>
            </a:r>
            <a:r>
              <a:rPr lang="en-US" altLang="zh-CN" sz="2000" b="1" dirty="0">
                <a:latin typeface="黑体" panose="02010609060101010101" pitchFamily="49" charset="-122"/>
              </a:rPr>
              <a:t>;2)</a:t>
            </a:r>
            <a:r>
              <a:rPr lang="zh-CN" altLang="en-US" sz="2000" b="1" dirty="0">
                <a:latin typeface="黑体" panose="02010609060101010101" pitchFamily="49" charset="-122"/>
              </a:rPr>
              <a:t>攻击者通过背景知识排除虚假位置</a:t>
            </a:r>
            <a:r>
              <a:rPr lang="en-US" altLang="zh-CN" sz="2000" b="1" dirty="0">
                <a:latin typeface="黑体" panose="02010609060101010101" pitchFamily="49" charset="-122"/>
              </a:rPr>
              <a:t>;3)</a:t>
            </a:r>
            <a:r>
              <a:rPr lang="zh-CN" altLang="en-US" sz="2000" b="1" dirty="0">
                <a:latin typeface="黑体" panose="02010609060101010101" pitchFamily="49" charset="-122"/>
              </a:rPr>
              <a:t>虚假位置会带来额外的开销 </a:t>
            </a:r>
            <a:endParaRPr lang="zh-CN" altLang="en-US" sz="2000" b="1" dirty="0">
              <a:latin typeface="黑体" panose="02010609060101010101" pitchFamily="49" charset="-122"/>
            </a:endParaRPr>
          </a:p>
        </p:txBody>
      </p:sp>
      <p:pic>
        <p:nvPicPr>
          <p:cNvPr id="38915" name="Picture 3" descr="page12image143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427162"/>
            <a:ext cx="5315913" cy="29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7900" y="1104903"/>
            <a:ext cx="4030662" cy="33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noChangeArrowheads="1"/>
          </p:cNvSpPr>
          <p:nvPr/>
        </p:nvSpPr>
        <p:spPr>
          <a:xfrm>
            <a:off x="409575" y="99378"/>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0238" y="1059121"/>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39" name="矩形 4"/>
          <p:cNvSpPr>
            <a:spLocks noChangeArrowheads="1"/>
          </p:cNvSpPr>
          <p:nvPr/>
        </p:nvSpPr>
        <p:spPr bwMode="auto">
          <a:xfrm>
            <a:off x="630238" y="1553292"/>
            <a:ext cx="10971212" cy="5062924"/>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eaLnBrk="1" hangingPunct="1">
              <a:lnSpc>
                <a:spcPct val="100000"/>
              </a:lnSpc>
              <a:spcBef>
                <a:spcPct val="0"/>
              </a:spcBef>
              <a:spcAft>
                <a:spcPts val="600"/>
              </a:spcAft>
              <a:buFontTx/>
              <a:buChar char="•"/>
            </a:pPr>
            <a:r>
              <a:rPr lang="zh-CN" altLang="en-US" sz="2400" dirty="0"/>
              <a:t>通过加入</a:t>
            </a:r>
            <a:r>
              <a:rPr lang="zh-CN" altLang="en-US" sz="2400" b="1" dirty="0">
                <a:solidFill>
                  <a:srgbClr val="C00000"/>
                </a:solidFill>
              </a:rPr>
              <a:t>噪声</a:t>
            </a:r>
            <a:r>
              <a:rPr lang="zh-CN" altLang="en-US" sz="2400" dirty="0"/>
              <a:t>，降低位置精度，来达到保护用户隐私的效果</a:t>
            </a:r>
            <a:endParaRPr lang="en-US" altLang="zh-CN" sz="2400" dirty="0"/>
          </a:p>
          <a:p>
            <a:pPr algn="just">
              <a:lnSpc>
                <a:spcPct val="100000"/>
              </a:lnSpc>
              <a:spcBef>
                <a:spcPct val="0"/>
              </a:spcBef>
              <a:spcAft>
                <a:spcPts val="600"/>
              </a:spcAft>
              <a:buFontTx/>
              <a:buChar char="•"/>
            </a:pPr>
            <a:r>
              <a:rPr lang="zh-CN" altLang="en-US" sz="2400" dirty="0"/>
              <a:t>借鉴差分隐私思想，提出通过</a:t>
            </a:r>
            <a:r>
              <a:rPr lang="zh-CN" altLang="en-US" sz="2400" b="1" dirty="0">
                <a:solidFill>
                  <a:srgbClr val="C00000"/>
                </a:solidFill>
              </a:rPr>
              <a:t>位置不可分辨性</a:t>
            </a:r>
            <a:r>
              <a:rPr lang="zh-CN" altLang="en-US" sz="2400" dirty="0"/>
              <a:t>来表示用户的位置隐私保护需求。 </a:t>
            </a:r>
            <a:endParaRPr lang="zh-CN" altLang="en-US" sz="2400" dirty="0"/>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用户期望隐私保护水平应当与距离相关，如攻击者从用户提供的位置信息中推断出用户位于半径为 </a:t>
            </a:r>
            <a:r>
              <a:rPr lang="en-US" altLang="zh-CN" sz="2400" dirty="0">
                <a:latin typeface="Times New Roman" panose="02020603050405020304" pitchFamily="18" charset="0"/>
                <a:cs typeface="Times New Roman" panose="02020603050405020304" pitchFamily="18" charset="0"/>
              </a:rPr>
              <a:t>1 km </a:t>
            </a:r>
            <a:r>
              <a:rPr lang="zh-CN" altLang="en-US" sz="2400" dirty="0">
                <a:latin typeface="Times New Roman" panose="02020603050405020304" pitchFamily="18" charset="0"/>
                <a:cs typeface="Times New Roman" panose="02020603050405020304" pitchFamily="18" charset="0"/>
              </a:rPr>
              <a:t>的某区域的概率极低，而随着半径的扩大，概率也随之提高，如攻击者推断出用户位于某城市的概率几乎是</a:t>
            </a:r>
            <a:r>
              <a:rPr lang="en-US" altLang="zh-CN" sz="2400" dirty="0">
                <a:latin typeface="Times New Roman" panose="02020603050405020304" pitchFamily="18" charset="0"/>
                <a:cs typeface="Times New Roman" panose="02020603050405020304" pitchFamily="18" charset="0"/>
              </a:rPr>
              <a:t>100%</a:t>
            </a:r>
            <a:endParaRPr lang="zh-CN" altLang="en-US" sz="2400" dirty="0">
              <a:latin typeface="Times New Roman" panose="02020603050405020304" pitchFamily="18" charset="0"/>
              <a:cs typeface="Times New Roman" panose="02020603050405020304" pitchFamily="18" charset="0"/>
            </a:endParaRPr>
          </a:p>
          <a:p>
            <a:pPr algn="just">
              <a:lnSpc>
                <a:spcPct val="100000"/>
              </a:lnSpc>
              <a:spcBef>
                <a:spcPct val="0"/>
              </a:spcBef>
              <a:spcAft>
                <a:spcPts val="600"/>
              </a:spcAft>
              <a:buFontTx/>
              <a:buChar char="•"/>
            </a:pPr>
            <a:r>
              <a:rPr lang="zh-CN" altLang="en-US" sz="2400" b="1" dirty="0">
                <a:solidFill>
                  <a:srgbClr val="C00000"/>
                </a:solidFill>
              </a:rPr>
              <a:t>不可分辨性</a:t>
            </a:r>
            <a:r>
              <a:rPr lang="zh-CN" altLang="en-US" sz="2400" dirty="0"/>
              <a:t>的定义：</a:t>
            </a: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其中，</a:t>
            </a:r>
            <a:r>
              <a:rPr lang="en-US" altLang="zh-CN" sz="2400" i="1" dirty="0">
                <a:latin typeface="Times New Roman" panose="02020603050405020304" pitchFamily="18" charset="0"/>
                <a:cs typeface="Times New Roman" panose="02020603050405020304" pitchFamily="18" charset="0"/>
              </a:rPr>
              <a:t>r </a:t>
            </a:r>
            <a:r>
              <a:rPr lang="zh-CN" altLang="en-US" sz="2400" dirty="0">
                <a:latin typeface="Times New Roman" panose="02020603050405020304" pitchFamily="18" charset="0"/>
                <a:cs typeface="Times New Roman" panose="02020603050405020304" pitchFamily="18" charset="0"/>
              </a:rPr>
              <a:t>表示 </a:t>
            </a:r>
            <a:r>
              <a:rPr lang="en-US" altLang="zh-CN" sz="2400" i="1" dirty="0">
                <a:latin typeface="Times New Roman" panose="02020603050405020304" pitchFamily="18" charset="0"/>
                <a:cs typeface="Times New Roman" panose="02020603050405020304" pitchFamily="18" charset="0"/>
              </a:rPr>
              <a:t>x </a:t>
            </a:r>
            <a:r>
              <a:rPr lang="zh-CN" altLang="en-US" sz="2400" dirty="0">
                <a:latin typeface="Times New Roman" panose="02020603050405020304" pitchFamily="18" charset="0"/>
                <a:cs typeface="Times New Roman" panose="02020603050405020304" pitchFamily="18" charset="0"/>
              </a:rPr>
              <a:t>和</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所处区域半径，函数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表示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个位置的距离，该定义表明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个位置的距离越近，</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 </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的概率应当接近，反之，</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产生相同结果的概率相差可较大。 </a:t>
            </a:r>
            <a:endParaRPr lang="zh-CN" altLang="en-US" sz="2400" dirty="0">
              <a:latin typeface="Times New Roman" panose="02020603050405020304" pitchFamily="18" charset="0"/>
              <a:cs typeface="Times New Roman" panose="02020603050405020304" pitchFamily="18" charset="0"/>
            </a:endParaRPr>
          </a:p>
        </p:txBody>
      </p:sp>
      <p:pic>
        <p:nvPicPr>
          <p:cNvPr id="39942" name="Picture 3" descr="page13image26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25" y="73462"/>
            <a:ext cx="4065587" cy="145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63" y="4223523"/>
            <a:ext cx="5167761" cy="9056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4988" y="1090430"/>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40" name="矩形 9"/>
          <p:cNvSpPr>
            <a:spLocks noChangeArrowheads="1"/>
          </p:cNvSpPr>
          <p:nvPr/>
        </p:nvSpPr>
        <p:spPr bwMode="auto">
          <a:xfrm>
            <a:off x="534989" y="1490008"/>
            <a:ext cx="10375899" cy="1631216"/>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400" b="1" dirty="0">
                <a:solidFill>
                  <a:srgbClr val="C00000"/>
                </a:solidFill>
                <a:latin typeface="黑体" panose="02010609060101010101" pitchFamily="49" charset="-122"/>
              </a:rPr>
              <a:t>优点</a:t>
            </a:r>
            <a:r>
              <a:rPr lang="en-US" altLang="zh-CN" sz="2400" b="1" dirty="0">
                <a:solidFill>
                  <a:srgbClr val="C00000"/>
                </a:solidFill>
                <a:latin typeface="黑体" panose="02010609060101010101" pitchFamily="49" charset="-122"/>
              </a:rPr>
              <a:t>:</a:t>
            </a:r>
            <a:r>
              <a:rPr lang="en-US" altLang="zh-CN" sz="2400" b="1" dirty="0">
                <a:latin typeface="黑体" panose="02010609060101010101" pitchFamily="49" charset="-122"/>
              </a:rPr>
              <a:t> </a:t>
            </a:r>
            <a:endParaRPr lang="en-US" altLang="zh-CN" sz="2400" b="1" dirty="0">
              <a:latin typeface="黑体" panose="02010609060101010101" pitchFamily="49" charset="-122"/>
            </a:endParaRPr>
          </a:p>
          <a:p>
            <a:pPr lvl="1" algn="just" eaLnBrk="1" hangingPunct="1">
              <a:lnSpc>
                <a:spcPct val="100000"/>
              </a:lnSpc>
              <a:spcBef>
                <a:spcPct val="0"/>
              </a:spcBef>
              <a:spcAft>
                <a:spcPct val="0"/>
              </a:spcAft>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rPr>
              <a:t>1)</a:t>
            </a:r>
            <a:r>
              <a:rPr lang="zh-CN" altLang="en-US" dirty="0">
                <a:solidFill>
                  <a:schemeClr val="tx1"/>
                </a:solidFill>
                <a:latin typeface="黑体" panose="02010609060101010101" pitchFamily="49" charset="-122"/>
                <a:ea typeface="黑体" panose="02010609060101010101" pitchFamily="49" charset="-122"/>
              </a:rPr>
              <a:t>计算和存储开销较小</a:t>
            </a:r>
            <a:endParaRPr lang="en-US" altLang="zh-CN" dirty="0">
              <a:solidFill>
                <a:schemeClr val="tx1"/>
              </a:solidFill>
              <a:latin typeface="黑体" panose="02010609060101010101" pitchFamily="49" charset="-122"/>
              <a:ea typeface="黑体" panose="02010609060101010101" pitchFamily="49" charset="-122"/>
            </a:endParaRPr>
          </a:p>
          <a:p>
            <a:pPr lvl="1" algn="just" eaLnBrk="1" hangingPunct="1">
              <a:lnSpc>
                <a:spcPct val="100000"/>
              </a:lnSpc>
              <a:spcBef>
                <a:spcPct val="0"/>
              </a:spcBef>
              <a:spcAft>
                <a:spcPct val="0"/>
              </a:spcAft>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rPr>
              <a:t>2)</a:t>
            </a:r>
            <a:r>
              <a:rPr lang="zh-CN" altLang="en-US" dirty="0">
                <a:solidFill>
                  <a:schemeClr val="tx1"/>
                </a:solidFill>
                <a:latin typeface="黑体" panose="02010609060101010101" pitchFamily="49" charset="-122"/>
                <a:ea typeface="黑体" panose="02010609060101010101" pitchFamily="49" charset="-122"/>
              </a:rPr>
              <a:t>通过调整噪声函数，调整隐私保护水平、服务精度。</a:t>
            </a:r>
            <a:endParaRPr lang="en-US" altLang="zh-CN" dirty="0">
              <a:solidFill>
                <a:schemeClr val="tx1"/>
              </a:solidFill>
              <a:latin typeface="黑体" panose="02010609060101010101" pitchFamily="49" charset="-122"/>
              <a:ea typeface="黑体" panose="02010609060101010101" pitchFamily="49" charset="-122"/>
            </a:endParaRPr>
          </a:p>
          <a:p>
            <a:pPr algn="just">
              <a:lnSpc>
                <a:spcPct val="100000"/>
              </a:lnSpc>
              <a:spcBef>
                <a:spcPct val="0"/>
              </a:spcBef>
              <a:buFontTx/>
              <a:buChar char="•"/>
            </a:pPr>
            <a:r>
              <a:rPr lang="zh-CN" altLang="en-US" sz="2400" b="1" dirty="0">
                <a:solidFill>
                  <a:srgbClr val="C00000"/>
                </a:solidFill>
                <a:latin typeface="黑体" panose="02010609060101010101" pitchFamily="49" charset="-122"/>
              </a:rPr>
              <a:t>缺点</a:t>
            </a:r>
            <a:r>
              <a:rPr lang="en-US" altLang="zh-CN" sz="2400" b="1" dirty="0">
                <a:solidFill>
                  <a:srgbClr val="C00000"/>
                </a:solidFill>
                <a:latin typeface="黑体" panose="02010609060101010101" pitchFamily="49" charset="-122"/>
              </a:rPr>
              <a:t>:</a:t>
            </a:r>
            <a:r>
              <a:rPr lang="zh-CN" altLang="en-US" sz="2400" b="1" dirty="0">
                <a:solidFill>
                  <a:srgbClr val="C00000"/>
                </a:solidFill>
                <a:latin typeface="黑体" panose="02010609060101010101" pitchFamily="49" charset="-122"/>
              </a:rPr>
              <a:t> </a:t>
            </a:r>
            <a:r>
              <a:rPr lang="zh-CN" altLang="en-US" sz="2000" b="1" dirty="0">
                <a:solidFill>
                  <a:schemeClr val="tx1"/>
                </a:solidFill>
                <a:latin typeface="+mn-ea"/>
                <a:ea typeface="+mn-ea"/>
              </a:rPr>
              <a:t>降低了位置精确度，降低服务质量</a:t>
            </a:r>
            <a:endParaRPr lang="en-US" altLang="zh-CN" b="1" dirty="0">
              <a:solidFill>
                <a:schemeClr val="tx1"/>
              </a:solidFill>
              <a:latin typeface="+mn-ea"/>
              <a:ea typeface="+mn-ea"/>
            </a:endParaRPr>
          </a:p>
        </p:txBody>
      </p:sp>
      <p:pic>
        <p:nvPicPr>
          <p:cNvPr id="39941" name="Picture 2" descr="page13image4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462" y="3215943"/>
            <a:ext cx="3973426" cy="34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86017" name="Picture 1" descr="page9image8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88" y="3357811"/>
            <a:ext cx="5212423" cy="3339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90911" y="142804"/>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9" name="矩形 8"/>
          <p:cNvSpPr/>
          <p:nvPr/>
        </p:nvSpPr>
        <p:spPr>
          <a:xfrm>
            <a:off x="360497" y="4770077"/>
            <a:ext cx="11508042" cy="1672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dirty="0">
                <a:solidFill>
                  <a:schemeClr val="tx1">
                    <a:lumMod val="95000"/>
                    <a:lumOff val="5000"/>
                  </a:schemeClr>
                </a:solidFill>
              </a:rPr>
              <a:t>GDPR是欧盟起草的最全面的数据隐私法，也将为主权国家的数据隐私设置先例。</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规定，世界上任何一家处理欧盟用户数据的公司都要披露其收集、存储和处理用户数据的方式。欧盟用户也可以从任何公司申请获得其个人数据的副本，并可以要求该公司删除个人数据。不遵守</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的企业可能需要面临着</a:t>
            </a:r>
            <a:r>
              <a:rPr lang="en-US" altLang="zh-CN" sz="2000" dirty="0">
                <a:solidFill>
                  <a:schemeClr val="tx1">
                    <a:lumMod val="95000"/>
                    <a:lumOff val="5000"/>
                  </a:schemeClr>
                </a:solidFill>
              </a:rPr>
              <a:t>2000</a:t>
            </a:r>
            <a:r>
              <a:rPr lang="zh-CN" altLang="en-US" sz="2000" dirty="0">
                <a:solidFill>
                  <a:schemeClr val="tx1">
                    <a:lumMod val="95000"/>
                    <a:lumOff val="5000"/>
                  </a:schemeClr>
                </a:solidFill>
              </a:rPr>
              <a:t>万美元或</a:t>
            </a:r>
            <a:r>
              <a:rPr lang="en-US" altLang="zh-CN" sz="2000" dirty="0">
                <a:solidFill>
                  <a:schemeClr val="tx1">
                    <a:lumMod val="95000"/>
                    <a:lumOff val="5000"/>
                  </a:schemeClr>
                </a:solidFill>
              </a:rPr>
              <a:t>4%</a:t>
            </a:r>
            <a:r>
              <a:rPr lang="zh-CN" altLang="en-US" sz="2000" dirty="0">
                <a:solidFill>
                  <a:schemeClr val="tx1">
                    <a:lumMod val="95000"/>
                    <a:lumOff val="5000"/>
                  </a:schemeClr>
                </a:solidFill>
              </a:rPr>
              <a:t>年营业额的罚款。</a:t>
            </a:r>
            <a:endParaRPr lang="en-US" sz="2000" dirty="0">
              <a:solidFill>
                <a:schemeClr val="tx1"/>
              </a:solidFill>
            </a:endParaRPr>
          </a:p>
        </p:txBody>
      </p:sp>
      <p:grpSp>
        <p:nvGrpSpPr>
          <p:cNvPr id="2" name="组合 1"/>
          <p:cNvGrpSpPr/>
          <p:nvPr/>
        </p:nvGrpSpPr>
        <p:grpSpPr>
          <a:xfrm>
            <a:off x="536249" y="1159670"/>
            <a:ext cx="6349744" cy="3036718"/>
            <a:chOff x="536248" y="1159670"/>
            <a:chExt cx="6954577" cy="3036718"/>
          </a:xfrm>
        </p:grpSpPr>
        <p:sp>
          <p:nvSpPr>
            <p:cNvPr id="14" name="右箭头 13"/>
            <p:cNvSpPr/>
            <p:nvPr/>
          </p:nvSpPr>
          <p:spPr>
            <a:xfrm>
              <a:off x="242293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右箭头 14"/>
            <p:cNvSpPr/>
            <p:nvPr/>
          </p:nvSpPr>
          <p:spPr>
            <a:xfrm rot="10800000">
              <a:off x="2422931" y="359024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rot="16200000">
              <a:off x="981367" y="2468242"/>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右箭头 16"/>
            <p:cNvSpPr/>
            <p:nvPr/>
          </p:nvSpPr>
          <p:spPr>
            <a:xfrm rot="10800000">
              <a:off x="4847962" y="3590244"/>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右箭头 17"/>
            <p:cNvSpPr/>
            <p:nvPr/>
          </p:nvSpPr>
          <p:spPr>
            <a:xfrm rot="5400000">
              <a:off x="6259073" y="2504764"/>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右箭头 18"/>
            <p:cNvSpPr/>
            <p:nvPr/>
          </p:nvSpPr>
          <p:spPr>
            <a:xfrm>
              <a:off x="500891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文本框 19"/>
            <p:cNvSpPr txBox="1"/>
            <p:nvPr/>
          </p:nvSpPr>
          <p:spPr>
            <a:xfrm>
              <a:off x="645219" y="1356289"/>
              <a:ext cx="1415772" cy="461665"/>
            </a:xfrm>
            <a:prstGeom prst="rect">
              <a:avLst/>
            </a:prstGeom>
            <a:noFill/>
          </p:spPr>
          <p:txBody>
            <a:bodyPr wrap="none" rtlCol="0">
              <a:spAutoFit/>
            </a:bodyPr>
            <a:lstStyle/>
            <a:p>
              <a:r>
                <a:rPr lang="zh-CN" altLang="en-US" sz="2400" dirty="0">
                  <a:solidFill>
                    <a:srgbClr val="0070C0"/>
                  </a:solidFill>
                </a:rPr>
                <a:t>个人数据</a:t>
              </a:r>
              <a:endParaRPr lang="zh-CN" altLang="en-US" sz="2400" dirty="0">
                <a:solidFill>
                  <a:srgbClr val="0070C0"/>
                </a:solidFill>
              </a:endParaRPr>
            </a:p>
          </p:txBody>
        </p:sp>
        <p:sp>
          <p:nvSpPr>
            <p:cNvPr id="21" name="文本框 20"/>
            <p:cNvSpPr txBox="1"/>
            <p:nvPr/>
          </p:nvSpPr>
          <p:spPr>
            <a:xfrm>
              <a:off x="3256327" y="1384586"/>
              <a:ext cx="1415772" cy="461665"/>
            </a:xfrm>
            <a:prstGeom prst="rect">
              <a:avLst/>
            </a:prstGeom>
            <a:noFill/>
          </p:spPr>
          <p:txBody>
            <a:bodyPr wrap="none" rtlCol="0">
              <a:spAutoFit/>
            </a:bodyPr>
            <a:lstStyle/>
            <a:p>
              <a:r>
                <a:rPr lang="zh-CN" altLang="en-US" sz="2400" dirty="0">
                  <a:solidFill>
                    <a:srgbClr val="0070C0"/>
                  </a:solidFill>
                </a:rPr>
                <a:t>管辖范围</a:t>
              </a:r>
              <a:endParaRPr lang="zh-CN" altLang="en-US" sz="2400" dirty="0">
                <a:solidFill>
                  <a:srgbClr val="0070C0"/>
                </a:solidFill>
              </a:endParaRPr>
            </a:p>
          </p:txBody>
        </p:sp>
        <p:sp>
          <p:nvSpPr>
            <p:cNvPr id="22" name="文本框 21"/>
            <p:cNvSpPr txBox="1"/>
            <p:nvPr/>
          </p:nvSpPr>
          <p:spPr>
            <a:xfrm>
              <a:off x="5898669" y="1364125"/>
              <a:ext cx="1415772" cy="461665"/>
            </a:xfrm>
            <a:prstGeom prst="rect">
              <a:avLst/>
            </a:prstGeom>
            <a:noFill/>
          </p:spPr>
          <p:txBody>
            <a:bodyPr wrap="none" rtlCol="0">
              <a:spAutoFit/>
            </a:bodyPr>
            <a:lstStyle/>
            <a:p>
              <a:r>
                <a:rPr lang="zh-CN" altLang="en-US" sz="2400" dirty="0">
                  <a:solidFill>
                    <a:srgbClr val="0070C0"/>
                  </a:solidFill>
                </a:rPr>
                <a:t>合理事由</a:t>
              </a:r>
              <a:endParaRPr lang="zh-CN" altLang="en-US" sz="2400" dirty="0">
                <a:solidFill>
                  <a:srgbClr val="0070C0"/>
                </a:solidFill>
              </a:endParaRPr>
            </a:p>
          </p:txBody>
        </p:sp>
        <p:sp>
          <p:nvSpPr>
            <p:cNvPr id="23" name="文本框 22"/>
            <p:cNvSpPr txBox="1"/>
            <p:nvPr/>
          </p:nvSpPr>
          <p:spPr>
            <a:xfrm>
              <a:off x="5885527" y="3547942"/>
              <a:ext cx="1415772" cy="461665"/>
            </a:xfrm>
            <a:prstGeom prst="rect">
              <a:avLst/>
            </a:prstGeom>
            <a:noFill/>
          </p:spPr>
          <p:txBody>
            <a:bodyPr wrap="none" rtlCol="0">
              <a:spAutoFit/>
            </a:bodyPr>
            <a:lstStyle/>
            <a:p>
              <a:r>
                <a:rPr lang="zh-CN" altLang="en-US" sz="2400" dirty="0">
                  <a:solidFill>
                    <a:srgbClr val="0070C0"/>
                  </a:solidFill>
                </a:rPr>
                <a:t>主体权力</a:t>
              </a:r>
              <a:endParaRPr lang="zh-CN" altLang="en-US" sz="2400" dirty="0">
                <a:solidFill>
                  <a:srgbClr val="0070C0"/>
                </a:solidFill>
              </a:endParaRPr>
            </a:p>
          </p:txBody>
        </p:sp>
        <p:sp>
          <p:nvSpPr>
            <p:cNvPr id="24" name="文本框 23"/>
            <p:cNvSpPr txBox="1"/>
            <p:nvPr/>
          </p:nvSpPr>
          <p:spPr>
            <a:xfrm>
              <a:off x="3241588" y="3529265"/>
              <a:ext cx="1415772" cy="461665"/>
            </a:xfrm>
            <a:prstGeom prst="rect">
              <a:avLst/>
            </a:prstGeom>
            <a:noFill/>
          </p:spPr>
          <p:txBody>
            <a:bodyPr wrap="none" rtlCol="0">
              <a:spAutoFit/>
            </a:bodyPr>
            <a:lstStyle/>
            <a:p>
              <a:r>
                <a:rPr lang="zh-CN" altLang="en-US" sz="2400" dirty="0">
                  <a:solidFill>
                    <a:srgbClr val="0070C0"/>
                  </a:solidFill>
                </a:rPr>
                <a:t>保护义务</a:t>
              </a:r>
              <a:endParaRPr lang="zh-CN" altLang="en-US" sz="2400" dirty="0">
                <a:solidFill>
                  <a:srgbClr val="0070C0"/>
                </a:solidFill>
              </a:endParaRPr>
            </a:p>
          </p:txBody>
        </p:sp>
        <p:sp>
          <p:nvSpPr>
            <p:cNvPr id="25" name="文本框 24"/>
            <p:cNvSpPr txBox="1"/>
            <p:nvPr/>
          </p:nvSpPr>
          <p:spPr>
            <a:xfrm>
              <a:off x="559750" y="3531179"/>
              <a:ext cx="1415772" cy="461665"/>
            </a:xfrm>
            <a:prstGeom prst="rect">
              <a:avLst/>
            </a:prstGeom>
            <a:noFill/>
          </p:spPr>
          <p:txBody>
            <a:bodyPr wrap="none" rtlCol="0">
              <a:spAutoFit/>
            </a:bodyPr>
            <a:lstStyle/>
            <a:p>
              <a:r>
                <a:rPr lang="zh-CN" altLang="en-US" sz="2400" dirty="0">
                  <a:solidFill>
                    <a:srgbClr val="0070C0"/>
                  </a:solidFill>
                </a:rPr>
                <a:t>处罚认定</a:t>
              </a:r>
              <a:endParaRPr lang="zh-CN" altLang="en-US" sz="2400" dirty="0">
                <a:solidFill>
                  <a:srgbClr val="0070C0"/>
                </a:solidFill>
              </a:endParaRPr>
            </a:p>
          </p:txBody>
        </p:sp>
        <p:sp>
          <p:nvSpPr>
            <p:cNvPr id="26" name="圆角矩形 25"/>
            <p:cNvSpPr/>
            <p:nvPr/>
          </p:nvSpPr>
          <p:spPr>
            <a:xfrm>
              <a:off x="537136" y="1180418"/>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7" name="圆角矩形 26"/>
            <p:cNvSpPr/>
            <p:nvPr/>
          </p:nvSpPr>
          <p:spPr>
            <a:xfrm>
              <a:off x="3180000" y="118915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8" name="圆角矩形 27"/>
            <p:cNvSpPr/>
            <p:nvPr/>
          </p:nvSpPr>
          <p:spPr>
            <a:xfrm>
              <a:off x="5822863" y="1159670"/>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9" name="圆角矩形 28"/>
            <p:cNvSpPr/>
            <p:nvPr/>
          </p:nvSpPr>
          <p:spPr>
            <a:xfrm>
              <a:off x="5822863" y="333136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0" name="圆角矩形 29"/>
            <p:cNvSpPr/>
            <p:nvPr/>
          </p:nvSpPr>
          <p:spPr>
            <a:xfrm>
              <a:off x="3159249"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1" name="圆角矩形 30"/>
            <p:cNvSpPr/>
            <p:nvPr/>
          </p:nvSpPr>
          <p:spPr>
            <a:xfrm>
              <a:off x="536248"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pic>
          <p:nvPicPr>
            <p:cNvPr id="32" name="图片 31"/>
            <p:cNvPicPr>
              <a:picLocks noChangeAspect="1"/>
            </p:cNvPicPr>
            <p:nvPr/>
          </p:nvPicPr>
          <p:blipFill>
            <a:blip r:embed="rId1"/>
            <a:stretch>
              <a:fillRect/>
            </a:stretch>
          </p:blipFill>
          <p:spPr>
            <a:xfrm>
              <a:off x="2536937" y="2158647"/>
              <a:ext cx="3030258" cy="1050514"/>
            </a:xfrm>
            <a:prstGeom prst="rect">
              <a:avLst/>
            </a:prstGeom>
          </p:spPr>
        </p:pic>
      </p:grpSp>
      <p:sp>
        <p:nvSpPr>
          <p:cNvPr id="33" name="圆角矩形 32"/>
          <p:cNvSpPr/>
          <p:nvPr/>
        </p:nvSpPr>
        <p:spPr>
          <a:xfrm>
            <a:off x="7178600" y="1007284"/>
            <a:ext cx="4689939" cy="356471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10000"/>
              </a:lnSpc>
              <a:buFont typeface="Wingdings" panose="05000000000000000000" pitchFamily="2" charset="2"/>
              <a:buChar char="§"/>
            </a:pPr>
            <a:r>
              <a:rPr lang="zh-CN" altLang="en-US" sz="2000" dirty="0">
                <a:solidFill>
                  <a:schemeClr val="tx1"/>
                </a:solidFill>
              </a:rPr>
              <a:t>用来保护欧盟境内的个人数据</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全球适用，收集欧盟居民的数据，就要遵守</a:t>
            </a:r>
            <a:r>
              <a:rPr lang="en-US" altLang="zh-CN" sz="2000" dirty="0">
                <a:solidFill>
                  <a:schemeClr val="tx1"/>
                </a:solidFill>
              </a:rPr>
              <a:t>GDPR</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zh-CN" altLang="en-US" sz="2000" dirty="0">
                <a:solidFill>
                  <a:schemeClr val="tx1"/>
                </a:solidFill>
              </a:rPr>
              <a:t>处理个人数据必须有合法正当理由</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对数据主体的权利规定细致入微（知情权，访问权，反对权，数据可携权，遗忘权）</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zh-CN" altLang="en-US" sz="2000" dirty="0">
                <a:solidFill>
                  <a:schemeClr val="tx1"/>
                </a:solidFill>
              </a:rPr>
              <a:t>服务提供者须采取合适的技术和措施保护个人数据</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zh-CN" altLang="en-US" sz="2000" dirty="0">
                <a:solidFill>
                  <a:schemeClr val="tx1"/>
                </a:solidFill>
              </a:rPr>
              <a:t>违规者会有高额处罚</a:t>
            </a:r>
            <a:endParaRPr lang="zh-CN" altLang="en-US" sz="2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101" y="998293"/>
            <a:ext cx="3286125" cy="3841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dirty="0"/>
              <a:t>加密技术</a:t>
            </a:r>
            <a:endParaRPr lang="zh-CN" altLang="en-US" sz="2400" dirty="0"/>
          </a:p>
        </p:txBody>
      </p:sp>
      <p:sp>
        <p:nvSpPr>
          <p:cNvPr id="41987" name="矩形 4"/>
          <p:cNvSpPr>
            <a:spLocks noChangeArrowheads="1"/>
          </p:cNvSpPr>
          <p:nvPr/>
        </p:nvSpPr>
        <p:spPr bwMode="auto">
          <a:xfrm>
            <a:off x="530224" y="1461842"/>
            <a:ext cx="9056689" cy="170180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eaLnBrk="1" hangingPunct="1">
              <a:lnSpc>
                <a:spcPct val="150000"/>
              </a:lnSpc>
              <a:spcBef>
                <a:spcPct val="0"/>
              </a:spcBef>
              <a:buFontTx/>
              <a:buChar char="•"/>
            </a:pPr>
            <a:r>
              <a:rPr lang="zh-CN" altLang="en-US" sz="1800" dirty="0">
                <a:solidFill>
                  <a:srgbClr val="0D0D0D"/>
                </a:solidFill>
                <a:latin typeface="Times New Roman" panose="02020603050405020304" pitchFamily="18" charset="0"/>
                <a:cs typeface="Times New Roman" panose="02020603050405020304" pitchFamily="18" charset="0"/>
              </a:rPr>
              <a:t>可搜索加密：</a:t>
            </a:r>
            <a:r>
              <a:rPr lang="zh-CN" altLang="en-US" sz="1800" dirty="0">
                <a:latin typeface="黑体" panose="02010609060101010101" pitchFamily="49" charset="-122"/>
                <a:cs typeface="Times New Roman" panose="02020603050405020304" pitchFamily="18" charset="0"/>
              </a:rPr>
              <a:t>允许用户在</a:t>
            </a:r>
            <a:r>
              <a:rPr lang="en-US" altLang="zh-CN" sz="1800" dirty="0">
                <a:latin typeface="黑体" panose="02010609060101010101" pitchFamily="49" charset="-122"/>
                <a:cs typeface="Times New Roman" panose="02020603050405020304" pitchFamily="18" charset="0"/>
              </a:rPr>
              <a:t>LBS</a:t>
            </a:r>
            <a:r>
              <a:rPr lang="zh-CN" altLang="en-US" sz="1800" dirty="0">
                <a:latin typeface="黑体" panose="02010609060101010101" pitchFamily="49" charset="-122"/>
                <a:cs typeface="Times New Roman" panose="02020603050405020304" pitchFamily="18" charset="0"/>
              </a:rPr>
              <a:t>服务器不知其查询请求的情况下，从数据库秘密地检索信息</a:t>
            </a:r>
            <a:endParaRPr lang="en-US" altLang="zh-CN" sz="1800" dirty="0">
              <a:solidFill>
                <a:srgbClr val="0D0D0D"/>
              </a:solidFill>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Tx/>
              <a:buChar char="•"/>
            </a:pPr>
            <a:r>
              <a:rPr lang="zh-CN" altLang="en-US" sz="1800" b="1" dirty="0">
                <a:solidFill>
                  <a:srgbClr val="0D0D0D"/>
                </a:solidFill>
                <a:latin typeface="Times New Roman" panose="02020603050405020304" pitchFamily="18" charset="0"/>
              </a:rPr>
              <a:t>同态加密</a:t>
            </a:r>
            <a:r>
              <a:rPr lang="zh-CN" altLang="en-US" sz="1800" dirty="0">
                <a:solidFill>
                  <a:srgbClr val="0D0D0D"/>
                </a:solidFill>
                <a:latin typeface="Times New Roman" panose="02020603050405020304" pitchFamily="18" charset="0"/>
              </a:rPr>
              <a:t>：对同态加密的数据进行处理得到的输出进行解密，其结果与用同一方法处理原数据所得结果相同。</a:t>
            </a:r>
            <a:endParaRPr lang="en-US" altLang="zh-CN" sz="1800" dirty="0">
              <a:solidFill>
                <a:srgbClr val="0D0D0D"/>
              </a:solidFill>
              <a:latin typeface="Times New Roman" panose="02020603050405020304" pitchFamily="18" charset="0"/>
            </a:endParaRPr>
          </a:p>
        </p:txBody>
      </p:sp>
      <p:graphicFrame>
        <p:nvGraphicFramePr>
          <p:cNvPr id="6" name="内容占位符 3"/>
          <p:cNvGraphicFramePr/>
          <p:nvPr/>
        </p:nvGraphicFramePr>
        <p:xfrm>
          <a:off x="9959752" y="1117936"/>
          <a:ext cx="2232248" cy="687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3"/>
          <p:cNvGraphicFramePr/>
          <p:nvPr/>
        </p:nvGraphicFramePr>
        <p:xfrm>
          <a:off x="9959549" y="1594642"/>
          <a:ext cx="2232248" cy="6878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内容占位符 3"/>
          <p:cNvGraphicFramePr/>
          <p:nvPr/>
        </p:nvGraphicFramePr>
        <p:xfrm>
          <a:off x="9942822" y="2090132"/>
          <a:ext cx="2232248" cy="6878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内容占位符 3"/>
          <p:cNvGraphicFramePr/>
          <p:nvPr/>
        </p:nvGraphicFramePr>
        <p:xfrm>
          <a:off x="9942822" y="2568505"/>
          <a:ext cx="2232248" cy="68781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41992"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65414" y="3313784"/>
            <a:ext cx="5673725"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00675" y="5372101"/>
            <a:ext cx="15430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矩形 13"/>
          <p:cNvSpPr>
            <a:spLocks noChangeArrowheads="1"/>
          </p:cNvSpPr>
          <p:nvPr/>
        </p:nvSpPr>
        <p:spPr bwMode="auto">
          <a:xfrm>
            <a:off x="546100" y="5745164"/>
            <a:ext cx="9056689" cy="708025"/>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gn="just">
              <a:lnSpc>
                <a:spcPct val="100000"/>
              </a:lnSpc>
              <a:spcBef>
                <a:spcPct val="0"/>
              </a:spcBef>
              <a:buFontTx/>
              <a:buChar char="•"/>
            </a:pPr>
            <a:r>
              <a:rPr lang="zh-CN" altLang="en-US" sz="2000" b="1">
                <a:solidFill>
                  <a:srgbClr val="C00000"/>
                </a:solidFill>
                <a:latin typeface="黑体" panose="02010609060101010101" pitchFamily="49" charset="-122"/>
              </a:rPr>
              <a:t>优点：</a:t>
            </a:r>
            <a:r>
              <a:rPr lang="zh-CN" altLang="en-US" sz="2000" b="1">
                <a:latin typeface="黑体" panose="02010609060101010101" pitchFamily="49" charset="-122"/>
              </a:rPr>
              <a:t>提供近似“完美”的隐私保护方案</a:t>
            </a:r>
            <a:r>
              <a:rPr lang="en-US" altLang="zh-CN" sz="2000" b="1">
                <a:latin typeface="黑体" panose="02010609060101010101" pitchFamily="49" charset="-122"/>
              </a:rPr>
              <a:t> </a:t>
            </a:r>
            <a:endParaRPr lang="en-US" altLang="zh-CN" sz="2000" b="1">
              <a:latin typeface="黑体" panose="02010609060101010101" pitchFamily="49" charset="-122"/>
            </a:endParaRPr>
          </a:p>
          <a:p>
            <a:pPr algn="just">
              <a:lnSpc>
                <a:spcPct val="100000"/>
              </a:lnSpc>
              <a:spcBef>
                <a:spcPct val="0"/>
              </a:spcBef>
              <a:buFontTx/>
              <a:buChar char="•"/>
            </a:pPr>
            <a:r>
              <a:rPr lang="zh-CN" altLang="en-US" sz="2000" b="1">
                <a:solidFill>
                  <a:srgbClr val="C00000"/>
                </a:solidFill>
                <a:latin typeface="黑体" panose="02010609060101010101" pitchFamily="49" charset="-122"/>
              </a:rPr>
              <a:t>缺点：</a:t>
            </a:r>
            <a:r>
              <a:rPr lang="zh-CN" altLang="en-US" sz="2000" b="1">
                <a:latin typeface="黑体" panose="02010609060101010101" pitchFamily="49" charset="-122"/>
              </a:rPr>
              <a:t>计算开销和通信开销大</a:t>
            </a:r>
            <a:endParaRPr lang="zh-CN" altLang="en-US" sz="2000" b="1">
              <a:latin typeface="黑体" panose="02010609060101010101" pitchFamily="49" charset="-122"/>
            </a:endParaRPr>
          </a:p>
        </p:txBody>
      </p:sp>
      <p:sp>
        <p:nvSpPr>
          <p:cNvPr id="14" name="标题 1"/>
          <p:cNvSpPr>
            <a:spLocks noGrp="1" noChangeArrowheads="1"/>
          </p:cNvSpPr>
          <p:nvPr/>
        </p:nvSpPr>
        <p:spPr>
          <a:xfrm>
            <a:off x="381000" y="123225"/>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46500" y="1662112"/>
            <a:ext cx="4197350" cy="4099738"/>
          </a:xfrm>
          <a:prstGeom prst="rect">
            <a:avLst/>
          </a:prstGeom>
        </p:spPr>
      </p:pic>
      <p:sp>
        <p:nvSpPr>
          <p:cNvPr id="5" name="矩形 4"/>
          <p:cNvSpPr/>
          <p:nvPr/>
        </p:nvSpPr>
        <p:spPr>
          <a:xfrm>
            <a:off x="5468936" y="2471738"/>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情景与主体信息感知</a:t>
            </a:r>
            <a:endParaRPr kumimoji="1" lang="zh-CN" altLang="en-US" sz="1600" dirty="0">
              <a:solidFill>
                <a:schemeClr val="tx1"/>
              </a:solidFill>
            </a:endParaRPr>
          </a:p>
        </p:txBody>
      </p:sp>
      <p:sp>
        <p:nvSpPr>
          <p:cNvPr id="6" name="矩形 5"/>
          <p:cNvSpPr/>
          <p:nvPr/>
        </p:nvSpPr>
        <p:spPr>
          <a:xfrm>
            <a:off x="5638804" y="2350295"/>
            <a:ext cx="752476" cy="12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6640511" y="3469093"/>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情景与主体信息建模</a:t>
            </a:r>
            <a:endParaRPr kumimoji="1" lang="zh-CN" altLang="en-US" sz="1600" dirty="0">
              <a:solidFill>
                <a:schemeClr val="tx1"/>
              </a:solidFill>
            </a:endParaRPr>
          </a:p>
        </p:txBody>
      </p:sp>
      <p:sp>
        <p:nvSpPr>
          <p:cNvPr id="8" name="矩形 7"/>
          <p:cNvSpPr/>
          <p:nvPr/>
        </p:nvSpPr>
        <p:spPr>
          <a:xfrm>
            <a:off x="5154612" y="5397518"/>
            <a:ext cx="1381124"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情景与主体信息推理</a:t>
            </a:r>
            <a:endParaRPr kumimoji="1" lang="zh-CN" altLang="en-US" sz="1600" dirty="0">
              <a:solidFill>
                <a:schemeClr val="tx1"/>
              </a:solidFill>
            </a:endParaRPr>
          </a:p>
        </p:txBody>
      </p:sp>
      <p:sp>
        <p:nvSpPr>
          <p:cNvPr id="9" name="矩形 8"/>
          <p:cNvSpPr/>
          <p:nvPr/>
        </p:nvSpPr>
        <p:spPr>
          <a:xfrm>
            <a:off x="5468936" y="5206606"/>
            <a:ext cx="752476" cy="190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3890166" y="3226206"/>
            <a:ext cx="1578770" cy="540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a:t>
            </a:r>
            <a:endParaRPr kumimoji="1" lang="en-US" altLang="zh-CN" sz="1600" dirty="0">
              <a:solidFill>
                <a:schemeClr val="tx1"/>
              </a:solidFill>
            </a:endParaRPr>
          </a:p>
          <a:p>
            <a:pPr algn="ctr"/>
            <a:r>
              <a:rPr kumimoji="1" lang="zh-CN" altLang="en-US" sz="1600" dirty="0">
                <a:solidFill>
                  <a:schemeClr val="tx1"/>
                </a:solidFill>
              </a:rPr>
              <a:t>隐私关联</a:t>
            </a:r>
            <a:endParaRPr kumimoji="1" lang="zh-CN" altLang="en-US" sz="16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442655" y="195306"/>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6" name="圆角矩形 25"/>
          <p:cNvSpPr/>
          <p:nvPr/>
        </p:nvSpPr>
        <p:spPr>
          <a:xfrm>
            <a:off x="442655" y="962070"/>
            <a:ext cx="11388561" cy="537443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对数据的要求</a:t>
            </a:r>
            <a:endParaRPr lang="zh-CN" altLang="en-US" sz="2400" b="1" dirty="0">
              <a:solidFill>
                <a:srgbClr val="C00000"/>
              </a:solidFill>
            </a:endParaRPr>
          </a:p>
          <a:p>
            <a:pPr marL="742950" lvl="1" indent="-285750">
              <a:spcAft>
                <a:spcPts val="1200"/>
              </a:spcAft>
              <a:buFont typeface="Wingdings" panose="05000000000000000000" pitchFamily="2" charset="2"/>
              <a:buChar char="§"/>
            </a:pPr>
            <a:r>
              <a:rPr lang="en-US" altLang="zh-CN" sz="2400" dirty="0">
                <a:solidFill>
                  <a:schemeClr val="tx1"/>
                </a:solidFill>
              </a:rPr>
              <a:t>GDPR</a:t>
            </a:r>
            <a:r>
              <a:rPr lang="zh-CN" altLang="en-US" sz="2400" dirty="0">
                <a:solidFill>
                  <a:schemeClr val="tx1"/>
                </a:solidFill>
              </a:rPr>
              <a:t>的目的在于帮助欧盟的公民更好地控制他们的个人数据。</a:t>
            </a:r>
            <a:endParaRPr lang="zh-CN" altLang="en-US"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chemeClr val="tx1"/>
                </a:solidFill>
              </a:rPr>
              <a:t>数据在存储和流动过程中提供的方式机制应符合对数据安全的合规性。</a:t>
            </a:r>
            <a:endParaRPr lang="zh-CN" altLang="en-US"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chemeClr val="tx1"/>
                </a:solidFill>
              </a:rPr>
              <a:t>根本上归结为两个主要关注点：“</a:t>
            </a:r>
            <a:r>
              <a:rPr lang="zh-CN" altLang="en-US" sz="2400" dirty="0">
                <a:solidFill>
                  <a:srgbClr val="FF0000"/>
                </a:solidFill>
              </a:rPr>
              <a:t>防止保护数据流出</a:t>
            </a:r>
            <a:r>
              <a:rPr lang="zh-CN" altLang="en-US" sz="2400" dirty="0">
                <a:solidFill>
                  <a:schemeClr val="tx1"/>
                </a:solidFill>
              </a:rPr>
              <a:t>”和“</a:t>
            </a:r>
            <a:r>
              <a:rPr lang="zh-CN" altLang="en-US" sz="2400" dirty="0">
                <a:solidFill>
                  <a:srgbClr val="FF0000"/>
                </a:solidFill>
              </a:rPr>
              <a:t>阻止非授权者进入</a:t>
            </a:r>
            <a:r>
              <a:rPr lang="zh-CN" altLang="en-US" sz="2400" dirty="0">
                <a:solidFill>
                  <a:schemeClr val="tx1"/>
                </a:solidFill>
              </a:rPr>
              <a:t>”</a:t>
            </a:r>
            <a:endParaRPr lang="en-US" altLang="zh-CN" sz="2400" dirty="0">
              <a:solidFill>
                <a:schemeClr val="tx1"/>
              </a:solidFill>
            </a:endParaRPr>
          </a:p>
          <a:p>
            <a:pPr marL="285750" indent="-285750">
              <a:spcAft>
                <a:spcPts val="1200"/>
              </a:spcAft>
              <a:buFont typeface="Wingdings" panose="05000000000000000000" pitchFamily="2" charset="2"/>
              <a:buChar char="§"/>
            </a:pPr>
            <a:endParaRPr lang="en-US" altLang="zh-CN" sz="700" b="1" dirty="0">
              <a:solidFill>
                <a:srgbClr val="C00000"/>
              </a:solidFill>
            </a:endParaRPr>
          </a:p>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数据跨境传输规定</a:t>
            </a:r>
            <a:endParaRPr lang="en-US" altLang="zh-CN" sz="2400" b="1" dirty="0">
              <a:solidFill>
                <a:srgbClr val="C00000"/>
              </a:solidFill>
            </a:endParaRPr>
          </a:p>
          <a:p>
            <a:pPr marL="742950" lvl="1" indent="-285750">
              <a:spcAft>
                <a:spcPts val="1200"/>
              </a:spcAft>
              <a:buFont typeface="Wingdings" panose="05000000000000000000" pitchFamily="2" charset="2"/>
              <a:buChar char="§"/>
            </a:pPr>
            <a:r>
              <a:rPr lang="zh-CN" altLang="en-US" sz="2400" dirty="0">
                <a:solidFill>
                  <a:schemeClr val="tx1"/>
                </a:solidFill>
              </a:rPr>
              <a:t>直接向</a:t>
            </a:r>
            <a:r>
              <a:rPr lang="zh-CN" altLang="en-US" sz="2400" dirty="0">
                <a:solidFill>
                  <a:srgbClr val="FF0000"/>
                </a:solidFill>
              </a:rPr>
              <a:t>通过欧盟进行充分性认定</a:t>
            </a:r>
            <a:r>
              <a:rPr lang="zh-CN" altLang="en-US" sz="2400" dirty="0">
                <a:solidFill>
                  <a:schemeClr val="tx1"/>
                </a:solidFill>
              </a:rPr>
              <a:t>的第三国传输数据</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证明数据接收方能满足数据跨境流动的安全性：</a:t>
            </a:r>
            <a:r>
              <a:rPr lang="zh-CN" altLang="en-US" sz="2400" dirty="0">
                <a:solidFill>
                  <a:schemeClr val="tx1"/>
                </a:solidFill>
              </a:rPr>
              <a:t>通过实施被认可的行为准则、签署符合相关要求的格式合同、有约束力的公司准则、通过相关认证</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其他满足数据跨境传输要求的场景：</a:t>
            </a:r>
            <a:r>
              <a:rPr lang="zh-CN" altLang="en-US" sz="2400" dirty="0">
                <a:solidFill>
                  <a:schemeClr val="tx1"/>
                </a:solidFill>
              </a:rPr>
              <a:t>征得数据主体明示同意、基于公共利益、履行有利于数据主体的合同、基于组织正当利益</a:t>
            </a:r>
            <a:endParaRPr lang="zh-CN" altLang="en-US" sz="2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7524" y="998283"/>
            <a:ext cx="11483692" cy="5346533"/>
          </a:xfrm>
        </p:spPr>
        <p:txBody>
          <a:bodyPr>
            <a:normAutofit/>
          </a:bodyPr>
          <a:lstStyle/>
          <a:p>
            <a:pPr marL="0" indent="0" algn="just">
              <a:lnSpc>
                <a:spcPct val="150000"/>
              </a:lnSpc>
              <a:buNone/>
            </a:pPr>
            <a:r>
              <a:rPr lang="zh-CN" altLang="en-US" sz="2400" dirty="0">
                <a:latin typeface="+mn-ea"/>
              </a:rPr>
              <a:t>近年来，我国对隐私保护的重视程度日益提高，围绕网络安全法不断推出法律法规，网络安全产业环境不断优化。</a:t>
            </a:r>
            <a:r>
              <a:rPr lang="en-US" altLang="zh-CN" sz="2400" dirty="0">
                <a:latin typeface="+mn-ea"/>
              </a:rPr>
              <a:t>2019</a:t>
            </a:r>
            <a:r>
              <a:rPr lang="zh-CN" altLang="en-US" sz="2400" dirty="0">
                <a:latin typeface="+mn-ea"/>
              </a:rPr>
              <a:t>年，我国将会继续完善网络安全相关法律法规，出台系列网络安全标准体系，进一步优化网络安全产业的发展环境。</a:t>
            </a:r>
            <a:endParaRPr lang="en-US" altLang="zh-CN" sz="2400" dirty="0">
              <a:latin typeface="+mn-ea"/>
            </a:endParaRPr>
          </a:p>
          <a:p>
            <a:pPr marL="0" indent="0" algn="just">
              <a:lnSpc>
                <a:spcPct val="150000"/>
              </a:lnSpc>
              <a:buNone/>
            </a:pPr>
            <a:endParaRPr lang="en-US" altLang="zh-CN" sz="2400" dirty="0">
              <a:latin typeface="+mn-ea"/>
            </a:endParaRPr>
          </a:p>
          <a:p>
            <a:pPr algn="just">
              <a:lnSpc>
                <a:spcPct val="150000"/>
              </a:lnSpc>
            </a:pPr>
            <a:r>
              <a:rPr lang="zh-CN" altLang="en-US" sz="2400" b="1" dirty="0">
                <a:solidFill>
                  <a:srgbClr val="FF0000"/>
                </a:solidFill>
                <a:latin typeface="+mn-ea"/>
              </a:rPr>
              <a:t>个人隐私和数据保护</a:t>
            </a:r>
            <a:endParaRPr lang="en-US" altLang="zh-CN" sz="2400" dirty="0">
              <a:latin typeface="+mn-ea"/>
            </a:endParaRPr>
          </a:p>
          <a:p>
            <a:pPr lvl="1" algn="just">
              <a:lnSpc>
                <a:spcPct val="150000"/>
              </a:lnSpc>
            </a:pPr>
            <a:r>
              <a:rPr lang="en-US" altLang="zh-CN" dirty="0">
                <a:latin typeface="+mn-ea"/>
              </a:rPr>
              <a:t>《</a:t>
            </a:r>
            <a:r>
              <a:rPr lang="zh-CN" altLang="en-US" b="1" dirty="0">
                <a:latin typeface="+mn-ea"/>
              </a:rPr>
              <a:t>微博客信息服务管理规定</a:t>
            </a:r>
            <a:r>
              <a:rPr lang="en-US" altLang="zh-CN" dirty="0">
                <a:latin typeface="+mn-ea"/>
              </a:rPr>
              <a:t>》</a:t>
            </a:r>
            <a:endParaRPr lang="en-US" altLang="zh-CN" dirty="0">
              <a:latin typeface="+mn-ea"/>
            </a:endParaRPr>
          </a:p>
          <a:p>
            <a:pPr lvl="1" algn="just">
              <a:lnSpc>
                <a:spcPct val="150000"/>
              </a:lnSpc>
            </a:pPr>
            <a:r>
              <a:rPr lang="en-US" altLang="zh-CN" dirty="0">
                <a:latin typeface="+mn-ea"/>
              </a:rPr>
              <a:t>《</a:t>
            </a:r>
            <a:r>
              <a:rPr lang="zh-CN" altLang="en-US" b="1" dirty="0">
                <a:latin typeface="+mn-ea"/>
              </a:rPr>
              <a:t>个人信息和重要数据出境安全评估办法</a:t>
            </a:r>
            <a:r>
              <a:rPr lang="en-US" altLang="zh-CN" dirty="0">
                <a:latin typeface="+mn-ea"/>
              </a:rPr>
              <a:t>(</a:t>
            </a:r>
            <a:r>
              <a:rPr lang="zh-CN" altLang="en-US" dirty="0">
                <a:latin typeface="+mn-ea"/>
              </a:rPr>
              <a:t>征求意见稿</a:t>
            </a:r>
            <a:r>
              <a:rPr lang="en-US" altLang="zh-CN" dirty="0">
                <a:latin typeface="+mn-ea"/>
              </a:rPr>
              <a:t>)》</a:t>
            </a:r>
            <a:endParaRPr lang="en-US" altLang="zh-CN" dirty="0">
              <a:latin typeface="+mn-ea"/>
            </a:endParaRPr>
          </a:p>
          <a:p>
            <a:pPr marL="457200" lvl="1" indent="0">
              <a:buNone/>
            </a:pP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
        <p:nvSpPr>
          <p:cNvPr id="4"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我国隐私保护政策法规陆续出台</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数据跨境流动政策的关键技术</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8" name="内容占位符 2"/>
          <p:cNvSpPr>
            <a:spLocks noGrp="1"/>
          </p:cNvSpPr>
          <p:nvPr>
            <p:ph idx="1"/>
          </p:nvPr>
        </p:nvSpPr>
        <p:spPr>
          <a:xfrm>
            <a:off x="368011" y="911818"/>
            <a:ext cx="11483692" cy="5872843"/>
          </a:xfrm>
        </p:spPr>
        <p:txBody>
          <a:bodyPr>
            <a:normAutofit lnSpcReduction="10000"/>
          </a:bodyPr>
          <a:lstStyle/>
          <a:p>
            <a:pPr algn="just">
              <a:lnSpc>
                <a:spcPct val="110000"/>
              </a:lnSpc>
            </a:pPr>
            <a:r>
              <a:rPr kumimoji="1" lang="zh-CN" altLang="en-US" sz="2400" b="1" dirty="0">
                <a:solidFill>
                  <a:srgbClr val="C00000"/>
                </a:solidFill>
                <a:latin typeface="+mn-ea"/>
              </a:rPr>
              <a:t>个人数据识别</a:t>
            </a:r>
            <a:endParaRPr kumimoji="1" lang="en-US" altLang="zh-CN" sz="2400" b="1" dirty="0">
              <a:solidFill>
                <a:srgbClr val="C00000"/>
              </a:solidFill>
              <a:latin typeface="+mn-ea"/>
            </a:endParaRPr>
          </a:p>
          <a:p>
            <a:pPr lvl="1">
              <a:lnSpc>
                <a:spcPct val="110000"/>
              </a:lnSpc>
            </a:pPr>
            <a:r>
              <a:rPr kumimoji="1" lang="zh-CN" altLang="en-US" sz="2000" dirty="0"/>
              <a:t>文本类信息： 主体身份信息、地址、电话、邮件等内容的识别方法。</a:t>
            </a:r>
            <a:endParaRPr kumimoji="1" lang="zh-CN" altLang="en-US" sz="2000" dirty="0"/>
          </a:p>
          <a:p>
            <a:pPr lvl="1">
              <a:lnSpc>
                <a:spcPct val="110000"/>
              </a:lnSpc>
            </a:pPr>
            <a:r>
              <a:rPr kumimoji="1" lang="zh-CN" altLang="en-US" sz="2000" dirty="0"/>
              <a:t>生物学信息</a:t>
            </a:r>
            <a:r>
              <a:rPr kumimoji="1" lang="en-US" altLang="zh-CN" sz="2000" dirty="0"/>
              <a:t>:</a:t>
            </a:r>
            <a:r>
              <a:rPr kumimoji="1" lang="zh-CN" altLang="en-US" sz="2000" dirty="0"/>
              <a:t>  基因学信息、人脸识别数据、指纹信息等。</a:t>
            </a:r>
            <a:endParaRPr kumimoji="1" lang="zh-CN" altLang="en-US" sz="2000" dirty="0"/>
          </a:p>
          <a:p>
            <a:pPr lvl="1">
              <a:lnSpc>
                <a:spcPct val="110000"/>
              </a:lnSpc>
            </a:pPr>
            <a:r>
              <a:rPr kumimoji="1" lang="zh-CN" altLang="en-US" sz="2000" dirty="0"/>
              <a:t>生活类信息：银行卡信息、位置信息等。</a:t>
            </a:r>
            <a:endParaRPr kumimoji="1" lang="zh-CN" altLang="en-US" sz="2000" dirty="0"/>
          </a:p>
          <a:p>
            <a:pPr lvl="1">
              <a:lnSpc>
                <a:spcPct val="110000"/>
              </a:lnSpc>
            </a:pPr>
            <a:r>
              <a:rPr kumimoji="1" lang="zh-CN" altLang="en-US" sz="2000" dirty="0"/>
              <a:t>社交网络信息： 社交网络账号、观点等。</a:t>
            </a:r>
            <a:endParaRPr lang="en-US" altLang="zh-CN" sz="2000" dirty="0"/>
          </a:p>
          <a:p>
            <a:pPr algn="just">
              <a:lnSpc>
                <a:spcPct val="110000"/>
              </a:lnSpc>
            </a:pPr>
            <a:r>
              <a:rPr lang="zh-CN" altLang="en-US" sz="2400" b="1" dirty="0">
                <a:solidFill>
                  <a:srgbClr val="C00000"/>
                </a:solidFill>
              </a:rPr>
              <a:t>合规性检测</a:t>
            </a:r>
            <a:endParaRPr lang="en-US" altLang="zh-CN" sz="2400" b="1" dirty="0">
              <a:solidFill>
                <a:srgbClr val="C00000"/>
              </a:solidFill>
            </a:endParaRPr>
          </a:p>
          <a:p>
            <a:pPr lvl="1">
              <a:lnSpc>
                <a:spcPct val="110000"/>
              </a:lnSpc>
            </a:pPr>
            <a:r>
              <a:rPr kumimoji="1" lang="zh-CN" altLang="en-US" sz="2000" dirty="0"/>
              <a:t>根据不同类别个人数据制订不同的规则</a:t>
            </a:r>
            <a:endParaRPr kumimoji="1" lang="en-US" altLang="zh-CN" sz="2000" dirty="0"/>
          </a:p>
          <a:p>
            <a:pPr lvl="1">
              <a:lnSpc>
                <a:spcPct val="110000"/>
              </a:lnSpc>
            </a:pPr>
            <a:r>
              <a:rPr kumimoji="1" lang="zh-CN" altLang="en-US" sz="2000" dirty="0"/>
              <a:t>个人数据遮蔽：通过技术手段对个人数据进行遮蔽</a:t>
            </a:r>
            <a:endParaRPr kumimoji="1" lang="en-US" altLang="zh-CN" sz="2000" dirty="0"/>
          </a:p>
          <a:p>
            <a:pPr lvl="1"/>
            <a:r>
              <a:rPr kumimoji="1" lang="zh-CN" altLang="en-US" sz="2000" dirty="0"/>
              <a:t>数据活动合规：数据访问者是谁？数据用途？数据使用范围？违规检查与事件响应</a:t>
            </a:r>
            <a:endParaRPr kumimoji="1" lang="zh-CN" altLang="en-US" sz="2000" dirty="0"/>
          </a:p>
          <a:p>
            <a:pPr lvl="1">
              <a:lnSpc>
                <a:spcPct val="110000"/>
              </a:lnSpc>
            </a:pPr>
            <a:r>
              <a:rPr kumimoji="1" lang="zh-CN" altLang="en-US" sz="2000" dirty="0"/>
              <a:t>数据传播范围是否合规：规定禁止向欧盟以外的地区传输个人数据，除非接收国可证明其可提供充足的数据保护</a:t>
            </a:r>
            <a:endParaRPr kumimoji="1" lang="en-US" altLang="zh-CN" sz="2000" dirty="0"/>
          </a:p>
          <a:p>
            <a:pPr>
              <a:lnSpc>
                <a:spcPct val="110000"/>
              </a:lnSpc>
            </a:pPr>
            <a:r>
              <a:rPr lang="zh-CN" altLang="en-US" sz="2400" b="1" dirty="0">
                <a:solidFill>
                  <a:srgbClr val="C00000"/>
                </a:solidFill>
                <a:latin typeface="+mn-ea"/>
              </a:rPr>
              <a:t>数据溯源</a:t>
            </a:r>
            <a:endParaRPr lang="en-US" altLang="zh-CN" sz="2400" b="1" dirty="0">
              <a:solidFill>
                <a:srgbClr val="C00000"/>
              </a:solidFill>
              <a:latin typeface="+mn-ea"/>
            </a:endParaRPr>
          </a:p>
          <a:p>
            <a:pPr lvl="1">
              <a:lnSpc>
                <a:spcPct val="110000"/>
              </a:lnSpc>
            </a:pPr>
            <a:r>
              <a:rPr kumimoji="1" lang="zh-CN" altLang="en-US" sz="2000" dirty="0"/>
              <a:t>对数据应用周期的各个环节的操作进行标记和定位，在发生数据安全问题时，可以及时准确地定位到出现问题的环节和责任者，以便对数据安全问题的解决。</a:t>
            </a:r>
            <a:endParaRPr kumimoji="1" lang="zh-CN" altLang="en-US" sz="2000" dirty="0"/>
          </a:p>
          <a:p>
            <a:pPr lvl="1">
              <a:lnSpc>
                <a:spcPct val="110000"/>
              </a:lnSpc>
            </a:pPr>
            <a:r>
              <a:rPr kumimoji="1" lang="zh-CN" altLang="en-US" sz="2000" dirty="0"/>
              <a:t>溯源方法：标注法、反向查询法、数字水印。</a:t>
            </a: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26130"/>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什么是隐私？</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5" name="矩形 4"/>
          <p:cNvSpPr/>
          <p:nvPr/>
        </p:nvSpPr>
        <p:spPr>
          <a:xfrm>
            <a:off x="368011" y="1238702"/>
            <a:ext cx="11303058" cy="4686796"/>
          </a:xfrm>
          <a:prstGeom prst="rect">
            <a:avLst/>
          </a:prstGeom>
        </p:spPr>
        <p:txBody>
          <a:bodyPr wrap="square">
            <a:spAutoFit/>
          </a:bodyPr>
          <a:lstStyle/>
          <a:p>
            <a:pPr marL="313055" lvl="2" indent="-297180">
              <a:lnSpc>
                <a:spcPct val="150000"/>
              </a:lnSpc>
              <a:spcAft>
                <a:spcPts val="1200"/>
              </a:spcAft>
              <a:buSzPct val="96000"/>
              <a:buFont typeface="Arial" panose="020B0604020202020204" pitchFamily="34" charset="0"/>
              <a:buChar char="•"/>
            </a:pPr>
            <a:r>
              <a:rPr lang="zh-CN" altLang="zh-CN" sz="2400" b="1" dirty="0">
                <a:solidFill>
                  <a:srgbClr val="C00000"/>
                </a:solidFill>
                <a:latin typeface="+mn-ea"/>
              </a:rPr>
              <a:t>个人隐私（</a:t>
            </a:r>
            <a:r>
              <a:rPr lang="en-US" altLang="zh-CN" sz="2400" b="1" dirty="0">
                <a:solidFill>
                  <a:srgbClr val="C00000"/>
                </a:solidFill>
                <a:latin typeface="+mn-ea"/>
              </a:rPr>
              <a:t>Individual privacy</a:t>
            </a:r>
            <a:r>
              <a:rPr lang="zh-CN" altLang="zh-CN" sz="2400" b="1" dirty="0">
                <a:solidFill>
                  <a:srgbClr val="C00000"/>
                </a:solidFill>
                <a:latin typeface="+mn-ea"/>
              </a:rPr>
              <a:t>）</a:t>
            </a:r>
            <a:r>
              <a:rPr lang="zh-CN" altLang="zh-CN" sz="2400" dirty="0">
                <a:solidFill>
                  <a:srgbClr val="0D0D0D"/>
                </a:solidFill>
                <a:latin typeface="+mn-ea"/>
              </a:rPr>
              <a:t>：一般是指数据拥有者不愿意披露的敏感信息，如个人的兴趣爱好、健康状况、收入水平、宗教信仰和政治倾向等。主要涉及</a:t>
            </a:r>
            <a:r>
              <a:rPr lang="en-US" altLang="zh-CN" sz="2400" dirty="0">
                <a:solidFill>
                  <a:srgbClr val="0D0D0D"/>
                </a:solidFill>
                <a:latin typeface="+mn-ea"/>
              </a:rPr>
              <a:t>4</a:t>
            </a:r>
            <a:r>
              <a:rPr lang="zh-CN" altLang="zh-CN" sz="2400" dirty="0">
                <a:solidFill>
                  <a:srgbClr val="0D0D0D"/>
                </a:solidFill>
                <a:latin typeface="+mn-ea"/>
              </a:rPr>
              <a:t>个范畴：①</a:t>
            </a:r>
            <a:r>
              <a:rPr lang="zh-CN" altLang="zh-CN" sz="2400" dirty="0">
                <a:solidFill>
                  <a:srgbClr val="C00000"/>
                </a:solidFill>
                <a:latin typeface="+mn-ea"/>
              </a:rPr>
              <a:t>信息隐私</a:t>
            </a:r>
            <a:r>
              <a:rPr lang="zh-CN" altLang="en-US" sz="2400" dirty="0">
                <a:solidFill>
                  <a:srgbClr val="0D0D0D"/>
                </a:solidFill>
                <a:latin typeface="+mn-ea"/>
              </a:rPr>
              <a:t>：</a:t>
            </a:r>
            <a:r>
              <a:rPr lang="zh-CN" altLang="zh-CN" sz="2400" dirty="0">
                <a:solidFill>
                  <a:srgbClr val="0D0D0D"/>
                </a:solidFill>
                <a:latin typeface="+mn-ea"/>
              </a:rPr>
              <a:t>收集和处理</a:t>
            </a:r>
            <a:r>
              <a:rPr lang="zh-CN" altLang="en-US" sz="2400" dirty="0">
                <a:solidFill>
                  <a:srgbClr val="0D0D0D"/>
                </a:solidFill>
                <a:latin typeface="+mn-ea"/>
              </a:rPr>
              <a:t>的</a:t>
            </a:r>
            <a:r>
              <a:rPr lang="zh-CN" altLang="zh-CN" sz="2400" dirty="0">
                <a:solidFill>
                  <a:srgbClr val="0D0D0D"/>
                </a:solidFill>
                <a:latin typeface="+mn-ea"/>
              </a:rPr>
              <a:t>个人数据，如个人信用信息、医疗和档案信息；②</a:t>
            </a:r>
            <a:r>
              <a:rPr lang="zh-CN" altLang="zh-CN" sz="2400" dirty="0">
                <a:solidFill>
                  <a:srgbClr val="C00000"/>
                </a:solidFill>
                <a:latin typeface="+mn-ea"/>
              </a:rPr>
              <a:t>人身隐私</a:t>
            </a:r>
            <a:r>
              <a:rPr lang="zh-CN" altLang="en-US" sz="2400" dirty="0">
                <a:solidFill>
                  <a:srgbClr val="0D0D0D"/>
                </a:solidFill>
                <a:latin typeface="+mn-ea"/>
              </a:rPr>
              <a:t>：</a:t>
            </a:r>
            <a:r>
              <a:rPr lang="zh-CN" altLang="zh-CN" sz="2400" dirty="0">
                <a:solidFill>
                  <a:srgbClr val="0D0D0D"/>
                </a:solidFill>
                <a:latin typeface="+mn-ea"/>
              </a:rPr>
              <a:t>个人物理状况相关信息，如基因测试等；③</a:t>
            </a:r>
            <a:r>
              <a:rPr lang="zh-CN" altLang="zh-CN" sz="2400" dirty="0">
                <a:solidFill>
                  <a:srgbClr val="C00000"/>
                </a:solidFill>
                <a:latin typeface="+mn-ea"/>
              </a:rPr>
              <a:t>通信隐私</a:t>
            </a:r>
            <a:r>
              <a:rPr lang="zh-CN" altLang="en-US" sz="2400" dirty="0">
                <a:solidFill>
                  <a:srgbClr val="0D0D0D"/>
                </a:solidFill>
                <a:latin typeface="+mn-ea"/>
              </a:rPr>
              <a:t>：</a:t>
            </a:r>
            <a:r>
              <a:rPr lang="zh-CN" altLang="zh-CN" sz="2400" dirty="0">
                <a:solidFill>
                  <a:srgbClr val="0D0D0D"/>
                </a:solidFill>
                <a:latin typeface="+mn-ea"/>
              </a:rPr>
              <a:t>邮件、电话、电子邮件以及其它形式的个人通信的信息；④</a:t>
            </a:r>
            <a:r>
              <a:rPr lang="zh-CN" altLang="zh-CN" sz="2400" dirty="0">
                <a:solidFill>
                  <a:srgbClr val="C00000"/>
                </a:solidFill>
                <a:latin typeface="+mn-ea"/>
              </a:rPr>
              <a:t>空间信息</a:t>
            </a:r>
            <a:r>
              <a:rPr lang="zh-CN" altLang="en-US" sz="2400" dirty="0">
                <a:solidFill>
                  <a:srgbClr val="0D0D0D"/>
                </a:solidFill>
                <a:latin typeface="+mn-ea"/>
              </a:rPr>
              <a:t>：</a:t>
            </a:r>
            <a:r>
              <a:rPr lang="zh-CN" altLang="zh-CN" sz="2400" dirty="0">
                <a:solidFill>
                  <a:srgbClr val="0D0D0D"/>
                </a:solidFill>
                <a:latin typeface="+mn-ea"/>
              </a:rPr>
              <a:t>自有地理空间</a:t>
            </a:r>
            <a:r>
              <a:rPr lang="zh-CN" altLang="en-US" sz="2400" dirty="0">
                <a:solidFill>
                  <a:srgbClr val="0D0D0D"/>
                </a:solidFill>
                <a:latin typeface="+mn-ea"/>
              </a:rPr>
              <a:t>信息</a:t>
            </a:r>
            <a:r>
              <a:rPr lang="zh-CN" altLang="zh-CN" sz="2400" dirty="0">
                <a:solidFill>
                  <a:srgbClr val="0D0D0D"/>
                </a:solidFill>
                <a:latin typeface="+mn-ea"/>
              </a:rPr>
              <a:t>，包括办公场所、公共场所，如搜查、跟踪、身份检查等。</a:t>
            </a:r>
            <a:endParaRPr lang="en-US" altLang="zh-CN" sz="2400" dirty="0">
              <a:solidFill>
                <a:srgbClr val="0D0D0D"/>
              </a:solidFill>
              <a:latin typeface="+mn-ea"/>
            </a:endParaRPr>
          </a:p>
          <a:p>
            <a:pPr marL="313055" lvl="2" indent="-297180">
              <a:lnSpc>
                <a:spcPct val="150000"/>
              </a:lnSpc>
              <a:spcBef>
                <a:spcPct val="20000"/>
              </a:spcBef>
              <a:spcAft>
                <a:spcPts val="1200"/>
              </a:spcAft>
              <a:buSzPct val="96000"/>
              <a:buFont typeface="Arial" panose="020B0604020202020204" pitchFamily="34" charset="0"/>
              <a:buChar char="•"/>
            </a:pPr>
            <a:r>
              <a:rPr lang="zh-CN" altLang="zh-CN" sz="2400" b="1" dirty="0">
                <a:solidFill>
                  <a:srgbClr val="C00000"/>
                </a:solidFill>
                <a:latin typeface="+mn-ea"/>
              </a:rPr>
              <a:t>共同隐私（</a:t>
            </a:r>
            <a:r>
              <a:rPr lang="en-US" altLang="zh-CN" sz="2400" b="1" dirty="0">
                <a:solidFill>
                  <a:srgbClr val="C00000"/>
                </a:solidFill>
                <a:latin typeface="+mn-ea"/>
              </a:rPr>
              <a:t>Corporate privacy</a:t>
            </a:r>
            <a:r>
              <a:rPr lang="zh-CN" altLang="en-US" sz="2400" b="1" dirty="0">
                <a:solidFill>
                  <a:srgbClr val="C00000"/>
                </a:solidFill>
                <a:latin typeface="+mn-ea"/>
              </a:rPr>
              <a:t>）</a:t>
            </a:r>
            <a:r>
              <a:rPr lang="en-US" altLang="zh-CN" sz="2400" dirty="0">
                <a:solidFill>
                  <a:srgbClr val="0D0D0D"/>
                </a:solidFill>
                <a:latin typeface="+mn-ea"/>
              </a:rPr>
              <a:t>: </a:t>
            </a:r>
            <a:r>
              <a:rPr lang="zh-CN" altLang="en-US" sz="2400" dirty="0">
                <a:solidFill>
                  <a:srgbClr val="0D0D0D"/>
                </a:solidFill>
                <a:latin typeface="+mn-ea"/>
              </a:rPr>
              <a:t>多个个体</a:t>
            </a:r>
            <a:r>
              <a:rPr lang="zh-CN" altLang="zh-CN" sz="2400" dirty="0">
                <a:solidFill>
                  <a:srgbClr val="0D0D0D"/>
                </a:solidFill>
                <a:latin typeface="+mn-ea"/>
              </a:rPr>
              <a:t>共同表现出来但不愿被暴露的信息，如公司员工的平均薪资、薪资分布等信息</a:t>
            </a:r>
            <a:endParaRPr lang="en-US" altLang="zh-CN" sz="2400" dirty="0">
              <a:solidFill>
                <a:srgbClr val="0D0D0D"/>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513" y="1113905"/>
            <a:ext cx="11072552" cy="50130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400" dirty="0">
                <a:latin typeface="+mn-ea"/>
              </a:rPr>
              <a:t>隐私数据包含多个</a:t>
            </a:r>
            <a:r>
              <a:rPr lang="zh-CN" altLang="en-US" sz="2400" b="1" dirty="0">
                <a:solidFill>
                  <a:srgbClr val="C00000"/>
                </a:solidFill>
                <a:latin typeface="+mn-ea"/>
              </a:rPr>
              <a:t>元组，</a:t>
            </a:r>
            <a:r>
              <a:rPr lang="zh-CN" altLang="en-US" sz="2400" dirty="0">
                <a:latin typeface="+mn-ea"/>
              </a:rPr>
              <a:t>其中每一个元组对应一个用户，每一个元组包含多个属性</a:t>
            </a:r>
            <a:r>
              <a:rPr lang="en-US" altLang="zh-CN" sz="2400" dirty="0">
                <a:latin typeface="+mn-ea"/>
              </a:rPr>
              <a:t>.</a:t>
            </a:r>
            <a:endParaRPr lang="en-US" altLang="zh-CN" sz="2400" dirty="0">
              <a:latin typeface="+mn-ea"/>
            </a:endParaRPr>
          </a:p>
          <a:p>
            <a:pPr marL="342900" indent="-342900" algn="just">
              <a:lnSpc>
                <a:spcPct val="150000"/>
              </a:lnSpc>
              <a:buFont typeface="Arial" panose="020B0604020202020204" pitchFamily="34" charset="0"/>
              <a:buChar char="•"/>
            </a:pPr>
            <a:r>
              <a:rPr lang="zh-CN" altLang="en-US" sz="2400" dirty="0">
                <a:latin typeface="+mn-ea"/>
              </a:rPr>
              <a:t>这些属性可分为</a:t>
            </a:r>
            <a:r>
              <a:rPr lang="en-US" altLang="zh-CN" sz="2400" dirty="0">
                <a:latin typeface="+mn-ea"/>
              </a:rPr>
              <a:t>3</a:t>
            </a:r>
            <a:r>
              <a:rPr lang="zh-CN" altLang="en-US" sz="2400" dirty="0">
                <a:latin typeface="+mn-ea"/>
              </a:rPr>
              <a:t>类</a:t>
            </a:r>
            <a:r>
              <a:rPr lang="en-US" altLang="zh-CN" sz="2400" dirty="0">
                <a:latin typeface="+mn-ea"/>
              </a:rPr>
              <a:t>:</a:t>
            </a:r>
            <a:endParaRPr lang="en-US" altLang="zh-CN" sz="2400" dirty="0">
              <a:latin typeface="+mn-ea"/>
            </a:endParaRP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显示标识符</a:t>
            </a:r>
            <a:r>
              <a:rPr lang="en-US" altLang="zh-CN" sz="2400" dirty="0">
                <a:latin typeface="+mn-ea"/>
              </a:rPr>
              <a:t>(explicit identifier):</a:t>
            </a:r>
            <a:r>
              <a:rPr lang="zh-CN" altLang="en-US" sz="2400" dirty="0">
                <a:latin typeface="+mn-ea"/>
              </a:rPr>
              <a:t>能够唯一标识一个用户身份的属性，如姓名、身份证号码等</a:t>
            </a:r>
            <a:endParaRPr lang="en-US" altLang="zh-CN" sz="2400" dirty="0">
              <a:latin typeface="+mn-ea"/>
            </a:endParaRP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准标识符</a:t>
            </a:r>
            <a:r>
              <a:rPr lang="en-US" altLang="zh-CN" sz="2400" dirty="0">
                <a:latin typeface="+mn-ea"/>
              </a:rPr>
              <a:t>(quasi-identifier):</a:t>
            </a:r>
            <a:r>
              <a:rPr lang="zh-CN" altLang="en-US" sz="2400" dirty="0">
                <a:latin typeface="+mn-ea"/>
              </a:rPr>
              <a:t>不能唯一标识一个用户身份的属性</a:t>
            </a:r>
            <a:r>
              <a:rPr lang="en-US" altLang="zh-CN" sz="2400" dirty="0">
                <a:latin typeface="+mn-ea"/>
              </a:rPr>
              <a:t>,</a:t>
            </a:r>
            <a:r>
              <a:rPr lang="zh-CN" altLang="en-US" sz="2400" dirty="0">
                <a:latin typeface="+mn-ea"/>
              </a:rPr>
              <a:t>需多个属性组合才能唯一标识一个用户身份，如地址、性别和生日等</a:t>
            </a:r>
            <a:r>
              <a:rPr lang="en-US" altLang="zh-CN" sz="2400" dirty="0">
                <a:latin typeface="+mn-ea"/>
              </a:rPr>
              <a:t>;</a:t>
            </a:r>
            <a:endParaRPr lang="en-US" altLang="zh-CN" sz="2400" dirty="0">
              <a:latin typeface="+mn-ea"/>
            </a:endParaRP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敏感属性</a:t>
            </a:r>
            <a:r>
              <a:rPr lang="en-US" altLang="zh-CN" sz="2400" dirty="0">
                <a:latin typeface="+mn-ea"/>
              </a:rPr>
              <a:t>(sensitive attribute):</a:t>
            </a:r>
            <a:r>
              <a:rPr lang="zh-CN" altLang="en-US" sz="2400" dirty="0">
                <a:latin typeface="+mn-ea"/>
              </a:rPr>
              <a:t>涉及隐私信息的属性，如薪资、健康状况和财务信息等</a:t>
            </a:r>
            <a:r>
              <a:rPr lang="en-US" altLang="zh-CN" sz="2400" dirty="0">
                <a:latin typeface="+mn-ea"/>
              </a:rPr>
              <a:t>. </a:t>
            </a:r>
            <a:endParaRPr lang="zh-CN" altLang="en-US" sz="2400" dirty="0">
              <a:latin typeface="+mn-ea"/>
            </a:endParaRPr>
          </a:p>
        </p:txBody>
      </p:sp>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8" name="Group 167"/>
          <p:cNvGraphicFramePr/>
          <p:nvPr/>
        </p:nvGraphicFramePr>
        <p:xfrm>
          <a:off x="1953491" y="2486891"/>
          <a:ext cx="7661275" cy="2754314"/>
        </p:xfrm>
        <a:graphic>
          <a:graphicData uri="http://schemas.openxmlformats.org/drawingml/2006/table">
            <a:tbl>
              <a:tblPr/>
              <a:tblGrid>
                <a:gridCol w="1444625"/>
                <a:gridCol w="1444625"/>
                <a:gridCol w="1198563"/>
                <a:gridCol w="1398587"/>
                <a:gridCol w="2174875"/>
              </a:tblGrid>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Name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DOB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Gender</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Zipcode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Disease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Andre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1/21/76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53715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Heart Disease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Beth</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4/13/86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Female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53715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Hepatitis</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Carol</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2/28/76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53703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Brochitis</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Dan</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1/21/76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53703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Broken Arm</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Ellen</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4/13/86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Female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53706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Flu</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Eric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2/28/76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Female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53706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Hang Nail</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158"/>
          <p:cNvSpPr>
            <a:spLocks noChangeArrowheads="1"/>
          </p:cNvSpPr>
          <p:nvPr/>
        </p:nvSpPr>
        <p:spPr bwMode="auto">
          <a:xfrm>
            <a:off x="1801091" y="2105891"/>
            <a:ext cx="173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Key Attribute</a:t>
            </a:r>
            <a:endParaRPr lang="en-US" altLang="zh-CN" sz="1800" b="1">
              <a:solidFill>
                <a:schemeClr val="folHlink"/>
              </a:solidFill>
              <a:ea typeface="宋体" panose="02010600030101010101" pitchFamily="2" charset="-122"/>
            </a:endParaRPr>
          </a:p>
        </p:txBody>
      </p:sp>
      <p:sp>
        <p:nvSpPr>
          <p:cNvPr id="10" name="Rectangle 159"/>
          <p:cNvSpPr>
            <a:spLocks noChangeArrowheads="1"/>
          </p:cNvSpPr>
          <p:nvPr/>
        </p:nvSpPr>
        <p:spPr bwMode="auto">
          <a:xfrm>
            <a:off x="44680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Quasi-identifier</a:t>
            </a:r>
            <a:endParaRPr lang="en-US" altLang="zh-CN" sz="1800" b="1">
              <a:solidFill>
                <a:schemeClr val="folHlink"/>
              </a:solidFill>
              <a:ea typeface="宋体" panose="02010600030101010101" pitchFamily="2" charset="-122"/>
            </a:endParaRPr>
          </a:p>
        </p:txBody>
      </p:sp>
      <p:sp>
        <p:nvSpPr>
          <p:cNvPr id="11" name="Rectangle 160"/>
          <p:cNvSpPr>
            <a:spLocks noChangeArrowheads="1"/>
          </p:cNvSpPr>
          <p:nvPr/>
        </p:nvSpPr>
        <p:spPr bwMode="auto">
          <a:xfrm>
            <a:off x="74398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Sensitive attribute</a:t>
            </a:r>
            <a:endParaRPr lang="en-US" altLang="zh-CN" sz="1800" b="1">
              <a:solidFill>
                <a:schemeClr val="folHlink"/>
              </a:solidFill>
              <a:ea typeface="宋体" panose="02010600030101010101" pitchFamily="2" charset="-122"/>
            </a:endParaRPr>
          </a:p>
        </p:txBody>
      </p:sp>
      <p:sp>
        <p:nvSpPr>
          <p:cNvPr id="12" name="Line 161"/>
          <p:cNvSpPr>
            <a:spLocks noChangeShapeType="1"/>
          </p:cNvSpPr>
          <p:nvPr/>
        </p:nvSpPr>
        <p:spPr bwMode="auto">
          <a:xfrm>
            <a:off x="3553691" y="2105891"/>
            <a:ext cx="0" cy="34290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62"/>
          <p:cNvSpPr>
            <a:spLocks noChangeShapeType="1"/>
          </p:cNvSpPr>
          <p:nvPr/>
        </p:nvSpPr>
        <p:spPr bwMode="auto">
          <a:xfrm>
            <a:off x="7287491" y="2105891"/>
            <a:ext cx="0" cy="342900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Slide Number Placeholder 5"/>
          <p:cNvSpPr>
            <a:spLocks noGrp="1"/>
          </p:cNvSpPr>
          <p:nvPr>
            <p:ph type="sldNum" sz="quarter" idx="12"/>
          </p:nvPr>
        </p:nvSpPr>
        <p:spPr>
          <a:xfrm>
            <a:off x="8659091" y="5001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rPr>
              <a:t>slide </a:t>
            </a:r>
            <a:fld id="{08489548-FE0A-D442-AAD9-1285134AF123}" type="slidenum">
              <a:rPr lang="en-US" altLang="zh-CN" sz="1200">
                <a:latin typeface="Arial" panose="020B0604020202020204" pitchFamily="34" charset="0"/>
              </a:rPr>
            </a:fld>
            <a:endParaRPr lang="en-US" altLang="zh-CN" sz="120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隐私泄露的类型</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52494"/>
            <a:ext cx="10989427" cy="4766818"/>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个人标识泄露：</a:t>
            </a:r>
            <a:r>
              <a:rPr lang="zh-CN" altLang="en-US" sz="2400" dirty="0">
                <a:latin typeface="+mn-ea"/>
              </a:rPr>
              <a:t>当攻击者通过任何方式确认数据表中某条数据属于某个人时，称为个人标识泄露。个人标识泄露最为严重，因为一旦发生个人标识泄露，攻击者就可以得到具体个人的敏感信息。</a:t>
            </a:r>
            <a:endParaRPr lang="zh-CN" altLang="en-US" sz="2400" dirty="0">
              <a:latin typeface="+mn-ea"/>
            </a:endParaRPr>
          </a:p>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属性泄露</a:t>
            </a:r>
            <a:r>
              <a:rPr lang="zh-CN" altLang="en-US" sz="2400" dirty="0">
                <a:latin typeface="+mn-ea"/>
              </a:rPr>
              <a:t>：当攻击者从数据表中了解到某个人新的属性信息时，称为属性泄露。</a:t>
            </a:r>
            <a:r>
              <a:rPr lang="zh-CN" altLang="en-US" sz="2400" dirty="0">
                <a:highlight>
                  <a:srgbClr val="FFFF00"/>
                </a:highlight>
                <a:latin typeface="+mn-ea"/>
              </a:rPr>
              <a:t>个人标识泄露肯定会导致属性泄露</a:t>
            </a:r>
            <a:r>
              <a:rPr lang="zh-CN" altLang="en-US" sz="2400" dirty="0">
                <a:latin typeface="+mn-ea"/>
              </a:rPr>
              <a:t>，但属性泄露也有可能单独发生。</a:t>
            </a:r>
            <a:endParaRPr lang="zh-CN" altLang="en-US" sz="2400" dirty="0">
              <a:latin typeface="+mn-ea"/>
            </a:endParaRPr>
          </a:p>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成员关系泄露</a:t>
            </a:r>
            <a:r>
              <a:rPr lang="zh-CN" altLang="en-US" sz="2400" dirty="0">
                <a:latin typeface="+mn-ea"/>
              </a:rPr>
              <a:t>：当攻击者确认某个人的数据存在于数据表中时，称为成员关系泄露。成员关系泄露相对风险较小，个人标识泄露与属性泄露肯定意味着成员关系泄露，但成员关系泄露也有可能单独发生。</a:t>
            </a:r>
            <a:endParaRPr lang="zh-CN" altLang="en-US" sz="24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隐私保护风险、挑战和技术</a:t>
            </a:r>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0944" y="1009419"/>
            <a:ext cx="10470111" cy="53903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843579" y="200239"/>
            <a:ext cx="7772400" cy="701731"/>
          </a:xfrm>
        </p:spPr>
        <p:txBody>
          <a:bodyPr vert="horz" wrap="square" lIns="91440" tIns="45720" rIns="91440" bIns="45720" rtlCol="0" anchor="ctr">
            <a:spAutoFit/>
          </a:bodyP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2085975" y="2269129"/>
            <a:ext cx="8020049" cy="2651125"/>
          </a:xfrm>
        </p:spPr>
        <p:txBody>
          <a:bodyPr vert="horz" wrap="square" lIns="91440" tIns="45720" rIns="91440" bIns="45720" rtlCol="0" anchor="t">
            <a:normAutofit fontScale="92500" lnSpcReduction="10000"/>
          </a:bodyPr>
          <a:lstStyle/>
          <a:p>
            <a:pPr marL="0" indent="0">
              <a:lnSpc>
                <a:spcPct val="130000"/>
              </a:lnSpc>
              <a:buNone/>
            </a:pPr>
            <a:r>
              <a:rPr lang="en-US" altLang="zh-CN" sz="3200" dirty="0"/>
              <a:t>1</a:t>
            </a:r>
            <a:r>
              <a:rPr lang="zh-CN" altLang="en-US" sz="3200" dirty="0"/>
              <a:t>、</a:t>
            </a:r>
            <a:r>
              <a:rPr lang="en-US" altLang="zh-CN" sz="3200" dirty="0"/>
              <a:t>Web</a:t>
            </a:r>
            <a:r>
              <a:rPr lang="zh-CN" altLang="en-US" sz="3200" dirty="0"/>
              <a:t>信息安全管理</a:t>
            </a:r>
            <a:endParaRPr lang="zh-CN" altLang="en-US" sz="3200" dirty="0"/>
          </a:p>
          <a:p>
            <a:pPr marL="0" indent="0">
              <a:lnSpc>
                <a:spcPct val="130000"/>
              </a:lnSpc>
              <a:buNone/>
            </a:pPr>
            <a:r>
              <a:rPr lang="en-US" altLang="zh-CN" sz="3200" dirty="0"/>
              <a:t>2</a:t>
            </a:r>
            <a:r>
              <a:rPr lang="zh-CN" altLang="en-US" sz="3200" dirty="0"/>
              <a:t>、</a:t>
            </a:r>
            <a:r>
              <a:rPr lang="en-US" altLang="zh-CN" sz="3200" dirty="0"/>
              <a:t>P2P</a:t>
            </a:r>
            <a:r>
              <a:rPr lang="zh-CN" altLang="en-US" sz="3200" dirty="0"/>
              <a:t>信息安全管理</a:t>
            </a:r>
            <a:endParaRPr lang="zh-CN" altLang="en-US" sz="3200" dirty="0"/>
          </a:p>
          <a:p>
            <a:pPr marL="0" indent="0">
              <a:lnSpc>
                <a:spcPct val="130000"/>
              </a:lnSpc>
              <a:buNone/>
            </a:pPr>
            <a:r>
              <a:rPr lang="en-US" altLang="zh-CN" sz="3200" dirty="0"/>
              <a:t>3</a:t>
            </a:r>
            <a:r>
              <a:rPr lang="zh-CN" altLang="en-US" sz="3200" dirty="0"/>
              <a:t>、舆情分析与引导</a:t>
            </a:r>
            <a:endParaRPr lang="en-US" altLang="zh-CN" sz="3200" dirty="0"/>
          </a:p>
          <a:p>
            <a:pPr marL="0" indent="0">
              <a:lnSpc>
                <a:spcPct val="130000"/>
              </a:lnSpc>
              <a:buNone/>
            </a:pPr>
            <a:r>
              <a:rPr lang="en-US" altLang="zh-CN" sz="3200" dirty="0">
                <a:solidFill>
                  <a:srgbClr val="C00000"/>
                </a:solidFill>
              </a:rPr>
              <a:t>4</a:t>
            </a:r>
            <a:r>
              <a:rPr lang="zh-CN" altLang="en-US" sz="3200" dirty="0">
                <a:solidFill>
                  <a:srgbClr val="C00000"/>
                </a:solidFill>
              </a:rPr>
              <a:t>、数据隐私保护</a:t>
            </a:r>
            <a:endParaRPr lang="zh-CN" altLang="en-US" sz="3200" dirty="0">
              <a:solidFill>
                <a:srgbClr val="C00000"/>
              </a:solidFil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endParaRPr lang="zh-CN" altLang="zh-CN" b="1">
                  <a:solidFill>
                    <a:srgbClr val="FFFFFF"/>
                  </a:solidFill>
                  <a:latin typeface="黑体" panose="02010609060101010101" pitchFamily="49" charset="-122"/>
                  <a:ea typeface="黑体" panose="02010609060101010101" pitchFamily="49" charset="-122"/>
                </a:endParaRP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endParaRPr lang="zh-CN" altLang="zh-CN" b="1" dirty="0">
                    <a:solidFill>
                      <a:srgbClr val="FFFFFF"/>
                    </a:solidFill>
                    <a:latin typeface="黑体" panose="02010609060101010101" pitchFamily="49" charset="-122"/>
                    <a:ea typeface="黑体" panose="02010609060101010101" pitchFamily="49" charset="-122"/>
                  </a:endParaRP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隐私度量</a:t>
              </a:r>
              <a:endParaRPr lang="zh-CN" altLang="en-US" sz="2400" b="1" dirty="0">
                <a:solidFill>
                  <a:srgbClr val="C00000"/>
                </a:solidFill>
                <a:latin typeface="黑体" panose="02010609060101010101" pitchFamily="49" charset="-122"/>
                <a:ea typeface="黑体" panose="02010609060101010101" pitchFamily="49" charset="-122"/>
              </a:endParaRP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隐私保护技术的性能评价指标 </a:t>
            </a:r>
            <a:endParaRPr lang="zh-CN" altLang="en-US" sz="3200" b="1" kern="0" dirty="0">
              <a:solidFill>
                <a:srgbClr val="003399"/>
              </a:solidFill>
              <a:latin typeface="黑体" panose="02010609060101010101" pitchFamily="49" charset="-122"/>
              <a:ea typeface="黑体" panose="02010609060101010101" pitchFamily="49" charset="-122"/>
            </a:endParaRPr>
          </a:p>
        </p:txBody>
      </p:sp>
      <p:graphicFrame>
        <p:nvGraphicFramePr>
          <p:cNvPr id="5" name="图示 4"/>
          <p:cNvGraphicFramePr/>
          <p:nvPr/>
        </p:nvGraphicFramePr>
        <p:xfrm>
          <a:off x="2540000" y="1546167"/>
          <a:ext cx="7112000" cy="41599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05284"/>
            <a:ext cx="11236556" cy="5228483"/>
          </a:xfrm>
          <a:prstGeom prst="rect">
            <a:avLst/>
          </a:prstGeom>
        </p:spPr>
        <p:txBody>
          <a:bodyPr wrap="square">
            <a:spAutoFit/>
          </a:bodyPr>
          <a:lstStyle/>
          <a:p>
            <a:pPr marL="358775" lvl="2" indent="-342900">
              <a:lnSpc>
                <a:spcPct val="150000"/>
              </a:lnSpc>
              <a:spcAft>
                <a:spcPts val="1200"/>
              </a:spcAft>
              <a:buSzPct val="96000"/>
              <a:buFont typeface="Arial" panose="020B0604020202020204" pitchFamily="34" charset="0"/>
              <a:buChar char="•"/>
            </a:pPr>
            <a:r>
              <a:rPr lang="zh-CN" altLang="zh-CN" sz="2400" b="1" dirty="0">
                <a:solidFill>
                  <a:srgbClr val="C00000"/>
                </a:solidFill>
                <a:latin typeface="+mn-ea"/>
              </a:rPr>
              <a:t>隐私度量</a:t>
            </a:r>
            <a:r>
              <a:rPr lang="zh-CN" altLang="en-US" sz="2400" dirty="0">
                <a:latin typeface="+mn-ea"/>
              </a:rPr>
              <a:t>：</a:t>
            </a:r>
            <a:r>
              <a:rPr lang="zh-CN" altLang="zh-CN" sz="2400" dirty="0">
                <a:latin typeface="+mn-ea"/>
              </a:rPr>
              <a:t>用来评估个人的隐私水平及隐私保护技术能达到的效果，同时也为了测量“隐私”这个概念。</a:t>
            </a:r>
            <a:endParaRPr lang="en-US" altLang="zh-CN" sz="2400" dirty="0">
              <a:latin typeface="+mn-ea"/>
            </a:endParaRPr>
          </a:p>
          <a:p>
            <a:pPr marL="358775" lvl="2" indent="-342900">
              <a:lnSpc>
                <a:spcPct val="150000"/>
              </a:lnSpc>
              <a:spcAft>
                <a:spcPts val="1200"/>
              </a:spcAft>
              <a:buSzPct val="96000"/>
              <a:buFont typeface="Arial" panose="020B0604020202020204" pitchFamily="34" charset="0"/>
              <a:buChar char="•"/>
            </a:pPr>
            <a:r>
              <a:rPr lang="zh-CN" altLang="en-US" sz="2400" dirty="0">
                <a:latin typeface="+mn-ea"/>
              </a:rPr>
              <a:t>不同的隐私保护技术在不同的隐私需求下，处理数据的方式和性能不同，目前还没有一种通用度量方法能够度量所有隐私保护技术的隐私保护强度</a:t>
            </a:r>
            <a:r>
              <a:rPr lang="en-US" altLang="zh-CN" sz="2400" dirty="0">
                <a:latin typeface="+mn-ea"/>
              </a:rPr>
              <a:t>. </a:t>
            </a:r>
            <a:endParaRPr lang="zh-CN" altLang="en-US" sz="2400" dirty="0">
              <a:latin typeface="+mn-ea"/>
            </a:endParaRPr>
          </a:p>
          <a:p>
            <a:pPr marL="358775" lvl="2" indent="-342900">
              <a:lnSpc>
                <a:spcPct val="150000"/>
              </a:lnSpc>
              <a:spcAft>
                <a:spcPts val="1200"/>
              </a:spcAft>
              <a:buSzPct val="96000"/>
              <a:buFont typeface="Arial" panose="020B0604020202020204" pitchFamily="34" charset="0"/>
              <a:buChar char="•"/>
            </a:pPr>
            <a:r>
              <a:rPr lang="zh-CN" altLang="en-US" sz="2400" dirty="0">
                <a:latin typeface="+mn-ea"/>
              </a:rPr>
              <a:t>根据隐私度量方法的不同特点</a:t>
            </a:r>
            <a:r>
              <a:rPr lang="en-US" altLang="zh-CN" sz="2400" dirty="0">
                <a:latin typeface="+mn-ea"/>
              </a:rPr>
              <a:t>,</a:t>
            </a:r>
            <a:r>
              <a:rPr lang="zh-CN" altLang="en-US" sz="2400" dirty="0">
                <a:latin typeface="+mn-ea"/>
              </a:rPr>
              <a:t>可分成：</a:t>
            </a:r>
            <a:endParaRPr lang="en-US" altLang="zh-CN" sz="2400"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基于匿名的隐私度量方法</a:t>
            </a:r>
            <a:endParaRPr lang="en-US" altLang="zh-CN" sz="2400" b="1"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基于信息熵的隐私度量方法</a:t>
            </a:r>
            <a:endParaRPr lang="en-US" altLang="zh-CN" sz="2400" b="1" dirty="0">
              <a:latin typeface="+mn-ea"/>
            </a:endParaRPr>
          </a:p>
          <a:p>
            <a:pPr marL="815975" lvl="3" indent="-342900">
              <a:lnSpc>
                <a:spcPct val="150000"/>
              </a:lnSpc>
              <a:spcAft>
                <a:spcPts val="1200"/>
              </a:spcAft>
              <a:buSzPct val="96000"/>
              <a:buFont typeface="Wingdings" panose="05000000000000000000" pitchFamily="2" charset="2"/>
              <a:buChar char="ü"/>
            </a:pPr>
            <a:r>
              <a:rPr lang="zh-CN" altLang="en-US" sz="2400" b="1" dirty="0">
                <a:latin typeface="+mn-ea"/>
              </a:rPr>
              <a:t>基于差分隐私的隐私度量方法</a:t>
            </a:r>
            <a:endParaRPr lang="zh-CN" altLang="en-US" sz="2400" b="1"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63340" y="3182937"/>
            <a:ext cx="4465320" cy="492125"/>
          </a:xfrm>
        </p:spPr>
        <p:txBody>
          <a:bodyPr>
            <a:normAutofit fontScale="92500" lnSpcReduction="10000"/>
          </a:bodyPr>
          <a:lstStyle/>
          <a:p>
            <a:pPr marL="0" indent="0" algn="ctr">
              <a:buNone/>
            </a:pPr>
            <a:r>
              <a:rPr lang="zh-CN" altLang="en-US" sz="3200" b="1" dirty="0">
                <a:solidFill>
                  <a:srgbClr val="C00000"/>
                </a:solidFill>
                <a:latin typeface="+mn-ea"/>
              </a:rPr>
              <a:t>基于匿名的隐私度量方法</a:t>
            </a:r>
            <a:endParaRPr lang="en-US" altLang="zh-CN" sz="3200" b="1" dirty="0">
              <a:solidFill>
                <a:srgbClr val="C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3"/>
          <p:cNvGraphicFramePr/>
          <p:nvPr/>
        </p:nvGraphicFramePr>
        <p:xfrm>
          <a:off x="6583732" y="2776451"/>
          <a:ext cx="3352800" cy="2133600"/>
        </p:xfrm>
        <a:graphic>
          <a:graphicData uri="http://schemas.openxmlformats.org/drawingml/2006/table">
            <a:tbl>
              <a:tblPr/>
              <a:tblGrid>
                <a:gridCol w="705597"/>
                <a:gridCol w="934307"/>
                <a:gridCol w="856448"/>
                <a:gridCol w="856448"/>
              </a:tblGrid>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Name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Sex</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Alice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47677</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29</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Bob</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47983</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65</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Carol</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47677</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22</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Dan</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47532</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23</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Ellen</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46789</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43</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40"/>
          <p:cNvSpPr>
            <a:spLocks noChangeArrowheads="1"/>
          </p:cNvSpPr>
          <p:nvPr/>
        </p:nvSpPr>
        <p:spPr bwMode="auto">
          <a:xfrm>
            <a:off x="6812332" y="2243051"/>
            <a:ext cx="312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eaLnBrk="1" hangingPunct="1">
              <a:buFont typeface="Wingdings" panose="05000000000000000000" pitchFamily="2" charset="2"/>
              <a:buNone/>
            </a:pPr>
            <a:r>
              <a:rPr lang="en-US" altLang="zh-CN" sz="2000" dirty="0">
                <a:solidFill>
                  <a:schemeClr val="tx1"/>
                </a:solidFill>
                <a:ea typeface="宋体" panose="02010600030101010101" pitchFamily="2" charset="-122"/>
              </a:rPr>
              <a:t>Voter registration data</a:t>
            </a:r>
            <a:endParaRPr lang="en-US" altLang="zh-CN" sz="2000" dirty="0">
              <a:solidFill>
                <a:schemeClr val="tx1"/>
              </a:solidFill>
              <a:ea typeface="宋体" panose="02010600030101010101" pitchFamily="2" charset="-122"/>
            </a:endParaRPr>
          </a:p>
        </p:txBody>
      </p:sp>
      <p:sp>
        <p:nvSpPr>
          <p:cNvPr id="7" name="Oval 41"/>
          <p:cNvSpPr>
            <a:spLocks noChangeArrowheads="1"/>
          </p:cNvSpPr>
          <p:nvPr/>
        </p:nvSpPr>
        <p:spPr bwMode="auto">
          <a:xfrm>
            <a:off x="7193332" y="3081251"/>
            <a:ext cx="2667000"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8" name="Oval 42"/>
          <p:cNvSpPr>
            <a:spLocks noChangeArrowheads="1"/>
          </p:cNvSpPr>
          <p:nvPr/>
        </p:nvSpPr>
        <p:spPr bwMode="auto">
          <a:xfrm>
            <a:off x="2545132" y="3233651"/>
            <a:ext cx="1925638"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graphicFrame>
        <p:nvGraphicFramePr>
          <p:cNvPr id="9" name="Group 114"/>
          <p:cNvGraphicFramePr>
            <a:graphicFrameLocks noGrp="1"/>
          </p:cNvGraphicFramePr>
          <p:nvPr/>
        </p:nvGraphicFramePr>
        <p:xfrm>
          <a:off x="2621332" y="2776451"/>
          <a:ext cx="3429000" cy="2073272"/>
        </p:xfrm>
        <a:graphic>
          <a:graphicData uri="http://schemas.openxmlformats.org/drawingml/2006/table">
            <a:tbl>
              <a:tblPr/>
              <a:tblGrid>
                <a:gridCol w="895350"/>
                <a:gridCol w="506413"/>
                <a:gridCol w="506412"/>
                <a:gridCol w="1520825"/>
              </a:tblGrid>
              <a:tr h="259159">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QID</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SA</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Sex</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Disease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47677</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29</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47602</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22</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47678</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27</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Prostate Cancer</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47905</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43</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Flu</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47909</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52</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47906</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47</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AutoShape 89"/>
          <p:cNvSpPr>
            <a:spLocks noChangeArrowheads="1"/>
          </p:cNvSpPr>
          <p:nvPr/>
        </p:nvSpPr>
        <p:spPr bwMode="auto">
          <a:xfrm>
            <a:off x="1745032" y="2700251"/>
            <a:ext cx="914400" cy="22098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graphicFrame>
        <p:nvGraphicFramePr>
          <p:cNvPr id="11" name="Group 113"/>
          <p:cNvGraphicFramePr>
            <a:graphicFrameLocks noGrp="1"/>
          </p:cNvGraphicFramePr>
          <p:nvPr/>
        </p:nvGraphicFramePr>
        <p:xfrm>
          <a:off x="1783132" y="2776451"/>
          <a:ext cx="838200" cy="2073272"/>
        </p:xfrm>
        <a:graphic>
          <a:graphicData uri="http://schemas.openxmlformats.org/drawingml/2006/table">
            <a:tbl>
              <a:tblPr/>
              <a:tblGrid>
                <a:gridCol w="838200"/>
              </a:tblGrid>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ID</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Name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Alice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Betty</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Charles</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David</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Emily</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Fred</a:t>
                      </a:r>
                      <a:endParaRPr kumimoji="0" lang="en-US" altLang="zh-CN" sz="11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 name="Rectangle 112"/>
          <p:cNvSpPr>
            <a:spLocks noChangeArrowheads="1"/>
          </p:cNvSpPr>
          <p:nvPr/>
        </p:nvSpPr>
        <p:spPr bwMode="auto">
          <a:xfrm>
            <a:off x="2316532" y="224305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eaLnBrk="1" hangingPunct="1">
              <a:buFont typeface="Wingdings" panose="05000000000000000000" pitchFamily="2" charset="2"/>
              <a:buNone/>
            </a:pPr>
            <a:r>
              <a:rPr lang="en-US" altLang="zh-CN" sz="2000" dirty="0">
                <a:solidFill>
                  <a:schemeClr val="tx1"/>
                </a:solidFill>
                <a:ea typeface="宋体" panose="02010600030101010101" pitchFamily="2" charset="-122"/>
              </a:rPr>
              <a:t>Microdata</a:t>
            </a:r>
            <a:endParaRPr lang="en-US" altLang="zh-CN" sz="2000" dirty="0">
              <a:solidFill>
                <a:schemeClr val="tx1"/>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5" fill="hold" nodeType="clickEffect">
                                  <p:stCondLst>
                                    <p:cond delay="0"/>
                                  </p:stCondLst>
                                  <p:childTnLst>
                                    <p:animEffect transition="out" filter="blinds(vertic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3" presetClass="exit" presetSubtype="5" fill="hold" grpId="1" nodeType="withEffect">
                                  <p:stCondLst>
                                    <p:cond delay="0"/>
                                  </p:stCondLst>
                                  <p:childTnLst>
                                    <p:animEffect transition="out" filter="blinds(vertical)">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3" name="矩形 2"/>
          <p:cNvSpPr/>
          <p:nvPr/>
        </p:nvSpPr>
        <p:spPr>
          <a:xfrm>
            <a:off x="368010" y="1110918"/>
            <a:ext cx="11070303" cy="9612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前提条件</a:t>
            </a:r>
            <a:r>
              <a:rPr lang="zh-CN" altLang="en-US" sz="2000" dirty="0">
                <a:latin typeface="微软雅黑" panose="020B0503020204020204" pitchFamily="34" charset="-122"/>
                <a:ea typeface="微软雅黑" panose="020B0503020204020204" pitchFamily="34" charset="-122"/>
              </a:rPr>
              <a:t>：数据持有者可以准确的识别出准标识符集合。</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highlight>
                  <a:srgbClr val="FFFF00"/>
                </a:highlight>
                <a:latin typeface="微软雅黑" panose="020B0503020204020204" pitchFamily="34" charset="-122"/>
                <a:ea typeface="微软雅黑" panose="020B0503020204020204" pitchFamily="34" charset="-122"/>
              </a:rPr>
              <a:t>k-anonymity</a:t>
            </a:r>
            <a:r>
              <a:rPr lang="zh-CN" altLang="en-US" sz="2000" dirty="0">
                <a:highlight>
                  <a:srgbClr val="FFFF00"/>
                </a:highlight>
                <a:latin typeface="微软雅黑" panose="020B0503020204020204" pitchFamily="34" charset="-122"/>
                <a:ea typeface="微软雅黑" panose="020B0503020204020204" pitchFamily="34" charset="-122"/>
              </a:rPr>
              <a:t>要求同一个准标识符至少要有</a:t>
            </a:r>
            <a:r>
              <a:rPr lang="en-US" altLang="zh-CN" sz="2000" dirty="0">
                <a:highlight>
                  <a:srgbClr val="FFFF00"/>
                </a:highlight>
                <a:latin typeface="微软雅黑" panose="020B0503020204020204" pitchFamily="34" charset="-122"/>
                <a:ea typeface="微软雅黑" panose="020B0503020204020204" pitchFamily="34" charset="-122"/>
              </a:rPr>
              <a:t>k</a:t>
            </a:r>
            <a:r>
              <a:rPr lang="zh-CN" altLang="en-US" sz="2000" dirty="0">
                <a:highlight>
                  <a:srgbClr val="FFFF00"/>
                </a:highlight>
                <a:latin typeface="微软雅黑" panose="020B0503020204020204" pitchFamily="34" charset="-122"/>
                <a:ea typeface="微软雅黑" panose="020B0503020204020204" pitchFamily="34" charset="-122"/>
              </a:rPr>
              <a:t>条记录</a:t>
            </a:r>
            <a:r>
              <a:rPr lang="zh-CN" altLang="en-US" sz="2000" dirty="0">
                <a:latin typeface="微软雅黑" panose="020B0503020204020204" pitchFamily="34" charset="-122"/>
                <a:ea typeface="微软雅黑" panose="020B0503020204020204" pitchFamily="34" charset="-122"/>
              </a:rPr>
              <a:t>。因此观察者无法通过准标识符连接记录。</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Group 77"/>
          <p:cNvGraphicFramePr/>
          <p:nvPr/>
        </p:nvGraphicFramePr>
        <p:xfrm>
          <a:off x="1748444" y="2904321"/>
          <a:ext cx="3429000" cy="2003426"/>
        </p:xfrm>
        <a:graphic>
          <a:graphicData uri="http://schemas.openxmlformats.org/drawingml/2006/table">
            <a:tbl>
              <a:tblPr/>
              <a:tblGrid>
                <a:gridCol w="895350"/>
                <a:gridCol w="506413"/>
                <a:gridCol w="506412"/>
                <a:gridCol w="1520825"/>
              </a:tblGrid>
              <a:tr h="25082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QID</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SA</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Sex</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Disease</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47677</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29</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47602</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22</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47678</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27</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Prostate Cancer</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47905</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43</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Flu</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47909</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52</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F</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47906</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47</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M</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0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76"/>
          <p:cNvGraphicFramePr>
            <a:graphicFrameLocks noGrp="1"/>
          </p:cNvGraphicFramePr>
          <p:nvPr/>
        </p:nvGraphicFramePr>
        <p:xfrm>
          <a:off x="5482244" y="2904321"/>
          <a:ext cx="3733800" cy="2019408"/>
        </p:xfrm>
        <a:graphic>
          <a:graphicData uri="http://schemas.openxmlformats.org/drawingml/2006/table">
            <a:tbl>
              <a:tblPr/>
              <a:tblGrid>
                <a:gridCol w="838200"/>
                <a:gridCol w="762000"/>
                <a:gridCol w="533400"/>
                <a:gridCol w="1600200"/>
              </a:tblGrid>
              <a:tr h="258998">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QID</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SA</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899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Sex</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Disease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476**</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476**</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476**</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Ovarian Cancer</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Prostate Cancer</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4790*</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4790*</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4790*</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[43,52]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[43,52]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[43,52]</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rPr>
                        <a:t>*</a:t>
                      </a:r>
                      <a:endParaRPr kumimoji="0" lang="en-US" altLang="zh-CN" sz="1100" b="0" i="0" u="none" strike="noStrike" cap="none" normalizeH="0" baseline="0">
                        <a:ln>
                          <a:noFill/>
                        </a:ln>
                        <a:solidFill>
                          <a:srgbClr val="FF0066"/>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Flu</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1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73"/>
          <p:cNvSpPr>
            <a:spLocks noChangeArrowheads="1"/>
          </p:cNvSpPr>
          <p:nvPr/>
        </p:nvSpPr>
        <p:spPr bwMode="auto">
          <a:xfrm>
            <a:off x="1672244" y="2447121"/>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anose="02010600030101010101" pitchFamily="2" charset="-122"/>
              </a:rPr>
              <a:t>Microdata</a:t>
            </a:r>
            <a:endParaRPr lang="en-US" altLang="zh-CN" sz="2000" dirty="0">
              <a:solidFill>
                <a:schemeClr val="tx1"/>
              </a:solidFill>
              <a:ea typeface="宋体" panose="02010600030101010101" pitchFamily="2" charset="-122"/>
            </a:endParaRPr>
          </a:p>
        </p:txBody>
      </p:sp>
      <p:sp>
        <p:nvSpPr>
          <p:cNvPr id="8" name="Rectangle 74"/>
          <p:cNvSpPr>
            <a:spLocks noChangeArrowheads="1"/>
          </p:cNvSpPr>
          <p:nvPr/>
        </p:nvSpPr>
        <p:spPr bwMode="auto">
          <a:xfrm>
            <a:off x="5510819" y="244712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anose="02010600030101010101" pitchFamily="2" charset="-122"/>
              </a:rPr>
              <a:t>Generalized table</a:t>
            </a:r>
            <a:endParaRPr lang="en-US" altLang="zh-CN" sz="2000" dirty="0">
              <a:solidFill>
                <a:schemeClr val="tx1"/>
              </a:solidFill>
              <a:ea typeface="宋体" panose="02010600030101010101" pitchFamily="2" charset="-122"/>
            </a:endParaRPr>
          </a:p>
        </p:txBody>
      </p:sp>
      <p:sp>
        <p:nvSpPr>
          <p:cNvPr id="9" name="Oval 78"/>
          <p:cNvSpPr>
            <a:spLocks noChangeArrowheads="1"/>
          </p:cNvSpPr>
          <p:nvPr/>
        </p:nvSpPr>
        <p:spPr bwMode="auto">
          <a:xfrm>
            <a:off x="1748444" y="3361521"/>
            <a:ext cx="1925638" cy="3048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0" name="Oval 79"/>
          <p:cNvSpPr>
            <a:spLocks noChangeArrowheads="1"/>
          </p:cNvSpPr>
          <p:nvPr/>
        </p:nvSpPr>
        <p:spPr bwMode="auto">
          <a:xfrm>
            <a:off x="5482244" y="3361521"/>
            <a:ext cx="2209800" cy="762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1" name="Rectangle 3"/>
          <p:cNvSpPr txBox="1">
            <a:spLocks noChangeArrowheads="1"/>
          </p:cNvSpPr>
          <p:nvPr/>
        </p:nvSpPr>
        <p:spPr>
          <a:xfrm>
            <a:off x="368010" y="5076166"/>
            <a:ext cx="10150763" cy="1288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匿名</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拥有相同准标识符的所有记录称为一个等价类（</a:t>
            </a:r>
            <a:r>
              <a:rPr lang="en-US" altLang="zh-CN" sz="2000" dirty="0">
                <a:latin typeface="微软雅黑" panose="020B0503020204020204" pitchFamily="34" charset="-122"/>
                <a:ea typeface="微软雅黑" panose="020B0503020204020204" pitchFamily="34" charset="-122"/>
              </a:rPr>
              <a:t>equivalence class</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k-anonymity </a:t>
            </a:r>
            <a:r>
              <a:rPr lang="zh-CN" altLang="en-US" sz="2000" dirty="0">
                <a:highlight>
                  <a:srgbClr val="FFFF00"/>
                </a:highlight>
                <a:latin typeface="微软雅黑" panose="020B0503020204020204" pitchFamily="34" charset="-122"/>
                <a:ea typeface="微软雅黑" panose="020B0503020204020204" pitchFamily="34" charset="-122"/>
              </a:rPr>
              <a:t>使得观察者无法以高于</a:t>
            </a:r>
            <a:r>
              <a:rPr lang="en-US" altLang="zh-CN" sz="2000" dirty="0">
                <a:highlight>
                  <a:srgbClr val="FFFF00"/>
                </a:highlight>
                <a:latin typeface="微软雅黑" panose="020B0503020204020204" pitchFamily="34" charset="-122"/>
                <a:ea typeface="微软雅黑" panose="020B0503020204020204" pitchFamily="34" charset="-122"/>
              </a:rPr>
              <a:t>1/k</a:t>
            </a:r>
            <a:r>
              <a:rPr lang="zh-CN" altLang="en-US" sz="2000" dirty="0">
                <a:highlight>
                  <a:srgbClr val="FFFF00"/>
                </a:highlight>
                <a:latin typeface="微软雅黑" panose="020B0503020204020204" pitchFamily="34" charset="-122"/>
                <a:ea typeface="微软雅黑" panose="020B0503020204020204" pitchFamily="34" charset="-122"/>
              </a:rPr>
              <a:t>的概率通过准标识符来识别用户</a:t>
            </a:r>
            <a:endParaRPr lang="zh-CN" altLang="en-US" sz="2000" dirty="0">
              <a:highlight>
                <a:srgbClr val="FFFF00"/>
              </a:highlight>
              <a:latin typeface="微软雅黑" panose="020B0503020204020204" pitchFamily="34" charset="-122"/>
              <a:ea typeface="微软雅黑" panose="020B0503020204020204" pitchFamily="34" charset="-122"/>
            </a:endParaRPr>
          </a:p>
        </p:txBody>
      </p:sp>
      <p:sp>
        <p:nvSpPr>
          <p:cNvPr id="14" name="Slide Number Placeholder 5"/>
          <p:cNvSpPr>
            <a:spLocks noGrp="1"/>
          </p:cNvSpPr>
          <p:nvPr>
            <p:ph type="sldNum" sz="quarter" idx="12"/>
          </p:nvPr>
        </p:nvSpPr>
        <p:spPr>
          <a:xfrm>
            <a:off x="7844444" y="6603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ea typeface="宋体" panose="02010600030101010101" pitchFamily="2" charset="-122"/>
              </a:rPr>
              <a:t>slide </a:t>
            </a:r>
            <a:fld id="{1F902484-E68B-0640-B40D-1F0ED6BD73E4}"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14" name="Slide Number Placeholder 5"/>
          <p:cNvSpPr>
            <a:spLocks noGrp="1"/>
          </p:cNvSpPr>
          <p:nvPr>
            <p:ph type="sldNum" sz="quarter" idx="12"/>
          </p:nvPr>
        </p:nvSpPr>
        <p:spPr>
          <a:xfrm>
            <a:off x="7844444" y="6603491"/>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ea typeface="宋体" panose="02010600030101010101" pitchFamily="2" charset="-122"/>
              </a:rPr>
              <a:t>slide </a:t>
            </a:r>
            <a:fld id="{1F902484-E68B-0640-B40D-1F0ED6BD73E4}" type="slidenum">
              <a:rPr lang="en-US" altLang="zh-CN" sz="1200" smtClean="0">
                <a:latin typeface="Arial" panose="020B0604020202020204" pitchFamily="34" charset="0"/>
                <a:ea typeface="宋体" panose="02010600030101010101" pitchFamily="2" charset="-122"/>
              </a:rPr>
            </a:fld>
            <a:endParaRPr lang="en-US" altLang="zh-CN" sz="1200">
              <a:latin typeface="Arial" panose="020B0604020202020204" pitchFamily="34" charset="0"/>
              <a:ea typeface="宋体" panose="02010600030101010101" pitchFamily="2" charset="-122"/>
            </a:endParaRPr>
          </a:p>
        </p:txBody>
      </p:sp>
      <p:sp>
        <p:nvSpPr>
          <p:cNvPr id="12" name="矩形 11"/>
          <p:cNvSpPr/>
          <p:nvPr/>
        </p:nvSpPr>
        <p:spPr>
          <a:xfrm>
            <a:off x="368011" y="1030201"/>
            <a:ext cx="10789920" cy="1884618"/>
          </a:xfrm>
          <a:prstGeom prst="rect">
            <a:avLst/>
          </a:prstGeom>
        </p:spPr>
        <p:txBody>
          <a:bodyPr wrap="square">
            <a:spAutoFit/>
          </a:bodyPr>
          <a:lstStyle/>
          <a:p>
            <a:pPr algn="just">
              <a:lnSpc>
                <a:spcPct val="150000"/>
              </a:lnSpc>
            </a:pPr>
            <a:r>
              <a:rPr lang="en-US" altLang="zh-CN" sz="2000" b="1" dirty="0">
                <a:solidFill>
                  <a:srgbClr val="31424E"/>
                </a:solidFill>
                <a:latin typeface="微软雅黑" panose="020B0503020204020204" pitchFamily="34" charset="-122"/>
                <a:ea typeface="微软雅黑" panose="020B0503020204020204" pitchFamily="34" charset="-122"/>
              </a:rPr>
              <a:t>k-anonymity</a:t>
            </a:r>
            <a:r>
              <a:rPr lang="zh-CN" altLang="en-US" sz="2000" b="1" dirty="0">
                <a:solidFill>
                  <a:srgbClr val="31424E"/>
                </a:solidFill>
                <a:latin typeface="微软雅黑" panose="020B0503020204020204" pitchFamily="34" charset="-122"/>
                <a:ea typeface="微软雅黑" panose="020B0503020204020204" pitchFamily="34" charset="-122"/>
              </a:rPr>
              <a:t>能保证以下三点：</a:t>
            </a:r>
            <a:endParaRPr lang="zh-CN" altLang="en-US" sz="2000" dirty="0">
              <a:solidFill>
                <a:srgbClr val="31424E"/>
              </a:solidFill>
              <a:latin typeface="微软雅黑" panose="020B0503020204020204" pitchFamily="34" charset="-122"/>
              <a:ea typeface="微软雅黑" panose="020B0503020204020204" pitchFamily="34" charset="-122"/>
            </a:endParaRP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1.  </a:t>
            </a:r>
            <a:r>
              <a:rPr lang="zh-CN" altLang="en-US" sz="2000" dirty="0">
                <a:solidFill>
                  <a:srgbClr val="31424E"/>
                </a:solidFill>
                <a:latin typeface="微软雅黑" panose="020B0503020204020204" pitchFamily="34" charset="-122"/>
                <a:ea typeface="微软雅黑" panose="020B0503020204020204" pitchFamily="34" charset="-122"/>
              </a:rPr>
              <a:t>攻击者无法知道某个人是否在公开的数据中</a:t>
            </a:r>
            <a:endParaRPr lang="zh-CN" altLang="en-US" sz="2000" dirty="0">
              <a:solidFill>
                <a:srgbClr val="31424E"/>
              </a:solidFill>
              <a:latin typeface="微软雅黑" panose="020B0503020204020204" pitchFamily="34" charset="-122"/>
              <a:ea typeface="微软雅黑" panose="020B0503020204020204" pitchFamily="34" charset="-122"/>
            </a:endParaRP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2.  </a:t>
            </a:r>
            <a:r>
              <a:rPr lang="zh-CN" altLang="en-US" sz="2000" dirty="0">
                <a:solidFill>
                  <a:srgbClr val="31424E"/>
                </a:solidFill>
                <a:latin typeface="微软雅黑" panose="020B0503020204020204" pitchFamily="34" charset="-122"/>
                <a:ea typeface="微软雅黑" panose="020B0503020204020204" pitchFamily="34" charset="-122"/>
              </a:rPr>
              <a:t>给定一个人，攻击者无法确认他是否有某项敏感属性</a:t>
            </a:r>
            <a:endParaRPr lang="zh-CN" altLang="en-US" sz="2000" dirty="0">
              <a:solidFill>
                <a:srgbClr val="31424E"/>
              </a:solidFill>
              <a:latin typeface="微软雅黑" panose="020B0503020204020204" pitchFamily="34" charset="-122"/>
              <a:ea typeface="微软雅黑" panose="020B0503020204020204" pitchFamily="34" charset="-122"/>
            </a:endParaRPr>
          </a:p>
          <a:p>
            <a:pPr algn="just">
              <a:lnSpc>
                <a:spcPct val="150000"/>
              </a:lnSpc>
            </a:pPr>
            <a:r>
              <a:rPr lang="en-US" altLang="zh-CN" sz="2000" dirty="0">
                <a:solidFill>
                  <a:srgbClr val="31424E"/>
                </a:solidFill>
                <a:latin typeface="微软雅黑" panose="020B0503020204020204" pitchFamily="34" charset="-122"/>
                <a:ea typeface="微软雅黑" panose="020B0503020204020204" pitchFamily="34" charset="-122"/>
              </a:rPr>
              <a:t>3. </a:t>
            </a:r>
            <a:r>
              <a:rPr lang="zh-CN" altLang="en-US" sz="2000" dirty="0">
                <a:solidFill>
                  <a:srgbClr val="31424E"/>
                </a:solidFill>
                <a:latin typeface="微软雅黑" panose="020B0503020204020204" pitchFamily="34" charset="-122"/>
                <a:ea typeface="微软雅黑" panose="020B0503020204020204" pitchFamily="34" charset="-122"/>
              </a:rPr>
              <a:t>攻击者无法确认某条数据对应的是哪个人</a:t>
            </a:r>
            <a:endParaRPr lang="en-US" altLang="zh-CN" sz="2000" dirty="0">
              <a:solidFill>
                <a:srgbClr val="31424E"/>
              </a:solidFill>
              <a:latin typeface="微软雅黑" panose="020B0503020204020204" pitchFamily="34" charset="-122"/>
              <a:ea typeface="微软雅黑" panose="020B0503020204020204" pitchFamily="34" charset="-122"/>
            </a:endParaRPr>
          </a:p>
        </p:txBody>
      </p:sp>
      <p:pic>
        <p:nvPicPr>
          <p:cNvPr id="6" name="table"/>
          <p:cNvPicPr>
            <a:picLocks noChangeAspect="1"/>
          </p:cNvPicPr>
          <p:nvPr/>
        </p:nvPicPr>
        <p:blipFill>
          <a:blip r:embed="rId1"/>
          <a:stretch>
            <a:fillRect/>
          </a:stretch>
        </p:blipFill>
        <p:spPr>
          <a:xfrm>
            <a:off x="6915500" y="3841641"/>
            <a:ext cx="3733800" cy="2019408"/>
          </a:xfrm>
          <a:prstGeom prst="rect">
            <a:avLst/>
          </a:prstGeom>
        </p:spPr>
      </p:pic>
      <p:sp>
        <p:nvSpPr>
          <p:cNvPr id="8" name="Rectangle 74"/>
          <p:cNvSpPr>
            <a:spLocks noChangeArrowheads="1"/>
          </p:cNvSpPr>
          <p:nvPr/>
        </p:nvSpPr>
        <p:spPr bwMode="auto">
          <a:xfrm>
            <a:off x="6944075" y="338444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sz="2000" dirty="0">
                <a:solidFill>
                  <a:schemeClr val="tx1"/>
                </a:solidFill>
                <a:ea typeface="宋体" panose="02010600030101010101" pitchFamily="2" charset="-122"/>
              </a:rPr>
              <a:t>Generalized table</a:t>
            </a:r>
            <a:endParaRPr lang="en-US" altLang="zh-CN" sz="2000" dirty="0">
              <a:solidFill>
                <a:schemeClr val="tx1"/>
              </a:solidFill>
              <a:ea typeface="宋体" panose="02010600030101010101" pitchFamily="2" charset="-122"/>
            </a:endParaRPr>
          </a:p>
        </p:txBody>
      </p:sp>
      <p:sp>
        <p:nvSpPr>
          <p:cNvPr id="10" name="Oval 79"/>
          <p:cNvSpPr>
            <a:spLocks noChangeArrowheads="1"/>
          </p:cNvSpPr>
          <p:nvPr/>
        </p:nvSpPr>
        <p:spPr bwMode="auto">
          <a:xfrm>
            <a:off x="6915500" y="4298841"/>
            <a:ext cx="2209800" cy="762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sp>
        <p:nvSpPr>
          <p:cNvPr id="11" name="Oval 42"/>
          <p:cNvSpPr>
            <a:spLocks noChangeArrowheads="1"/>
          </p:cNvSpPr>
          <p:nvPr/>
        </p:nvSpPr>
        <p:spPr bwMode="auto">
          <a:xfrm>
            <a:off x="2308860" y="4265591"/>
            <a:ext cx="1925638" cy="381000"/>
          </a:xfrm>
          <a:prstGeom prst="ellipse">
            <a:avLst/>
          </a:pr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3" name="table"/>
          <p:cNvPicPr>
            <a:picLocks noChangeAspect="1"/>
          </p:cNvPicPr>
          <p:nvPr/>
        </p:nvPicPr>
        <p:blipFill>
          <a:blip r:embed="rId2"/>
          <a:stretch>
            <a:fillRect/>
          </a:stretch>
        </p:blipFill>
        <p:spPr>
          <a:xfrm>
            <a:off x="2385060" y="3808391"/>
            <a:ext cx="3429000" cy="2073272"/>
          </a:xfrm>
          <a:prstGeom prst="rect">
            <a:avLst/>
          </a:prstGeom>
        </p:spPr>
      </p:pic>
      <p:sp>
        <p:nvSpPr>
          <p:cNvPr id="15" name="AutoShape 89"/>
          <p:cNvSpPr>
            <a:spLocks noChangeArrowheads="1"/>
          </p:cNvSpPr>
          <p:nvPr/>
        </p:nvSpPr>
        <p:spPr bwMode="auto">
          <a:xfrm>
            <a:off x="1508760" y="3732191"/>
            <a:ext cx="914400" cy="22098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6" name="table"/>
          <p:cNvPicPr>
            <a:picLocks noChangeAspect="1"/>
          </p:cNvPicPr>
          <p:nvPr/>
        </p:nvPicPr>
        <p:blipFill>
          <a:blip r:embed="rId3"/>
          <a:stretch>
            <a:fillRect/>
          </a:stretch>
        </p:blipFill>
        <p:spPr>
          <a:xfrm>
            <a:off x="1546860" y="3808391"/>
            <a:ext cx="838200" cy="20732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499493" y="875960"/>
            <a:ext cx="11193013" cy="2353721"/>
          </a:xfrm>
          <a:prstGeom prst="rect">
            <a:avLst/>
          </a:prstGeom>
        </p:spPr>
        <p:txBody>
          <a:bodyPr wrap="square">
            <a:spAutoFit/>
          </a:bodyPr>
          <a:lstStyle/>
          <a:p>
            <a:pPr>
              <a:lnSpc>
                <a:spcPct val="120000"/>
              </a:lnSpc>
            </a:pPr>
            <a:r>
              <a:rPr lang="zh-CN" altLang="en-US" sz="2000" b="1" dirty="0">
                <a:solidFill>
                  <a:srgbClr val="C00000"/>
                </a:solidFill>
                <a:latin typeface="+mn-ea"/>
                <a:cs typeface="Times New Roman" panose="02020603050405020304" pitchFamily="18" charset="0"/>
              </a:rPr>
              <a:t>局限性：</a:t>
            </a:r>
            <a:r>
              <a:rPr lang="en-US" altLang="zh-CN" sz="2000" i="1" dirty="0">
                <a:latin typeface="+mn-ea"/>
              </a:rPr>
              <a:t> k</a:t>
            </a:r>
            <a:r>
              <a:rPr lang="en-US" altLang="zh-CN" sz="2000" dirty="0">
                <a:latin typeface="+mn-ea"/>
              </a:rPr>
              <a:t>-</a:t>
            </a:r>
            <a:r>
              <a:rPr lang="zh-CN" altLang="en-US" sz="2000" dirty="0">
                <a:latin typeface="+mn-ea"/>
              </a:rPr>
              <a:t>匿名没有限制等价类中不同敏感属性值的个数，即缺乏多样性，攻击者依然可以以高于 </a:t>
            </a:r>
            <a:r>
              <a:rPr lang="en-US" altLang="zh-CN" sz="2000" dirty="0">
                <a:latin typeface="+mn-ea"/>
              </a:rPr>
              <a:t>1/</a:t>
            </a:r>
            <a:r>
              <a:rPr lang="en-US" altLang="zh-CN" sz="2000" i="1" dirty="0">
                <a:latin typeface="+mn-ea"/>
              </a:rPr>
              <a:t>k </a:t>
            </a:r>
            <a:r>
              <a:rPr lang="zh-CN" altLang="en-US" sz="2000" dirty="0">
                <a:latin typeface="+mn-ea"/>
              </a:rPr>
              <a:t>的概率推测出目标用户的敏感信息。 </a:t>
            </a:r>
            <a:endParaRPr lang="zh-CN" altLang="en-US" sz="2000" dirty="0">
              <a:latin typeface="+mn-ea"/>
            </a:endParaRPr>
          </a:p>
          <a:p>
            <a:pPr marL="342900" indent="-342900" algn="just">
              <a:lnSpc>
                <a:spcPct val="120000"/>
              </a:lnSpc>
              <a:spcAft>
                <a:spcPts val="600"/>
              </a:spcAft>
              <a:buFont typeface="Arial" panose="020B0604020202020204" pitchFamily="34" charset="0"/>
              <a:buChar char="•"/>
            </a:pPr>
            <a:r>
              <a:rPr lang="zh-CN" altLang="en-US" sz="2000" dirty="0">
                <a:solidFill>
                  <a:srgbClr val="C00000"/>
                </a:solidFill>
                <a:highlight>
                  <a:srgbClr val="FFFF00"/>
                </a:highlight>
                <a:latin typeface="Times New Roman" panose="02020603050405020304" pitchFamily="18" charset="0"/>
                <a:cs typeface="Times New Roman" panose="02020603050405020304" pitchFamily="18" charset="0"/>
              </a:rPr>
              <a:t>同质攻击</a:t>
            </a:r>
            <a:r>
              <a:rPr lang="zh-CN" altLang="en-US" sz="2000" dirty="0">
                <a:latin typeface="Times New Roman" panose="02020603050405020304" pitchFamily="18" charset="0"/>
                <a:cs typeface="Times New Roman" panose="02020603050405020304" pitchFamily="18" charset="0"/>
              </a:rPr>
              <a:t>（homogeneity attack）：</a:t>
            </a:r>
            <a:r>
              <a:rPr lang="zh-CN" altLang="en-US" sz="2000" dirty="0">
                <a:highlight>
                  <a:srgbClr val="FFFF00"/>
                </a:highlight>
                <a:latin typeface="Times New Roman" panose="02020603050405020304" pitchFamily="18" charset="0"/>
                <a:cs typeface="Times New Roman" panose="02020603050405020304" pitchFamily="18" charset="0"/>
              </a:rPr>
              <a:t>等价类中敏感数据是一致的，k-anonymity就失效</a:t>
            </a:r>
            <a:r>
              <a:rPr lang="zh-CN" altLang="en-US" sz="2000" dirty="0">
                <a:latin typeface="Times New Roman" panose="02020603050405020304" pitchFamily="18" charset="0"/>
                <a:cs typeface="Times New Roman" panose="02020603050405020304" pitchFamily="18" charset="0"/>
              </a:rPr>
              <a:t>。攻击者只要知道表中某一用户的ZIP Code是476**，年龄在20多岁就可以确定他有心脏病。</a:t>
            </a:r>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20000"/>
              </a:lnSpc>
              <a:spcAft>
                <a:spcPts val="600"/>
              </a:spcAft>
              <a:buFont typeface="Arial" panose="020B0604020202020204" pitchFamily="34" charset="0"/>
              <a:buChar char="•"/>
            </a:pPr>
            <a:r>
              <a:rPr lang="zh-CN" altLang="en-US" sz="2000" dirty="0">
                <a:solidFill>
                  <a:srgbClr val="C00000"/>
                </a:solidFill>
                <a:highlight>
                  <a:srgbClr val="FFFF00"/>
                </a:highlight>
                <a:latin typeface="Times New Roman" panose="02020603050405020304" pitchFamily="18" charset="0"/>
                <a:cs typeface="Times New Roman" panose="02020603050405020304" pitchFamily="18" charset="0"/>
              </a:rPr>
              <a:t>背景攻击</a:t>
            </a:r>
            <a:r>
              <a:rPr lang="zh-CN" altLang="en-US" sz="2000" dirty="0">
                <a:latin typeface="Times New Roman" panose="02020603050405020304" pitchFamily="18" charset="0"/>
                <a:cs typeface="Times New Roman" panose="02020603050405020304" pitchFamily="18" charset="0"/>
              </a:rPr>
              <a:t>（background knowledge attack）：如果观察者通过ZIP Code和Age确定用户Carl在等价类3中，同时知道Carl患心脏病的可能很小，那么他就可以确定Carl有癌症。</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15" name="Group 3"/>
          <p:cNvGraphicFramePr/>
          <p:nvPr/>
        </p:nvGraphicFramePr>
        <p:xfrm>
          <a:off x="6030709" y="3707481"/>
          <a:ext cx="2873375" cy="2895600"/>
        </p:xfrm>
        <a:graphic>
          <a:graphicData uri="http://schemas.openxmlformats.org/drawingml/2006/table">
            <a:tbl>
              <a:tblPr/>
              <a:tblGrid>
                <a:gridCol w="838200"/>
                <a:gridCol w="633413"/>
                <a:gridCol w="1401762"/>
              </a:tblGrid>
              <a:tr h="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Flu</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Cancer</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Cancer</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476**</a:t>
                      </a:r>
                      <a:endPar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endPar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Cancer</a:t>
                      </a:r>
                      <a:endPar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 name="Rectangle 49"/>
          <p:cNvSpPr>
            <a:spLocks noChangeArrowheads="1"/>
          </p:cNvSpPr>
          <p:nvPr/>
        </p:nvSpPr>
        <p:spPr bwMode="auto">
          <a:xfrm>
            <a:off x="5685427" y="3307007"/>
            <a:ext cx="3563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anose="05000000000000000000" pitchFamily="2" charset="2"/>
              <a:buNone/>
            </a:pPr>
            <a:r>
              <a:rPr lang="en-US" altLang="zh-CN" sz="2000" dirty="0">
                <a:solidFill>
                  <a:schemeClr val="tx1"/>
                </a:solidFill>
                <a:ea typeface="宋体" panose="02010600030101010101" pitchFamily="2" charset="-122"/>
              </a:rPr>
              <a:t>A 3-anonymous patient table</a:t>
            </a:r>
            <a:endParaRPr lang="en-US" altLang="zh-CN" sz="2000" dirty="0">
              <a:solidFill>
                <a:schemeClr val="tx1"/>
              </a:solidFill>
              <a:ea typeface="宋体" panose="02010600030101010101" pitchFamily="2" charset="-122"/>
            </a:endParaRPr>
          </a:p>
        </p:txBody>
      </p:sp>
      <p:graphicFrame>
        <p:nvGraphicFramePr>
          <p:cNvPr id="17" name="Group 50"/>
          <p:cNvGraphicFramePr/>
          <p:nvPr/>
        </p:nvGraphicFramePr>
        <p:xfrm>
          <a:off x="2820784" y="3869406"/>
          <a:ext cx="2209800" cy="960438"/>
        </p:xfrm>
        <a:graphic>
          <a:graphicData uri="http://schemas.openxmlformats.org/drawingml/2006/table">
            <a:tbl>
              <a:tblPr/>
              <a:tblGrid>
                <a:gridCol w="1071563"/>
                <a:gridCol w="1138237"/>
              </a:tblGrid>
              <a:tr h="320146">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rPr>
                        <a:t>Bob</a:t>
                      </a:r>
                      <a:endPar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47678</a:t>
                      </a:r>
                      <a:endPar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rPr>
                        <a:t>27</a:t>
                      </a:r>
                      <a:endPar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 name="Group 63"/>
          <p:cNvGraphicFramePr>
            <a:graphicFrameLocks noGrp="1"/>
          </p:cNvGraphicFramePr>
          <p:nvPr/>
        </p:nvGraphicFramePr>
        <p:xfrm>
          <a:off x="2820784" y="5623594"/>
          <a:ext cx="2209800" cy="960438"/>
        </p:xfrm>
        <a:graphic>
          <a:graphicData uri="http://schemas.openxmlformats.org/drawingml/2006/table">
            <a:tbl>
              <a:tblPr/>
              <a:tblGrid>
                <a:gridCol w="1071563"/>
                <a:gridCol w="1138237"/>
              </a:tblGrid>
              <a:tr h="320146">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Carl</a:t>
                      </a:r>
                      <a:endParaRPr kumimoji="0" lang="en-US" altLang="zh-CN" sz="15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endPar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rPr>
                        <a:t>Age</a:t>
                      </a:r>
                      <a:endParaRPr kumimoji="0" lang="en-US" altLang="zh-CN" sz="1500" b="1" i="1"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47673</a:t>
                      </a:r>
                      <a:endParaRPr kumimoji="0" lang="en-US" altLang="zh-CN" sz="15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altLang="zh-CN" sz="15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36</a:t>
                      </a:r>
                      <a:endParaRPr kumimoji="0" lang="en-US" altLang="zh-CN" sz="15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 name="Line 76"/>
          <p:cNvSpPr>
            <a:spLocks noChangeShapeType="1"/>
          </p:cNvSpPr>
          <p:nvPr/>
        </p:nvSpPr>
        <p:spPr bwMode="auto">
          <a:xfrm>
            <a:off x="5030584" y="4158331"/>
            <a:ext cx="990600" cy="533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77"/>
          <p:cNvSpPr>
            <a:spLocks noChangeShapeType="1"/>
          </p:cNvSpPr>
          <p:nvPr/>
        </p:nvSpPr>
        <p:spPr bwMode="auto">
          <a:xfrm flipV="1">
            <a:off x="5030584" y="4158331"/>
            <a:ext cx="990600" cy="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8"/>
          <p:cNvSpPr>
            <a:spLocks noChangeShapeType="1"/>
          </p:cNvSpPr>
          <p:nvPr/>
        </p:nvSpPr>
        <p:spPr bwMode="auto">
          <a:xfrm>
            <a:off x="5030584" y="4158331"/>
            <a:ext cx="990600" cy="2286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79"/>
          <p:cNvSpPr>
            <a:spLocks noChangeShapeType="1"/>
          </p:cNvSpPr>
          <p:nvPr/>
        </p:nvSpPr>
        <p:spPr bwMode="auto">
          <a:xfrm>
            <a:off x="5030584" y="6063331"/>
            <a:ext cx="990600" cy="3810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0"/>
          <p:cNvSpPr>
            <a:spLocks noChangeShapeType="1"/>
          </p:cNvSpPr>
          <p:nvPr/>
        </p:nvSpPr>
        <p:spPr bwMode="auto">
          <a:xfrm flipV="1">
            <a:off x="5030584" y="5987131"/>
            <a:ext cx="990600" cy="762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81"/>
          <p:cNvSpPr>
            <a:spLocks noChangeShapeType="1"/>
          </p:cNvSpPr>
          <p:nvPr/>
        </p:nvSpPr>
        <p:spPr bwMode="auto">
          <a:xfrm>
            <a:off x="5030584" y="6063331"/>
            <a:ext cx="990600" cy="152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utoShape 82"/>
          <p:cNvSpPr>
            <a:spLocks noChangeArrowheads="1"/>
          </p:cNvSpPr>
          <p:nvPr/>
        </p:nvSpPr>
        <p:spPr bwMode="auto">
          <a:xfrm>
            <a:off x="6018009" y="4005931"/>
            <a:ext cx="2865438"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26" name="AutoShape 83"/>
          <p:cNvSpPr>
            <a:spLocks noChangeArrowheads="1"/>
          </p:cNvSpPr>
          <p:nvPr/>
        </p:nvSpPr>
        <p:spPr bwMode="auto">
          <a:xfrm>
            <a:off x="6018009" y="5758531"/>
            <a:ext cx="2865438"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27" name="Rectangle 85"/>
          <p:cNvSpPr>
            <a:spLocks noChangeArrowheads="1"/>
          </p:cNvSpPr>
          <p:nvPr/>
        </p:nvSpPr>
        <p:spPr bwMode="auto">
          <a:xfrm>
            <a:off x="2744584" y="3396331"/>
            <a:ext cx="243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anose="05000000000000000000" pitchFamily="2" charset="2"/>
              <a:buNone/>
            </a:pPr>
            <a:r>
              <a:rPr lang="en-US" altLang="zh-CN" sz="2000">
                <a:solidFill>
                  <a:srgbClr val="C00000"/>
                </a:solidFill>
                <a:ea typeface="宋体" panose="02010600030101010101" pitchFamily="2" charset="-122"/>
              </a:rPr>
              <a:t>Homogeneity attack</a:t>
            </a:r>
            <a:endParaRPr lang="en-US" altLang="zh-CN" sz="2000">
              <a:solidFill>
                <a:srgbClr val="C00000"/>
              </a:solidFill>
              <a:ea typeface="宋体" panose="02010600030101010101" pitchFamily="2" charset="-122"/>
            </a:endParaRPr>
          </a:p>
        </p:txBody>
      </p:sp>
      <p:sp>
        <p:nvSpPr>
          <p:cNvPr id="28" name="Rectangle 86"/>
          <p:cNvSpPr>
            <a:spLocks noChangeArrowheads="1"/>
          </p:cNvSpPr>
          <p:nvPr/>
        </p:nvSpPr>
        <p:spPr bwMode="auto">
          <a:xfrm>
            <a:off x="2058784" y="5155281"/>
            <a:ext cx="38862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anose="05000000000000000000" pitchFamily="2" charset="2"/>
              <a:buNone/>
            </a:pPr>
            <a:r>
              <a:rPr lang="en-US" altLang="zh-CN" sz="2000">
                <a:solidFill>
                  <a:srgbClr val="C00000"/>
                </a:solidFill>
                <a:ea typeface="宋体" panose="02010600030101010101" pitchFamily="2" charset="-122"/>
              </a:rPr>
              <a:t>Background knowledge  attack</a:t>
            </a:r>
            <a:endParaRPr lang="en-US" altLang="zh-CN" sz="2000">
              <a:solidFill>
                <a:srgbClr val="C0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5" grpId="0" animBg="1"/>
      <p:bldP spid="26" grpId="0" animBg="1"/>
      <p:bldP spid="27" grpId="0" autoUpdateAnimBg="0"/>
      <p:bldP spid="2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111"/>
          <p:cNvGraphicFramePr>
            <a:graphicFrameLocks noGrp="1"/>
          </p:cNvGraphicFramePr>
          <p:nvPr/>
        </p:nvGraphicFramePr>
        <p:xfrm>
          <a:off x="533400" y="1670050"/>
          <a:ext cx="3581400" cy="4806951"/>
        </p:xfrm>
        <a:graphic>
          <a:graphicData uri="http://schemas.openxmlformats.org/drawingml/2006/table">
            <a:tbl>
              <a:tblPr/>
              <a:tblGrid>
                <a:gridCol w="1193800"/>
                <a:gridCol w="1193800"/>
                <a:gridCol w="1193800"/>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Shingles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Shingles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4"/>
          <p:cNvSpPr txBox="1">
            <a:spLocks noChangeArrowheads="1"/>
          </p:cNvSpPr>
          <p:nvPr/>
        </p:nvSpPr>
        <p:spPr bwMode="auto">
          <a:xfrm>
            <a:off x="5313064" y="3250671"/>
            <a:ext cx="47244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zh-CN" dirty="0">
                <a:solidFill>
                  <a:srgbClr val="0070C0"/>
                </a:solidFill>
                <a:ea typeface="宋体" panose="02010600030101010101" pitchFamily="2" charset="-122"/>
              </a:rPr>
              <a:t>Sensitive attributes must be</a:t>
            </a:r>
            <a:endParaRPr lang="en-US" altLang="zh-CN" dirty="0">
              <a:solidFill>
                <a:srgbClr val="0070C0"/>
              </a:solidFill>
              <a:ea typeface="宋体" panose="02010600030101010101" pitchFamily="2" charset="-122"/>
            </a:endParaRPr>
          </a:p>
          <a:p>
            <a:pPr>
              <a:lnSpc>
                <a:spcPct val="90000"/>
              </a:lnSpc>
              <a:buFontTx/>
              <a:buNone/>
            </a:pPr>
            <a:r>
              <a:rPr lang="en-US" altLang="zh-CN" dirty="0">
                <a:solidFill>
                  <a:srgbClr val="0070C0"/>
                </a:solidFill>
                <a:ea typeface="宋体" panose="02010600030101010101" pitchFamily="2" charset="-122"/>
              </a:rPr>
              <a:t>“diverse” within each</a:t>
            </a:r>
            <a:endParaRPr lang="en-US" altLang="zh-CN" dirty="0">
              <a:solidFill>
                <a:srgbClr val="0070C0"/>
              </a:solidFill>
              <a:ea typeface="宋体" panose="02010600030101010101" pitchFamily="2" charset="-122"/>
            </a:endParaRPr>
          </a:p>
          <a:p>
            <a:pPr>
              <a:lnSpc>
                <a:spcPct val="90000"/>
              </a:lnSpc>
              <a:buFontTx/>
              <a:buNone/>
            </a:pPr>
            <a:r>
              <a:rPr lang="en-US" altLang="zh-CN" dirty="0">
                <a:solidFill>
                  <a:srgbClr val="0070C0"/>
                </a:solidFill>
                <a:ea typeface="宋体" panose="02010600030101010101" pitchFamily="2" charset="-122"/>
              </a:rPr>
              <a:t>quasi-identifier equivalence class</a:t>
            </a:r>
            <a:endParaRPr lang="en-US" altLang="zh-CN" dirty="0">
              <a:solidFill>
                <a:srgbClr val="0070C0"/>
              </a:solidFill>
              <a:ea typeface="宋体" panose="02010600030101010101" pitchFamily="2" charset="-122"/>
            </a:endParaRPr>
          </a:p>
        </p:txBody>
      </p:sp>
      <p:sp>
        <p:nvSpPr>
          <p:cNvPr id="7" name="Oval 66"/>
          <p:cNvSpPr>
            <a:spLocks noChangeArrowheads="1"/>
          </p:cNvSpPr>
          <p:nvPr/>
        </p:nvSpPr>
        <p:spPr bwMode="auto">
          <a:xfrm>
            <a:off x="2514600" y="1477963"/>
            <a:ext cx="1752600" cy="2590800"/>
          </a:xfrm>
          <a:prstGeom prst="ellipse">
            <a:avLst/>
          </a:prstGeom>
          <a:noFill/>
          <a:ln w="2857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solidFill>
                <a:srgbClr val="0070C0"/>
              </a:solidFill>
            </a:endParaRPr>
          </a:p>
        </p:txBody>
      </p:sp>
      <p:sp>
        <p:nvSpPr>
          <p:cNvPr id="8" name="Oval 112"/>
          <p:cNvSpPr>
            <a:spLocks noChangeArrowheads="1"/>
          </p:cNvSpPr>
          <p:nvPr/>
        </p:nvSpPr>
        <p:spPr bwMode="auto">
          <a:xfrm>
            <a:off x="2514600" y="4068763"/>
            <a:ext cx="1752600" cy="2408237"/>
          </a:xfrm>
          <a:prstGeom prst="ellipse">
            <a:avLst/>
          </a:prstGeom>
          <a:noFill/>
          <a:ln w="2857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solidFill>
                <a:srgbClr val="0070C0"/>
              </a:solidFill>
            </a:endParaRPr>
          </a:p>
        </p:txBody>
      </p:sp>
      <p:sp>
        <p:nvSpPr>
          <p:cNvPr id="3" name="矩形 2"/>
          <p:cNvSpPr/>
          <p:nvPr/>
        </p:nvSpPr>
        <p:spPr>
          <a:xfrm>
            <a:off x="5313064" y="1144423"/>
            <a:ext cx="5735782" cy="961225"/>
          </a:xfrm>
          <a:prstGeom prst="rect">
            <a:avLst/>
          </a:prstGeom>
        </p:spPr>
        <p:txBody>
          <a:bodyPr wrap="square">
            <a:spAutoFit/>
          </a:bodyPr>
          <a:lstStyle/>
          <a:p>
            <a:pPr algn="just">
              <a:lnSpc>
                <a:spcPct val="150000"/>
              </a:lnSpc>
            </a:pPr>
            <a:r>
              <a:rPr lang="en-US" altLang="zh-CN" sz="2000" b="1" dirty="0">
                <a:solidFill>
                  <a:srgbClr val="C00000"/>
                </a:solidFill>
                <a:latin typeface="+mn-ea"/>
              </a:rPr>
              <a:t>k-Anonymity</a:t>
            </a:r>
            <a:r>
              <a:rPr lang="zh-CN" altLang="en-US" sz="2000" b="1" dirty="0">
                <a:solidFill>
                  <a:srgbClr val="C00000"/>
                </a:solidFill>
                <a:latin typeface="+mn-ea"/>
              </a:rPr>
              <a:t>可用于保护个人标识泄露的风险，但是无法保护属性泄露的风险</a:t>
            </a:r>
            <a:endParaRPr lang="zh-CN" altLang="en-US" sz="2000" b="1" dirty="0">
              <a:solidFill>
                <a:srgbClr val="C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1" y="1161208"/>
            <a:ext cx="11203305" cy="1037976"/>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如果一个等价类里的敏感属性至少有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个不同的取值，则称该等价类具有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如果一个数据表里的所有等价类都具有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-diversity，则称该表具有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p:txBody>
      </p:sp>
      <p:sp>
        <p:nvSpPr>
          <p:cNvPr id="3" name="矩形 2"/>
          <p:cNvSpPr/>
          <p:nvPr/>
        </p:nvSpPr>
        <p:spPr>
          <a:xfrm>
            <a:off x="368012" y="2327774"/>
            <a:ext cx="11203304" cy="1730474"/>
          </a:xfrm>
          <a:prstGeom prst="rect">
            <a:avLst/>
          </a:prstGeom>
        </p:spPr>
        <p:txBody>
          <a:bodyPr wrap="square">
            <a:spAutoFit/>
          </a:bodyPr>
          <a:lstStyle/>
          <a:p>
            <a:pPr algn="just"/>
            <a:r>
              <a:rPr lang="zh-CN" altLang="en-US" sz="2000" b="1" dirty="0">
                <a:solidFill>
                  <a:srgbClr val="C00000"/>
                </a:solidFill>
                <a:latin typeface="Times New Roman" panose="02020603050405020304" pitchFamily="18" charset="0"/>
                <a:cs typeface="Times New Roman" panose="02020603050405020304" pitchFamily="18" charset="0"/>
              </a:rPr>
              <a:t>1. 可区分的</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（Distinct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最简单的</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-diversity要求同一等价类中的敏感属性要有至少</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个可区分的取值。</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但是，如果某一个取值的频率明显高于其他取值，攻击者可以以较高概率认为这一等价类中的敏感属性都取这个值。</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9" name="Object 4"/>
          <p:cNvGraphicFramePr>
            <a:graphicFrameLocks noChangeAspect="1"/>
          </p:cNvGraphicFramePr>
          <p:nvPr/>
        </p:nvGraphicFramePr>
        <p:xfrm>
          <a:off x="4008120" y="4151116"/>
          <a:ext cx="2349500" cy="2133600"/>
        </p:xfrm>
        <a:graphic>
          <a:graphicData uri="http://schemas.openxmlformats.org/presentationml/2006/ole">
            <mc:AlternateContent xmlns:mc="http://schemas.openxmlformats.org/markup-compatibility/2006">
              <mc:Choice xmlns:v="urn:schemas-microsoft-com:vml" Requires="v">
                <p:oleObj spid="_x0000_s0" name="Visio" r:id="rId1" imgW="2142490" imgH="2420620" progId="Visio.Drawing.11">
                  <p:embed/>
                </p:oleObj>
              </mc:Choice>
              <mc:Fallback>
                <p:oleObj name="Visio" r:id="rId1" imgW="2142490" imgH="2420620"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120" y="4151116"/>
                        <a:ext cx="23495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5"/>
          <p:cNvSpPr/>
          <p:nvPr/>
        </p:nvSpPr>
        <p:spPr bwMode="auto">
          <a:xfrm>
            <a:off x="3792220" y="4684516"/>
            <a:ext cx="215900" cy="1295400"/>
          </a:xfrm>
          <a:prstGeom prst="leftBrace">
            <a:avLst>
              <a:gd name="adj1" fmla="val 50000"/>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1" name="Text Box 6"/>
          <p:cNvSpPr txBox="1">
            <a:spLocks noChangeArrowheads="1"/>
          </p:cNvSpPr>
          <p:nvPr/>
        </p:nvSpPr>
        <p:spPr bwMode="auto">
          <a:xfrm>
            <a:off x="2255520" y="5065516"/>
            <a:ext cx="1614488" cy="461963"/>
          </a:xfrm>
          <a:prstGeom prst="rect">
            <a:avLst/>
          </a:prstGeom>
          <a:noFill/>
          <a:ln w="9525" algn="ctr">
            <a:noFill/>
            <a:miter lim="800000"/>
          </a:ln>
        </p:spPr>
        <p:txBody>
          <a:bodyPr wrap="none">
            <a:spAutoFit/>
          </a:bodyPr>
          <a:lstStyle/>
          <a:p>
            <a:pPr algn="ctr" eaLnBrk="1" hangingPunct="1">
              <a:buFontTx/>
              <a:buNone/>
              <a:defRPr/>
            </a:pPr>
            <a:r>
              <a:rPr lang="en-US" altLang="zh-CN" dirty="0">
                <a:solidFill>
                  <a:srgbClr val="FF0000"/>
                </a:solidFill>
                <a:latin typeface="+mn-lt"/>
                <a:ea typeface="宋体" panose="02010600030101010101" pitchFamily="2" charset="-122"/>
              </a:rPr>
              <a:t>10 records</a:t>
            </a:r>
            <a:endParaRPr lang="en-US" altLang="zh-CN" dirty="0">
              <a:solidFill>
                <a:srgbClr val="FF0000"/>
              </a:solidFill>
              <a:latin typeface="+mn-lt"/>
              <a:ea typeface="宋体" panose="02010600030101010101" pitchFamily="2" charset="-122"/>
            </a:endParaRPr>
          </a:p>
        </p:txBody>
      </p:sp>
      <p:sp>
        <p:nvSpPr>
          <p:cNvPr id="12" name="AutoShape 7"/>
          <p:cNvSpPr/>
          <p:nvPr/>
        </p:nvSpPr>
        <p:spPr bwMode="auto">
          <a:xfrm rot="10800000">
            <a:off x="6294120" y="4684516"/>
            <a:ext cx="215900" cy="838200"/>
          </a:xfrm>
          <a:prstGeom prst="leftBrace">
            <a:avLst>
              <a:gd name="adj1" fmla="val 32353"/>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3" name="Text Box 8"/>
          <p:cNvSpPr txBox="1">
            <a:spLocks noChangeArrowheads="1"/>
          </p:cNvSpPr>
          <p:nvPr/>
        </p:nvSpPr>
        <p:spPr bwMode="auto">
          <a:xfrm>
            <a:off x="6598920" y="4913116"/>
            <a:ext cx="2971800" cy="461963"/>
          </a:xfrm>
          <a:prstGeom prst="rect">
            <a:avLst/>
          </a:prstGeom>
          <a:noFill/>
          <a:ln w="9525" algn="ctr">
            <a:noFill/>
            <a:miter lim="800000"/>
          </a:ln>
        </p:spPr>
        <p:txBody>
          <a:bodyPr>
            <a:spAutoFit/>
          </a:bodyPr>
          <a:lstStyle/>
          <a:p>
            <a:pPr eaLnBrk="1" hangingPunct="1">
              <a:buFontTx/>
              <a:buNone/>
              <a:defRPr/>
            </a:pPr>
            <a:r>
              <a:rPr lang="en-US" altLang="zh-CN" dirty="0">
                <a:solidFill>
                  <a:srgbClr val="FF0000"/>
                </a:solidFill>
                <a:latin typeface="+mn-lt"/>
                <a:ea typeface="宋体" panose="02010600030101010101" pitchFamily="2" charset="-122"/>
              </a:rPr>
              <a:t>8 records have HIV</a:t>
            </a:r>
            <a:endParaRPr lang="en-US" altLang="zh-CN" dirty="0">
              <a:solidFill>
                <a:srgbClr val="FF0000"/>
              </a:solidFill>
              <a:latin typeface="+mn-lt"/>
              <a:ea typeface="宋体" panose="02010600030101010101" pitchFamily="2" charset="-122"/>
            </a:endParaRPr>
          </a:p>
        </p:txBody>
      </p:sp>
      <p:sp>
        <p:nvSpPr>
          <p:cNvPr id="14" name="Rectangle 9"/>
          <p:cNvSpPr>
            <a:spLocks noChangeArrowheads="1"/>
          </p:cNvSpPr>
          <p:nvPr/>
        </p:nvSpPr>
        <p:spPr bwMode="auto">
          <a:xfrm>
            <a:off x="6554470" y="5560816"/>
            <a:ext cx="4084638" cy="461963"/>
          </a:xfrm>
          <a:prstGeom prst="rect">
            <a:avLst/>
          </a:prstGeom>
          <a:noFill/>
          <a:ln w="9525">
            <a:noFill/>
            <a:miter lim="800000"/>
          </a:ln>
        </p:spPr>
        <p:txBody>
          <a:bodyPr wrap="none">
            <a:spAutoFit/>
          </a:bodyPr>
          <a:lstStyle/>
          <a:p>
            <a:pPr>
              <a:buFontTx/>
              <a:buNone/>
              <a:defRPr/>
            </a:pPr>
            <a:r>
              <a:rPr lang="en-US" altLang="zh-CN" dirty="0">
                <a:solidFill>
                  <a:srgbClr val="FF0000"/>
                </a:solidFill>
                <a:latin typeface="+mn-lt"/>
                <a:ea typeface="宋体" panose="02010600030101010101" pitchFamily="2" charset="-122"/>
              </a:rPr>
              <a:t>2 records have other values</a:t>
            </a:r>
            <a:endParaRPr lang="zh-CN" altLang="en-US" dirty="0">
              <a:solidFill>
                <a:srgbClr val="FF0000"/>
              </a:solidFill>
              <a:latin typeface="+mn-lt"/>
              <a:ea typeface="宋体" panose="02010600030101010101" pitchFamily="2" charset="-122"/>
            </a:endParaRPr>
          </a:p>
        </p:txBody>
      </p:sp>
      <p:sp>
        <p:nvSpPr>
          <p:cNvPr id="15" name="AutoShape 10"/>
          <p:cNvSpPr/>
          <p:nvPr/>
        </p:nvSpPr>
        <p:spPr bwMode="auto">
          <a:xfrm rot="10800000">
            <a:off x="6294120" y="5522716"/>
            <a:ext cx="215900" cy="457200"/>
          </a:xfrm>
          <a:prstGeom prst="leftBrace">
            <a:avLst>
              <a:gd name="adj1" fmla="val 17647"/>
              <a:gd name="adj2" fmla="val 50000"/>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隐私保护概述</a:t>
              </a:r>
              <a:endParaRPr lang="zh-CN" altLang="en-US" sz="2400" b="1" dirty="0">
                <a:solidFill>
                  <a:srgbClr val="C00000"/>
                </a:solidFill>
                <a:latin typeface="黑体" panose="02010609060101010101" pitchFamily="49" charset="-122"/>
                <a:ea typeface="黑体" panose="02010609060101010101" pitchFamily="49" charset="-122"/>
                <a:sym typeface="+mn-ea"/>
              </a:endParaRP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endParaRPr lang="zh-CN" altLang="zh-CN" b="1">
                  <a:solidFill>
                    <a:srgbClr val="FFFFFF"/>
                  </a:solidFill>
                  <a:latin typeface="黑体" panose="02010609060101010101" pitchFamily="49" charset="-122"/>
                  <a:ea typeface="黑体" panose="02010609060101010101" pitchFamily="49" charset="-122"/>
                </a:endParaRP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endParaRPr lang="zh-CN" altLang="zh-CN" b="1" dirty="0">
                    <a:solidFill>
                      <a:srgbClr val="FFFFFF"/>
                    </a:solidFill>
                    <a:latin typeface="黑体" panose="02010609060101010101" pitchFamily="49" charset="-122"/>
                    <a:ea typeface="黑体" panose="02010609060101010101" pitchFamily="49" charset="-122"/>
                  </a:endParaRP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1056099"/>
            <a:ext cx="11319684" cy="5570756"/>
          </a:xfrm>
          <a:prstGeom prst="rect">
            <a:avLst/>
          </a:prstGeom>
        </p:spPr>
        <p:txBody>
          <a:bodyPr wrap="square">
            <a:spAutoFit/>
          </a:bodyPr>
          <a:lstStyle/>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2.</a:t>
            </a:r>
            <a:r>
              <a:rPr lang="zh-CN" altLang="en-US" sz="2000" b="1" dirty="0">
                <a:solidFill>
                  <a:srgbClr val="C00000"/>
                </a:solidFill>
                <a:latin typeface="Times New Roman" panose="02020603050405020304" pitchFamily="18" charset="0"/>
                <a:cs typeface="Times New Roman" panose="02020603050405020304" pitchFamily="18" charset="0"/>
              </a:rPr>
              <a:t> 基于概率的</a:t>
            </a:r>
            <a:r>
              <a:rPr lang="en-US" altLang="zh-CN" sz="2000" b="1" dirty="0">
                <a:solidFill>
                  <a:srgbClr val="C00000"/>
                </a:solidFill>
                <a:latin typeface="Times New Roman" panose="02020603050405020304" pitchFamily="18" charset="0"/>
                <a:cs typeface="Times New Roman" panose="02020603050405020304" pitchFamily="18" charset="0"/>
              </a:rPr>
              <a:t>l-diversity (probabilistic l-diversity):</a:t>
            </a:r>
            <a:endParaRPr lang="en-US" altLang="zh-CN" sz="2000" b="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zh-CN" altLang="en-US" dirty="0">
                <a:latin typeface="Times New Roman" panose="02020603050405020304" pitchFamily="18" charset="0"/>
                <a:cs typeface="Times New Roman" panose="02020603050405020304" pitchFamily="18" charset="0"/>
              </a:rPr>
              <a:t>在一个类型中出现频率最高的值的概率不大于</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l</a:t>
            </a:r>
            <a:endParaRPr lang="en-US" altLang="zh-CN" sz="2000" b="1" i="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3.</a:t>
            </a:r>
            <a:r>
              <a:rPr lang="zh-CN" altLang="en-US" sz="2000" b="1" dirty="0">
                <a:solidFill>
                  <a:srgbClr val="C00000"/>
                </a:solidFill>
                <a:latin typeface="Times New Roman" panose="02020603050405020304" pitchFamily="18" charset="0"/>
                <a:cs typeface="Times New Roman" panose="02020603050405020304" pitchFamily="18" charset="0"/>
              </a:rPr>
              <a:t> 熵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（Entropy</a:t>
            </a:r>
            <a:r>
              <a:rPr lang="zh-CN" altLang="en-US" sz="2000" b="1" i="1" dirty="0">
                <a:solidFill>
                  <a:srgbClr val="C00000"/>
                </a:solidFill>
                <a:latin typeface="Times New Roman" panose="02020603050405020304" pitchFamily="18" charset="0"/>
                <a:cs typeface="Times New Roman" panose="02020603050405020304" pitchFamily="18" charset="0"/>
              </a:rPr>
              <a:t> 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记S为敏感属性的取值集合，p(E,s)为等价类E中敏感属性取值s的概率，熵</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-diversity要求下式成立：</a:t>
            </a: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若每一等价类都满足熵</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a:t>
            </a:r>
            <a:r>
              <a:rPr lang="zh-CN" altLang="en-US" sz="2000" dirty="0">
                <a:latin typeface="Times New Roman" panose="02020603050405020304" pitchFamily="18" charset="0"/>
                <a:cs typeface="Times New Roman" panose="02020603050405020304" pitchFamily="18" charset="0"/>
              </a:rPr>
              <a:t>，那么整张数据表的熵也必然不小于</a:t>
            </a:r>
            <a:r>
              <a:rPr lang="en-US" altLang="zh-CN" sz="2000" dirty="0">
                <a:latin typeface="Times New Roman" panose="02020603050405020304" pitchFamily="18" charset="0"/>
                <a:cs typeface="Times New Roman" panose="02020603050405020304" pitchFamily="18" charset="0"/>
              </a:rPr>
              <a:t>log</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。这个要求太严格了，比如敏感属性的取值集合中某些取值的频率较高，这将导致整张表的熵比较低。</a:t>
            </a:r>
            <a:endParaRPr lang="en-US" altLang="zh-CN" sz="2000" b="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4.</a:t>
            </a:r>
            <a:r>
              <a:rPr lang="zh-CN" altLang="en-US" sz="2000" b="1" dirty="0">
                <a:solidFill>
                  <a:srgbClr val="C00000"/>
                </a:solidFill>
                <a:latin typeface="Times New Roman" panose="02020603050405020304" pitchFamily="18" charset="0"/>
                <a:cs typeface="Times New Roman" panose="02020603050405020304" pitchFamily="18" charset="0"/>
              </a:rPr>
              <a:t> 递归</a:t>
            </a:r>
            <a:r>
              <a:rPr lang="en-US" altLang="zh-CN" sz="2000" b="1" dirty="0">
                <a:solidFill>
                  <a:srgbClr val="C00000"/>
                </a:solidFill>
                <a:latin typeface="Times New Roman" panose="02020603050405020304" pitchFamily="18" charset="0"/>
                <a:cs typeface="Times New Roman" panose="02020603050405020304" pitchFamily="18" charset="0"/>
              </a:rPr>
              <a:t>(c,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 </a:t>
            </a:r>
            <a:r>
              <a:rPr lang="zh-CN" altLang="en-US" sz="2000" b="1" dirty="0">
                <a:solidFill>
                  <a:srgbClr val="C00000"/>
                </a:solidFill>
                <a:latin typeface="Times New Roman" panose="02020603050405020304" pitchFamily="18" charset="0"/>
                <a:cs typeface="Times New Roman" panose="02020603050405020304" pitchFamily="18" charset="0"/>
              </a:rPr>
              <a:t>（</a:t>
            </a:r>
            <a:r>
              <a:rPr lang="en-US" altLang="zh-CN" sz="2000" b="1" dirty="0">
                <a:solidFill>
                  <a:srgbClr val="C00000"/>
                </a:solidFill>
                <a:latin typeface="Times New Roman" panose="02020603050405020304" pitchFamily="18" charset="0"/>
                <a:cs typeface="Times New Roman" panose="02020603050405020304" pitchFamily="18" charset="0"/>
              </a:rPr>
              <a:t>Recursive (c,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a:t>
            </a:r>
            <a:r>
              <a:rPr lang="zh-CN" altLang="en-US" sz="2000" b="1" dirty="0">
                <a:solidFill>
                  <a:srgbClr val="C00000"/>
                </a:solidFill>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设等价类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中敏感属性有</a:t>
            </a:r>
            <a:r>
              <a:rPr lang="en-US" altLang="zh-CN" sz="2000" dirty="0">
                <a:latin typeface="Times New Roman" panose="02020603050405020304" pitchFamily="18" charset="0"/>
                <a:ea typeface="+mj-ea"/>
                <a:cs typeface="Times New Roman" panose="02020603050405020304" pitchFamily="18" charset="0"/>
              </a:rPr>
              <a:t>m</a:t>
            </a:r>
            <a:r>
              <a:rPr lang="zh-CN" altLang="en-US" sz="2000" dirty="0">
                <a:latin typeface="Times New Roman" panose="02020603050405020304" pitchFamily="18" charset="0"/>
                <a:ea typeface="+mj-ea"/>
                <a:cs typeface="Times New Roman" panose="02020603050405020304" pitchFamily="18" charset="0"/>
              </a:rPr>
              <a:t>种取值，记</a:t>
            </a:r>
            <a:r>
              <a:rPr lang="en-US" altLang="zh-CN" sz="2000" i="1" dirty="0" err="1">
                <a:latin typeface="Times New Roman" panose="02020603050405020304" pitchFamily="18" charset="0"/>
                <a:ea typeface="+mj-ea"/>
                <a:cs typeface="Times New Roman" panose="02020603050405020304" pitchFamily="18" charset="0"/>
              </a:rPr>
              <a:t>r</a:t>
            </a:r>
            <a:r>
              <a:rPr lang="en-US" altLang="zh-CN" sz="2000" i="1" baseline="-25000"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为出现次数第</a:t>
            </a:r>
            <a:r>
              <a:rPr lang="en-US" altLang="zh-CN" sz="2000" i="1"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多的取值的频次，如果</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满足：</a:t>
            </a: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则称等价类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。如果数据表中所有等价类都具有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，则称数据表具有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a:t>
            </a:r>
            <a:endParaRPr lang="zh-CN" altLang="en-US" sz="2000" dirty="0">
              <a:latin typeface="Times New Roman" panose="02020603050405020304" pitchFamily="18" charset="0"/>
              <a:ea typeface="+mj-ea"/>
              <a:cs typeface="Times New Roman" panose="02020603050405020304" pitchFamily="18" charset="0"/>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5615" y="2909874"/>
            <a:ext cx="6040769" cy="923330"/>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828" y="5437626"/>
            <a:ext cx="3860342" cy="4987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7321" y="4105098"/>
            <a:ext cx="6517357" cy="973858"/>
          </a:xfrm>
          <a:prstGeom prst="rect">
            <a:avLst/>
          </a:prstGeom>
        </p:spPr>
      </p:pic>
      <p:sp>
        <p:nvSpPr>
          <p:cNvPr id="2" name="矩形 1"/>
          <p:cNvSpPr/>
          <p:nvPr/>
        </p:nvSpPr>
        <p:spPr>
          <a:xfrm>
            <a:off x="368011" y="1008586"/>
            <a:ext cx="11602317" cy="3177024"/>
          </a:xfrm>
          <a:prstGeom prst="rect">
            <a:avLst/>
          </a:prstGeom>
        </p:spPr>
        <p:txBody>
          <a:bodyPr wrap="squar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rPr>
              <a:t>可能难以实现且无必要实现</a:t>
            </a:r>
            <a:endParaRPr lang="zh-CN" altLang="en-US" sz="2400" b="1" dirty="0">
              <a:solidFill>
                <a:srgbClr val="C00000"/>
              </a:solidFill>
            </a:endParaRPr>
          </a:p>
          <a:p>
            <a:pPr marL="342900" indent="-342900">
              <a:lnSpc>
                <a:spcPct val="150000"/>
              </a:lnSpc>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无必要</a:t>
            </a:r>
            <a:r>
              <a:rPr lang="zh-CN" altLang="en-US" sz="2000" dirty="0">
                <a:latin typeface="Times New Roman" panose="02020603050405020304" pitchFamily="18" charset="0"/>
                <a:cs typeface="Times New Roman" panose="02020603050405020304" pitchFamily="18" charset="0"/>
              </a:rPr>
              <a:t>：比如疾病检测报告，假设敏感属性只有”阳性“和”阴性“，</a:t>
            </a:r>
            <a:r>
              <a:rPr lang="en-US" altLang="zh-CN" sz="2000" dirty="0">
                <a:latin typeface="Times New Roman" panose="02020603050405020304" pitchFamily="18" charset="0"/>
                <a:cs typeface="Times New Roman" panose="02020603050405020304" pitchFamily="18" charset="0"/>
              </a:rPr>
              <a:t>10000</a:t>
            </a:r>
            <a:r>
              <a:rPr lang="zh-CN" altLang="en-US" sz="2000" dirty="0">
                <a:latin typeface="Times New Roman" panose="02020603050405020304" pitchFamily="18" charset="0"/>
                <a:cs typeface="Times New Roman" panose="02020603050405020304" pitchFamily="18" charset="0"/>
              </a:rPr>
              <a:t>条记录中分别占</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99%</a:t>
            </a:r>
            <a:r>
              <a:rPr lang="zh-CN" altLang="en-US" sz="2000" dirty="0">
                <a:latin typeface="Times New Roman" panose="02020603050405020304" pitchFamily="18" charset="0"/>
                <a:cs typeface="Times New Roman" panose="02020603050405020304" pitchFamily="18" charset="0"/>
              </a:rPr>
              <a:t>。阴性人群并不在乎被人知道其检测结果为阴性，但阳性人群可能很敏感。这时候如果一个等价类中均为阴性，是没有必要实现可区分的</a:t>
            </a:r>
            <a:r>
              <a:rPr lang="en-US" altLang="zh-CN" sz="2000" dirty="0">
                <a:latin typeface="Times New Roman" panose="02020603050405020304" pitchFamily="18" charset="0"/>
                <a:cs typeface="Times New Roman" panose="02020603050405020304" pitchFamily="18" charset="0"/>
              </a:rPr>
              <a:t>2-diversity</a:t>
            </a:r>
            <a:r>
              <a:rPr lang="zh-CN" altLang="en-US" sz="2000" dirty="0">
                <a:latin typeface="Times New Roman" panose="02020603050405020304" pitchFamily="18" charset="0"/>
                <a:cs typeface="Times New Roman" panose="02020603050405020304" pitchFamily="18" charset="0"/>
              </a:rPr>
              <a:t>的</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难以实现</a:t>
            </a:r>
            <a:r>
              <a:rPr lang="zh-CN" altLang="en-US" sz="2000" dirty="0">
                <a:latin typeface="Times New Roman" panose="02020603050405020304" pitchFamily="18" charset="0"/>
                <a:cs typeface="Times New Roman" panose="02020603050405020304" pitchFamily="18" charset="0"/>
              </a:rPr>
              <a:t>：当其中某个 </a:t>
            </a:r>
            <a:r>
              <a:rPr lang="en-US" altLang="zh-CN" sz="2000" dirty="0">
                <a:latin typeface="Times New Roman" panose="02020603050405020304" pitchFamily="18" charset="0"/>
                <a:cs typeface="Times New Roman" panose="02020603050405020304" pitchFamily="18" charset="0"/>
              </a:rPr>
              <a:t>SD </a:t>
            </a:r>
            <a:r>
              <a:rPr lang="zh-CN" altLang="en-US" sz="2000" dirty="0">
                <a:latin typeface="Times New Roman" panose="02020603050405020304" pitchFamily="18" charset="0"/>
                <a:cs typeface="Times New Roman" panose="02020603050405020304" pitchFamily="18" charset="0"/>
              </a:rPr>
              <a:t>概率很小或者很大时，</a:t>
            </a:r>
            <a:r>
              <a:rPr lang="en-US" altLang="zh-CN" sz="2000" dirty="0">
                <a:latin typeface="Times New Roman" panose="02020603050405020304" pitchFamily="18" charset="0"/>
                <a:cs typeface="Times New Roman" panose="02020603050405020304" pitchFamily="18" charset="0"/>
              </a:rPr>
              <a:t>Entropy(E)</a:t>
            </a:r>
            <a:r>
              <a:rPr lang="zh-CN" altLang="en-US" sz="2000" dirty="0">
                <a:latin typeface="Times New Roman" panose="02020603050405020304" pitchFamily="18" charset="0"/>
                <a:cs typeface="Times New Roman" panose="02020603050405020304" pitchFamily="18" charset="0"/>
              </a:rPr>
              <a:t>就会很小，这时如果要满足 </a:t>
            </a:r>
            <a:r>
              <a:rPr lang="en-US" altLang="zh-CN" sz="2000" dirty="0">
                <a:latin typeface="Times New Roman" panose="02020603050405020304" pitchFamily="18" charset="0"/>
                <a:cs typeface="Times New Roman" panose="02020603050405020304" pitchFamily="18" charset="0"/>
              </a:rPr>
              <a:t>Entropy(E)≥</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就要足够小才行，这样的话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 </a:t>
            </a:r>
            <a:r>
              <a:rPr lang="zh-CN" altLang="en-US" sz="2000" dirty="0">
                <a:latin typeface="Times New Roman" panose="02020603050405020304" pitchFamily="18" charset="0"/>
                <a:cs typeface="Times New Roman" panose="02020603050405020304" pitchFamily="18" charset="0"/>
              </a:rPr>
              <a:t>就变得没有意义。比如 对于</a:t>
            </a:r>
            <a:r>
              <a:rPr lang="en-US" altLang="zh-CN" sz="2000" dirty="0">
                <a:latin typeface="Times New Roman" panose="02020603050405020304" pitchFamily="18" charset="0"/>
                <a:cs typeface="Times New Roman" panose="02020603050405020304" pitchFamily="18" charset="0"/>
              </a:rPr>
              <a:t>(1%,99%)</a:t>
            </a:r>
            <a:r>
              <a:rPr lang="zh-CN" altLang="en-US" sz="2000" dirty="0">
                <a:latin typeface="Times New Roman" panose="02020603050405020304" pitchFamily="18" charset="0"/>
                <a:cs typeface="Times New Roman" panose="02020603050405020304" pitchFamily="18" charset="0"/>
              </a:rPr>
              <a:t>这种分布</a:t>
            </a:r>
            <a:endParaRPr lang="zh-CN" altLang="en-US" sz="2000" dirty="0">
              <a:latin typeface="Times New Roman" panose="02020603050405020304" pitchFamily="18" charset="0"/>
              <a:cs typeface="Times New Roman" panose="02020603050405020304" pitchFamily="18" charset="0"/>
            </a:endParaRPr>
          </a:p>
        </p:txBody>
      </p:sp>
      <p:sp>
        <p:nvSpPr>
          <p:cNvPr id="5" name="矩形 4"/>
          <p:cNvSpPr/>
          <p:nvPr/>
        </p:nvSpPr>
        <p:spPr>
          <a:xfrm>
            <a:off x="783645" y="5297701"/>
            <a:ext cx="7529081" cy="677108"/>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而</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=log2&lt;1</a:t>
            </a:r>
            <a:r>
              <a:rPr lang="zh-CN" altLang="en-US" sz="2000" dirty="0">
                <a:latin typeface="Times New Roman" panose="02020603050405020304" pitchFamily="18" charset="0"/>
                <a:cs typeface="Times New Roman" panose="02020603050405020304" pitchFamily="18" charset="0"/>
              </a:rPr>
              <a:t>，也就是说</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要远远小于</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，这个就变得没有意义了</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875960"/>
            <a:ext cx="11236556" cy="5397568"/>
          </a:xfrm>
          <a:prstGeom prst="rect">
            <a:avLst/>
          </a:prstGeom>
        </p:spPr>
        <p:txBody>
          <a:bodyPr wrap="square">
            <a:spAutoFit/>
          </a:bodyPr>
          <a:lstStyle/>
          <a:p>
            <a:pPr algn="just">
              <a:lnSpc>
                <a:spcPct val="150000"/>
              </a:lnSpc>
              <a:spcAft>
                <a:spcPts val="600"/>
              </a:spcAft>
            </a:pPr>
            <a:r>
              <a:rPr lang="zh-CN" altLang="en-US" sz="2400" b="1" dirty="0">
                <a:solidFill>
                  <a:srgbClr val="C00000"/>
                </a:solidFill>
                <a:latin typeface="Times New Roman" panose="02020603050405020304" pitchFamily="18" charset="0"/>
                <a:ea typeface="+mj-ea"/>
                <a:cs typeface="Times New Roman" panose="02020603050405020304" pitchFamily="18" charset="0"/>
              </a:rPr>
              <a:t>倾斜攻击</a:t>
            </a:r>
            <a:r>
              <a:rPr lang="en-US" altLang="zh-CN" sz="2400" b="1" dirty="0">
                <a:solidFill>
                  <a:srgbClr val="C00000"/>
                </a:solidFill>
                <a:latin typeface="Times New Roman" panose="02020603050405020304" pitchFamily="18" charset="0"/>
                <a:ea typeface="+mj-ea"/>
                <a:cs typeface="Times New Roman" panose="02020603050405020304" pitchFamily="18" charset="0"/>
              </a:rPr>
              <a:t>(Skewness Attack)</a:t>
            </a:r>
            <a:r>
              <a:rPr lang="zh-CN" altLang="en-US" sz="2400" b="1" dirty="0">
                <a:solidFill>
                  <a:srgbClr val="C00000"/>
                </a:solidFill>
                <a:latin typeface="Times New Roman" panose="02020603050405020304" pitchFamily="18" charset="0"/>
                <a:ea typeface="+mj-ea"/>
                <a:cs typeface="Times New Roman" panose="02020603050405020304" pitchFamily="18" charset="0"/>
              </a:rPr>
              <a:t>：</a:t>
            </a:r>
            <a:endParaRPr lang="en-US" altLang="zh-CN" sz="2400" b="1" dirty="0">
              <a:solidFill>
                <a:srgbClr val="C00000"/>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考虑（</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a:t>
            </a:r>
            <a:r>
              <a:rPr lang="en-US" altLang="zh-CN" sz="2400" dirty="0">
                <a:latin typeface="Times New Roman" panose="02020603050405020304" pitchFamily="18" charset="0"/>
                <a:ea typeface="+mj-ea"/>
                <a:cs typeface="Times New Roman" panose="02020603050405020304" pitchFamily="18" charset="0"/>
              </a:rPr>
              <a:t>99%</a:t>
            </a:r>
            <a:r>
              <a:rPr lang="zh-CN" altLang="en-US" sz="2400" dirty="0">
                <a:latin typeface="Times New Roman" panose="02020603050405020304" pitchFamily="18" charset="0"/>
                <a:ea typeface="+mj-ea"/>
                <a:cs typeface="Times New Roman" panose="02020603050405020304" pitchFamily="18" charset="0"/>
              </a:rPr>
              <a:t>）分布，假设一个等价类中恰好有一半阳性，一半阴性。那么此时这个等价类满足可区分的</a:t>
            </a:r>
            <a:r>
              <a:rPr lang="en-US" altLang="zh-CN" sz="2400" dirty="0">
                <a:latin typeface="Times New Roman" panose="02020603050405020304" pitchFamily="18" charset="0"/>
                <a:ea typeface="+mj-ea"/>
                <a:cs typeface="Times New Roman" panose="02020603050405020304" pitchFamily="18" charset="0"/>
              </a:rPr>
              <a:t>2-diversity</a:t>
            </a:r>
            <a:r>
              <a:rPr lang="zh-CN" altLang="en-US" sz="2400" dirty="0">
                <a:latin typeface="Times New Roman" panose="02020603050405020304" pitchFamily="18" charset="0"/>
                <a:ea typeface="+mj-ea"/>
                <a:cs typeface="Times New Roman" panose="02020603050405020304" pitchFamily="18" charset="0"/>
              </a:rPr>
              <a:t>，相比于整体</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阳性的概率，该等价类中的个体都有</a:t>
            </a:r>
            <a:r>
              <a:rPr lang="en-US" altLang="zh-CN" sz="2400" dirty="0">
                <a:latin typeface="Times New Roman" panose="02020603050405020304" pitchFamily="18" charset="0"/>
                <a:ea typeface="+mj-ea"/>
                <a:cs typeface="Times New Roman" panose="02020603050405020304" pitchFamily="18" charset="0"/>
              </a:rPr>
              <a:t>1/2</a:t>
            </a:r>
            <a:r>
              <a:rPr lang="zh-CN" altLang="en-US" sz="2400" dirty="0">
                <a:latin typeface="Times New Roman" panose="02020603050405020304" pitchFamily="18" charset="0"/>
                <a:ea typeface="+mj-ea"/>
                <a:cs typeface="Times New Roman" panose="02020603050405020304" pitchFamily="18" charset="0"/>
              </a:rPr>
              <a:t>的概率被认为是阳性</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下面两个等价类具有完全相同的</a:t>
            </a:r>
            <a:r>
              <a:rPr lang="en-US" altLang="zh-CN" sz="2400" dirty="0">
                <a:latin typeface="Times New Roman" panose="02020603050405020304" pitchFamily="18" charset="0"/>
                <a:ea typeface="+mj-ea"/>
                <a:cs typeface="Times New Roman" panose="02020603050405020304" pitchFamily="18" charset="0"/>
              </a:rPr>
              <a:t>diversity</a:t>
            </a:r>
            <a:r>
              <a:rPr lang="zh-CN" altLang="en-US" sz="2400" dirty="0">
                <a:latin typeface="Times New Roman" panose="02020603050405020304" pitchFamily="18" charset="0"/>
                <a:ea typeface="+mj-ea"/>
                <a:cs typeface="Times New Roman" panose="02020603050405020304" pitchFamily="18" charset="0"/>
              </a:rPr>
              <a:t>，但是这两种情况却具有完全不同的隐私风险 。</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gn="just">
              <a:lnSpc>
                <a:spcPct val="150000"/>
              </a:lnSpc>
              <a:spcAft>
                <a:spcPts val="600"/>
              </a:spcAft>
              <a:buFont typeface="Wingdings" panose="05000000000000000000" pitchFamily="2" charset="2"/>
              <a:buChar char="ü"/>
            </a:pPr>
            <a:r>
              <a:rPr lang="zh-CN" altLang="en-US" sz="2400" dirty="0">
                <a:latin typeface="Times New Roman" panose="02020603050405020304" pitchFamily="18" charset="0"/>
                <a:ea typeface="+mj-ea"/>
                <a:cs typeface="Times New Roman" panose="02020603050405020304" pitchFamily="18" charset="0"/>
              </a:rPr>
              <a:t>等价类 </a:t>
            </a:r>
            <a:r>
              <a:rPr lang="en-US" altLang="zh-CN" sz="2400" dirty="0">
                <a:latin typeface="Times New Roman" panose="02020603050405020304" pitchFamily="18" charset="0"/>
                <a:ea typeface="+mj-ea"/>
                <a:cs typeface="Times New Roman" panose="02020603050405020304" pitchFamily="18" charset="0"/>
              </a:rPr>
              <a:t>1: 49 HIV+ and 1 HIV-</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gn="just">
              <a:lnSpc>
                <a:spcPct val="150000"/>
              </a:lnSpc>
              <a:spcAft>
                <a:spcPts val="600"/>
              </a:spcAft>
              <a:buFont typeface="Wingdings" panose="05000000000000000000" pitchFamily="2" charset="2"/>
              <a:buChar char="ü"/>
            </a:pPr>
            <a:r>
              <a:rPr lang="zh-CN" altLang="en-US" sz="2400" dirty="0">
                <a:latin typeface="Times New Roman" panose="02020603050405020304" pitchFamily="18" charset="0"/>
                <a:ea typeface="+mj-ea"/>
                <a:cs typeface="Times New Roman" panose="02020603050405020304" pitchFamily="18" charset="0"/>
              </a:rPr>
              <a:t>等价类</a:t>
            </a:r>
            <a:r>
              <a:rPr lang="en-US" altLang="zh-CN" sz="2400" dirty="0">
                <a:latin typeface="Times New Roman" panose="02020603050405020304" pitchFamily="18" charset="0"/>
                <a:ea typeface="+mj-ea"/>
                <a:cs typeface="Times New Roman" panose="02020603050405020304" pitchFamily="18" charset="0"/>
              </a:rPr>
              <a:t> 2: 1 HIV+ and 49 HIV-</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342900" indent="-342900" algn="just">
              <a:lnSpc>
                <a:spcPct val="150000"/>
              </a:lnSpc>
              <a:spcAft>
                <a:spcPts val="600"/>
              </a:spcAft>
              <a:buFont typeface="Arial" panose="020B0604020202020204" pitchFamily="34" charset="0"/>
              <a:buChar char="•"/>
            </a:pPr>
            <a:r>
              <a:rPr lang="zh-CN" altLang="en-US" sz="2400" b="1" dirty="0">
                <a:solidFill>
                  <a:srgbClr val="00B050"/>
                </a:solidFill>
                <a:latin typeface="Times New Roman" panose="02020603050405020304" pitchFamily="18" charset="0"/>
                <a:ea typeface="+mj-ea"/>
                <a:cs typeface="Times New Roman" panose="02020603050405020304" pitchFamily="18" charset="0"/>
              </a:rPr>
              <a:t>因为</a:t>
            </a:r>
            <a:r>
              <a:rPr lang="en-US" altLang="zh-CN" sz="2400" b="1" i="1" dirty="0">
                <a:solidFill>
                  <a:srgbClr val="00B050"/>
                </a:solidFill>
                <a:latin typeface="Times New Roman" panose="02020603050405020304" pitchFamily="18" charset="0"/>
                <a:ea typeface="+mj-ea"/>
                <a:cs typeface="Times New Roman" panose="02020603050405020304" pitchFamily="18" charset="0"/>
              </a:rPr>
              <a:t>l</a:t>
            </a:r>
            <a:r>
              <a:rPr lang="en-US" altLang="zh-CN" sz="2400" b="1" dirty="0">
                <a:solidFill>
                  <a:srgbClr val="00B050"/>
                </a:solidFill>
                <a:latin typeface="Times New Roman" panose="02020603050405020304" pitchFamily="18" charset="0"/>
                <a:ea typeface="+mj-ea"/>
                <a:cs typeface="Times New Roman" panose="02020603050405020304" pitchFamily="18" charset="0"/>
              </a:rPr>
              <a:t>-diversity</a:t>
            </a:r>
            <a:r>
              <a:rPr lang="zh-CN" altLang="en-US" sz="2400" b="1" dirty="0">
                <a:solidFill>
                  <a:srgbClr val="00B050"/>
                </a:solidFill>
                <a:latin typeface="Times New Roman" panose="02020603050405020304" pitchFamily="18" charset="0"/>
                <a:ea typeface="+mj-ea"/>
                <a:cs typeface="Times New Roman" panose="02020603050405020304" pitchFamily="18" charset="0"/>
              </a:rPr>
              <a:t>并没有考虑敏感属性的总体的分布。</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p:cNvSpPr/>
          <p:nvPr/>
        </p:nvSpPr>
        <p:spPr>
          <a:xfrm>
            <a:off x="368011" y="875960"/>
            <a:ext cx="11236556" cy="1961306"/>
          </a:xfrm>
          <a:prstGeom prst="rect">
            <a:avLst/>
          </a:prstGeom>
        </p:spPr>
        <p:txBody>
          <a:bodyPr wrap="square">
            <a:spAutoFit/>
          </a:bodyPr>
          <a:lstStyle/>
          <a:p>
            <a:pPr>
              <a:lnSpc>
                <a:spcPct val="150000"/>
              </a:lnSpc>
              <a:spcAft>
                <a:spcPts val="600"/>
              </a:spcAft>
            </a:pPr>
            <a:r>
              <a:rPr lang="zh-CN" altLang="en-US" sz="2000" b="1" dirty="0">
                <a:solidFill>
                  <a:srgbClr val="C00000"/>
                </a:solidFill>
                <a:latin typeface="Times New Roman" panose="02020603050405020304" pitchFamily="18" charset="0"/>
                <a:ea typeface="+mj-ea"/>
                <a:cs typeface="Times New Roman" panose="02020603050405020304" pitchFamily="18" charset="0"/>
              </a:rPr>
              <a:t>近似攻击（</a:t>
            </a:r>
            <a:r>
              <a:rPr lang="en-US" altLang="zh-CN" sz="2000" b="1" dirty="0">
                <a:solidFill>
                  <a:srgbClr val="C00000"/>
                </a:solidFill>
                <a:latin typeface="Times New Roman" panose="02020603050405020304" pitchFamily="18" charset="0"/>
                <a:ea typeface="+mj-ea"/>
                <a:cs typeface="Times New Roman" panose="02020603050405020304" pitchFamily="18" charset="0"/>
              </a:rPr>
              <a:t>Similarity Attack</a:t>
            </a:r>
            <a:r>
              <a:rPr lang="zh-CN" altLang="en-US" sz="2000" b="1" dirty="0">
                <a:solidFill>
                  <a:srgbClr val="C00000"/>
                </a:solidFill>
                <a:latin typeface="Times New Roman" panose="02020603050405020304" pitchFamily="18" charset="0"/>
                <a:ea typeface="+mj-ea"/>
                <a:cs typeface="Times New Roman" panose="02020603050405020304" pitchFamily="18" charset="0"/>
              </a:rPr>
              <a:t>）：</a:t>
            </a:r>
            <a:endParaRPr lang="en-US" altLang="zh-CN" sz="2000" b="1" dirty="0">
              <a:solidFill>
                <a:srgbClr val="C00000"/>
              </a:solidFill>
              <a:latin typeface="Times New Roman" panose="02020603050405020304" pitchFamily="18" charset="0"/>
              <a:ea typeface="+mj-ea"/>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en-US" altLang="zh-CN" sz="2000" i="1" dirty="0">
                <a:solidFill>
                  <a:srgbClr val="00B050"/>
                </a:solidFill>
                <a:latin typeface="Times New Roman" panose="02020603050405020304" pitchFamily="18" charset="0"/>
                <a:ea typeface="+mj-ea"/>
                <a:cs typeface="Times New Roman" panose="02020603050405020304" pitchFamily="18" charset="0"/>
              </a:rPr>
              <a:t>l</a:t>
            </a:r>
            <a:r>
              <a:rPr lang="en-US" altLang="zh-CN" sz="2000" dirty="0">
                <a:solidFill>
                  <a:srgbClr val="00B050"/>
                </a:solidFill>
                <a:latin typeface="Times New Roman" panose="02020603050405020304" pitchFamily="18" charset="0"/>
                <a:ea typeface="+mj-ea"/>
                <a:cs typeface="Times New Roman" panose="02020603050405020304" pitchFamily="18" charset="0"/>
              </a:rPr>
              <a:t>-diversity</a:t>
            </a:r>
            <a:r>
              <a:rPr lang="zh-CN" altLang="en-US" sz="2000" dirty="0">
                <a:solidFill>
                  <a:srgbClr val="00B050"/>
                </a:solidFill>
                <a:latin typeface="Times New Roman" panose="02020603050405020304" pitchFamily="18" charset="0"/>
                <a:ea typeface="+mj-ea"/>
                <a:cs typeface="Times New Roman" panose="02020603050405020304" pitchFamily="18" charset="0"/>
              </a:rPr>
              <a:t>并没有考虑语义信息</a:t>
            </a:r>
            <a:r>
              <a:rPr lang="zh-CN" altLang="en-US" sz="2000" dirty="0">
                <a:latin typeface="Times New Roman" panose="02020603050405020304" pitchFamily="18" charset="0"/>
                <a:ea typeface="+mj-ea"/>
                <a:cs typeface="Times New Roman" panose="02020603050405020304" pitchFamily="18" charset="0"/>
              </a:rPr>
              <a:t>，例如，如果敏感属性是”工资“，某一等价类中的取值全在</a:t>
            </a:r>
            <a:r>
              <a:rPr lang="en-US" altLang="zh-CN" sz="2000" dirty="0">
                <a:latin typeface="Times New Roman" panose="02020603050405020304" pitchFamily="18" charset="0"/>
                <a:ea typeface="+mj-ea"/>
                <a:cs typeface="Times New Roman" panose="02020603050405020304" pitchFamily="18" charset="0"/>
              </a:rPr>
              <a:t>3k-5k</a:t>
            </a:r>
            <a:r>
              <a:rPr lang="zh-CN" altLang="en-US" sz="2000" dirty="0">
                <a:latin typeface="Times New Roman" panose="02020603050405020304" pitchFamily="18" charset="0"/>
                <a:ea typeface="+mj-ea"/>
                <a:cs typeface="Times New Roman" panose="02020603050405020304" pitchFamily="18" charset="0"/>
              </a:rPr>
              <a:t>之间，那么攻击者只要知道用户在这一等价类中就可以知道其工资处于较低水平，具体数值观察者并不关心。</a:t>
            </a:r>
            <a:endParaRPr lang="zh-CN" altLang="en-US" sz="2000" dirty="0">
              <a:latin typeface="Times New Roman" panose="02020603050405020304" pitchFamily="18" charset="0"/>
              <a:ea typeface="+mj-ea"/>
              <a:cs typeface="Times New Roman" panose="02020603050405020304" pitchFamily="18" charset="0"/>
            </a:endParaRPr>
          </a:p>
        </p:txBody>
      </p:sp>
      <p:pic>
        <p:nvPicPr>
          <p:cNvPr id="5" name="table"/>
          <p:cNvPicPr>
            <a:picLocks noChangeAspect="1"/>
          </p:cNvPicPr>
          <p:nvPr/>
        </p:nvPicPr>
        <p:blipFill>
          <a:blip r:embed="rId1"/>
          <a:stretch>
            <a:fillRect/>
          </a:stretch>
        </p:blipFill>
        <p:spPr>
          <a:xfrm>
            <a:off x="2740395" y="3411878"/>
            <a:ext cx="2209800" cy="1051392"/>
          </a:xfrm>
          <a:prstGeom prst="rect">
            <a:avLst/>
          </a:prstGeom>
        </p:spPr>
      </p:pic>
      <p:pic>
        <p:nvPicPr>
          <p:cNvPr id="7" name="table"/>
          <p:cNvPicPr>
            <a:picLocks noChangeAspect="1"/>
          </p:cNvPicPr>
          <p:nvPr/>
        </p:nvPicPr>
        <p:blipFill>
          <a:blip r:embed="rId2"/>
          <a:stretch>
            <a:fillRect/>
          </a:stretch>
        </p:blipFill>
        <p:spPr>
          <a:xfrm>
            <a:off x="5864595" y="3167403"/>
            <a:ext cx="3767137" cy="2895600"/>
          </a:xfrm>
          <a:prstGeom prst="rect">
            <a:avLst/>
          </a:prstGeom>
        </p:spPr>
      </p:pic>
      <p:sp>
        <p:nvSpPr>
          <p:cNvPr id="8" name="Rectangle 73"/>
          <p:cNvSpPr>
            <a:spLocks noChangeArrowheads="1"/>
          </p:cNvSpPr>
          <p:nvPr/>
        </p:nvSpPr>
        <p:spPr bwMode="auto">
          <a:xfrm>
            <a:off x="5821732" y="2710203"/>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anose="05000000000000000000" pitchFamily="2" charset="2"/>
              <a:buNone/>
            </a:pPr>
            <a:r>
              <a:rPr lang="en-US" altLang="zh-CN" sz="2000" dirty="0">
                <a:solidFill>
                  <a:schemeClr val="tx1"/>
                </a:solidFill>
                <a:ea typeface="宋体" panose="02010600030101010101" pitchFamily="2" charset="-122"/>
              </a:rPr>
              <a:t>A 3-diverse patient table</a:t>
            </a:r>
            <a:endParaRPr lang="en-US" altLang="zh-CN" sz="2000" dirty="0">
              <a:solidFill>
                <a:schemeClr val="tx1"/>
              </a:solidFill>
              <a:ea typeface="宋体" panose="02010600030101010101" pitchFamily="2" charset="-122"/>
            </a:endParaRPr>
          </a:p>
        </p:txBody>
      </p:sp>
      <p:sp>
        <p:nvSpPr>
          <p:cNvPr id="9" name="Rectangle 74"/>
          <p:cNvSpPr>
            <a:spLocks noChangeArrowheads="1"/>
          </p:cNvSpPr>
          <p:nvPr/>
        </p:nvSpPr>
        <p:spPr bwMode="auto">
          <a:xfrm>
            <a:off x="1859332" y="4767603"/>
            <a:ext cx="3886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anose="05000000000000000000" pitchFamily="2" charset="2"/>
              <a:buNone/>
            </a:pPr>
            <a:r>
              <a:rPr lang="en-US" altLang="zh-CN" sz="2000" b="1" dirty="0">
                <a:solidFill>
                  <a:srgbClr val="00B050"/>
                </a:solidFill>
                <a:ea typeface="宋体" panose="02010600030101010101" pitchFamily="2" charset="-122"/>
              </a:rPr>
              <a:t>Conclusion</a:t>
            </a:r>
            <a:endParaRPr lang="en-US" altLang="zh-CN" sz="2000" dirty="0">
              <a:solidFill>
                <a:srgbClr val="00B050"/>
              </a:solidFill>
              <a:ea typeface="宋体" panose="02010600030101010101" pitchFamily="2" charset="-122"/>
            </a:endParaRPr>
          </a:p>
          <a:p>
            <a:pPr eaLnBrk="1" hangingPunct="1">
              <a:buFont typeface="Wingdings" panose="05000000000000000000" pitchFamily="2" charset="2"/>
              <a:buAutoNum type="arabicPeriod"/>
            </a:pPr>
            <a:r>
              <a:rPr lang="en-US" altLang="zh-CN" sz="2000" dirty="0">
                <a:solidFill>
                  <a:srgbClr val="00B050"/>
                </a:solidFill>
                <a:ea typeface="宋体" panose="02010600030101010101" pitchFamily="2" charset="-122"/>
              </a:rPr>
              <a:t>Bob’s salary is in [20k,40k], which is relatively low</a:t>
            </a:r>
            <a:endParaRPr lang="en-US" altLang="zh-CN" sz="2000" dirty="0">
              <a:solidFill>
                <a:srgbClr val="00B050"/>
              </a:solidFill>
              <a:ea typeface="宋体" panose="02010600030101010101" pitchFamily="2" charset="-122"/>
            </a:endParaRPr>
          </a:p>
          <a:p>
            <a:pPr eaLnBrk="1" hangingPunct="1">
              <a:buFont typeface="Wingdings" panose="05000000000000000000" pitchFamily="2" charset="2"/>
              <a:buAutoNum type="arabicPeriod"/>
            </a:pPr>
            <a:r>
              <a:rPr lang="en-US" altLang="zh-CN" sz="2000" dirty="0">
                <a:solidFill>
                  <a:srgbClr val="00B050"/>
                </a:solidFill>
                <a:ea typeface="宋体" panose="02010600030101010101" pitchFamily="2" charset="-122"/>
              </a:rPr>
              <a:t>Bob has some stomach-related disease</a:t>
            </a:r>
            <a:endParaRPr lang="en-US" altLang="zh-CN" sz="2000" dirty="0">
              <a:solidFill>
                <a:srgbClr val="00B050"/>
              </a:solidFill>
              <a:ea typeface="宋体" panose="02010600030101010101" pitchFamily="2" charset="-122"/>
            </a:endParaRPr>
          </a:p>
        </p:txBody>
      </p:sp>
      <p:sp>
        <p:nvSpPr>
          <p:cNvPr id="10" name="Line 75"/>
          <p:cNvSpPr>
            <a:spLocks noChangeShapeType="1"/>
          </p:cNvSpPr>
          <p:nvPr/>
        </p:nvSpPr>
        <p:spPr bwMode="auto">
          <a:xfrm>
            <a:off x="4950195" y="3777003"/>
            <a:ext cx="914400" cy="3810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1" name="Line 76"/>
          <p:cNvSpPr>
            <a:spLocks noChangeShapeType="1"/>
          </p:cNvSpPr>
          <p:nvPr/>
        </p:nvSpPr>
        <p:spPr bwMode="auto">
          <a:xfrm flipV="1">
            <a:off x="4950195" y="3624603"/>
            <a:ext cx="914400" cy="1524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2" name="Line 77"/>
          <p:cNvSpPr>
            <a:spLocks noChangeShapeType="1"/>
          </p:cNvSpPr>
          <p:nvPr/>
        </p:nvSpPr>
        <p:spPr bwMode="auto">
          <a:xfrm>
            <a:off x="4950195" y="3777003"/>
            <a:ext cx="914400" cy="76200"/>
          </a:xfrm>
          <a:prstGeom prst="line">
            <a:avLst/>
          </a:prstGeom>
          <a:noFill/>
          <a:ln w="19050">
            <a:solidFill>
              <a:srgbClr val="FF0000"/>
            </a:solidFill>
            <a:rou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3" name="AutoShape 78"/>
          <p:cNvSpPr>
            <a:spLocks noChangeArrowheads="1"/>
          </p:cNvSpPr>
          <p:nvPr/>
        </p:nvSpPr>
        <p:spPr bwMode="auto">
          <a:xfrm>
            <a:off x="5861420" y="3472203"/>
            <a:ext cx="3736975" cy="838200"/>
          </a:xfrm>
          <a:prstGeom prst="roundRect">
            <a:avLst>
              <a:gd name="adj" fmla="val 16667"/>
            </a:avLst>
          </a:prstGeom>
          <a:noFill/>
          <a:ln w="25400" algn="ctr">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zh-CN"/>
          </a:p>
        </p:txBody>
      </p:sp>
      <p:sp>
        <p:nvSpPr>
          <p:cNvPr id="15" name="Rectangle 81"/>
          <p:cNvSpPr>
            <a:spLocks noChangeArrowheads="1"/>
          </p:cNvSpPr>
          <p:nvPr/>
        </p:nvSpPr>
        <p:spPr bwMode="auto">
          <a:xfrm>
            <a:off x="2730870" y="2938803"/>
            <a:ext cx="2100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anose="05000000000000000000" pitchFamily="2" charset="2"/>
              <a:buNone/>
            </a:pPr>
            <a:r>
              <a:rPr lang="en-US" altLang="zh-CN" sz="2000">
                <a:solidFill>
                  <a:srgbClr val="C00000"/>
                </a:solidFill>
                <a:ea typeface="宋体" panose="02010600030101010101" pitchFamily="2" charset="-122"/>
              </a:rPr>
              <a:t>Similarity attack</a:t>
            </a:r>
            <a:endParaRPr lang="en-US" altLang="zh-CN" sz="2000">
              <a:solidFill>
                <a:srgbClr val="C00000"/>
              </a:solidFill>
              <a:ea typeface="宋体" panose="02010600030101010101" pitchFamily="2" charset="-122"/>
            </a:endParaRPr>
          </a:p>
        </p:txBody>
      </p:sp>
      <p:sp>
        <p:nvSpPr>
          <p:cNvPr id="16" name="Slide Number Placeholder 5"/>
          <p:cNvSpPr>
            <a:spLocks noGrp="1"/>
          </p:cNvSpPr>
          <p:nvPr/>
        </p:nvSpPr>
        <p:spPr bwMode="auto">
          <a:xfrm>
            <a:off x="8412532" y="7206003"/>
            <a:ext cx="1905000" cy="45720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defPPr>
              <a:defRPr lang="en-US"/>
            </a:defPPr>
            <a:lvl1pPr algn="r" rtl="0" eaLnBrk="0" fontAlgn="base" hangingPunct="0">
              <a:spcBef>
                <a:spcPct val="50000"/>
              </a:spcBef>
              <a:spcAft>
                <a:spcPct val="0"/>
              </a:spcAft>
              <a:buClrTx/>
              <a:buFontTx/>
              <a:buNone/>
              <a:defRPr sz="1200" kern="1200">
                <a:solidFill>
                  <a:schemeClr val="bg2"/>
                </a:solidFill>
                <a:latin typeface="Arial" panose="020B0604020202020204" pitchFamily="34" charset="0"/>
                <a:ea typeface="宋体" panose="02010600030101010101" pitchFamily="2" charset="-122"/>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r>
              <a:rPr lang="en-US" altLang="zh-CN" sz="1200">
                <a:latin typeface="Arial" panose="020B0604020202020204" pitchFamily="34" charset="0"/>
              </a:rPr>
              <a:t>slide </a:t>
            </a:r>
            <a:fld id="{287F4F3C-0DED-1344-A0A5-6A26EE83AEA4}" type="slidenum">
              <a:rPr lang="en-US" altLang="zh-CN" sz="1200">
                <a:latin typeface="Arial" panose="020B0604020202020204" pitchFamily="34" charset="0"/>
              </a:rPr>
            </a:fld>
            <a:endParaRPr lang="en-US" altLang="zh-CN" sz="120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 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p:cNvSpPr/>
          <p:nvPr/>
        </p:nvSpPr>
        <p:spPr>
          <a:xfrm>
            <a:off x="368010" y="1125089"/>
            <a:ext cx="11214389" cy="5074402"/>
          </a:xfrm>
          <a:prstGeom prst="rect">
            <a:avLst/>
          </a:prstGeom>
        </p:spPr>
        <p:txBody>
          <a:bodyPr wrap="square">
            <a:spAutoFit/>
          </a:bodyPr>
          <a:lstStyle/>
          <a:p>
            <a:pPr marL="342900" indent="-342900" algn="just">
              <a:lnSpc>
                <a:spcPct val="150000"/>
              </a:lnSpc>
              <a:spcAft>
                <a:spcPts val="1200"/>
              </a:spcAft>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-Diversity</a:t>
            </a:r>
            <a:r>
              <a:rPr lang="zh-CN" altLang="en-US" sz="2400" dirty="0">
                <a:latin typeface="Times New Roman" panose="02020603050405020304" pitchFamily="18" charset="0"/>
                <a:cs typeface="Times New Roman" panose="02020603050405020304" pitchFamily="18" charset="0"/>
              </a:rPr>
              <a:t>只是用来衡量等价类的不同属性值</a:t>
            </a:r>
            <a:r>
              <a:rPr lang="zh-CN" altLang="en-US" sz="2400" b="1" dirty="0">
                <a:solidFill>
                  <a:srgbClr val="C00000"/>
                </a:solidFill>
                <a:latin typeface="Times New Roman" panose="02020603050405020304" pitchFamily="18" charset="0"/>
                <a:cs typeface="Times New Roman" panose="02020603050405020304" pitchFamily="18" charset="0"/>
              </a:rPr>
              <a:t>数量</a:t>
            </a:r>
            <a:r>
              <a:rPr lang="zh-CN" altLang="en-US" sz="2400" dirty="0">
                <a:latin typeface="Times New Roman" panose="02020603050405020304" pitchFamily="18" charset="0"/>
                <a:cs typeface="Times New Roman" panose="02020603050405020304" pitchFamily="18" charset="0"/>
              </a:rPr>
              <a:t>，并没有衡量不同属性值的分布，所以其在衡量属性泄露风险上仍有不足之处。</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50000"/>
              </a:lnSpc>
              <a:spcAft>
                <a:spcPts val="1200"/>
              </a:spcAft>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是为了保证在等价类中，敏感信息的分布情况与整个数据的敏感信息分布情况接近</a:t>
            </a:r>
            <a:r>
              <a:rPr lang="en-US" altLang="zh-CN" sz="2400" dirty="0">
                <a:latin typeface="Times New Roman" panose="02020603050405020304" pitchFamily="18" charset="0"/>
                <a:cs typeface="Times New Roman" panose="02020603050405020304" pitchFamily="18" charset="0"/>
              </a:rPr>
              <a:t>(close)</a:t>
            </a:r>
            <a:r>
              <a:rPr lang="zh-CN" altLang="en-US" sz="2400" dirty="0">
                <a:latin typeface="Times New Roman" panose="02020603050405020304" pitchFamily="18" charset="0"/>
                <a:cs typeface="Times New Roman" panose="02020603050405020304" pitchFamily="18" charset="0"/>
              </a:rPr>
              <a:t>，不超过阈值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。也就是每个等价类和整个数据集的敏感属性分布不能太大，要尽量的小。</a:t>
            </a:r>
            <a:endParaRPr lang="en-US" altLang="zh-CN" sz="2400" dirty="0">
              <a:latin typeface="Times New Roman" panose="02020603050405020304" pitchFamily="18" charset="0"/>
              <a:cs typeface="Times New Roman" panose="02020603050405020304" pitchFamily="18" charset="0"/>
            </a:endParaRPr>
          </a:p>
          <a:p>
            <a:pPr marL="285750" indent="-285750" algn="just">
              <a:lnSpc>
                <a:spcPct val="150000"/>
              </a:lnSpc>
              <a:spcAft>
                <a:spcPts val="1200"/>
              </a:spcAft>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考虑前面倾斜攻击和相似性攻击的例子</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避免出现“</a:t>
            </a:r>
            <a:r>
              <a:rPr lang="en-US" altLang="zh-CN" sz="2400" dirty="0">
                <a:latin typeface="Times New Roman" panose="02020603050405020304" pitchFamily="18" charset="0"/>
                <a:cs typeface="Times New Roman" panose="02020603050405020304" pitchFamily="18" charset="0"/>
              </a:rPr>
              <a:t>49</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工资的分布就和整体的分布类似，进而很难推断出</a:t>
            </a:r>
            <a:r>
              <a:rPr lang="en-US" altLang="zh-CN" sz="2400" dirty="0">
                <a:latin typeface="Times New Roman" panose="02020603050405020304" pitchFamily="18" charset="0"/>
                <a:cs typeface="Times New Roman" panose="02020603050405020304" pitchFamily="18" charset="0"/>
              </a:rPr>
              <a:t>Bob</a:t>
            </a:r>
            <a:r>
              <a:rPr lang="zh-CN" altLang="en-US" sz="2400" dirty="0">
                <a:latin typeface="Times New Roman" panose="02020603050405020304" pitchFamily="18" charset="0"/>
                <a:cs typeface="Times New Roman" panose="02020603050405020304" pitchFamily="18" charset="0"/>
              </a:rPr>
              <a:t>工资的高低。</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graphicFrame>
        <p:nvGraphicFramePr>
          <p:cNvPr id="10" name="Group 3"/>
          <p:cNvGraphicFramePr>
            <a:graphicFrameLocks noGrp="1"/>
          </p:cNvGraphicFramePr>
          <p:nvPr/>
        </p:nvGraphicFramePr>
        <p:xfrm>
          <a:off x="2162695" y="1350855"/>
          <a:ext cx="3581400" cy="4806951"/>
        </p:xfrm>
        <a:graphic>
          <a:graphicData uri="http://schemas.openxmlformats.org/drawingml/2006/table">
            <a:tbl>
              <a:tblPr/>
              <a:tblGrid>
                <a:gridCol w="1193800"/>
                <a:gridCol w="1193800"/>
                <a:gridCol w="1193800"/>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20204" pitchFamily="34" charset="0"/>
                        </a:rPr>
                        <a:t>Caucas</a:t>
                      </a:r>
                      <a:r>
                        <a:rPr kumimoji="1" lang="zh-CN" altLang="en-US" sz="2000" b="0" i="0" u="none" strike="noStrike" cap="none" normalizeH="0" baseline="0" dirty="0">
                          <a:ln>
                            <a:noFill/>
                          </a:ln>
                          <a:solidFill>
                            <a:schemeClr val="tx1"/>
                          </a:solidFill>
                          <a:effectLst/>
                          <a:latin typeface="Arial" panose="020B0604020202020204" pitchFamily="34" charset="0"/>
                        </a:rPr>
                        <a:t>              </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20204" pitchFamily="34" charset="0"/>
                        </a:rPr>
                        <a:t>Flu</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20204" pitchFamily="34" charset="0"/>
                        </a:rPr>
                        <a:t>Caucas</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20204" pitchFamily="34" charset="0"/>
                        </a:rPr>
                        <a:t>Shingles</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err="1">
                          <a:ln>
                            <a:noFill/>
                          </a:ln>
                          <a:solidFill>
                            <a:schemeClr val="tx1"/>
                          </a:solidFill>
                          <a:effectLst/>
                          <a:latin typeface="Arial" panose="020B0604020202020204" pitchFamily="34" charset="0"/>
                        </a:rPr>
                        <a:t>Caucas</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20204" pitchFamily="34" charset="0"/>
                        </a:rPr>
                        <a:t>Acne</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20204" pitchFamily="34" charset="0"/>
                        </a:rPr>
                        <a:t>Acne</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Caucas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787XX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Flu</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Shingles</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Acne</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1400" b="0" i="0" u="none" strike="noStrike" cap="none" normalizeH="0" baseline="0">
                          <a:ln>
                            <a:noFill/>
                          </a:ln>
                          <a:solidFill>
                            <a:schemeClr val="tx1"/>
                          </a:solidFill>
                          <a:effectLst/>
                          <a:latin typeface="Arial" panose="020B0604020202020204" pitchFamily="34" charset="0"/>
                        </a:rPr>
                        <a:t>Asian/AfrAm</a:t>
                      </a:r>
                      <a:endParaRPr kumimoji="1" lang="en-US" sz="14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a:ln>
                            <a:noFill/>
                          </a:ln>
                          <a:solidFill>
                            <a:schemeClr val="tx1"/>
                          </a:solidFill>
                          <a:effectLst/>
                          <a:latin typeface="Arial" panose="020B0604020202020204" pitchFamily="34" charset="0"/>
                        </a:rPr>
                        <a:t>78XXX</a:t>
                      </a:r>
                      <a:endParaRPr kumimoji="1" 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pPr>
                      <a:r>
                        <a:rPr kumimoji="1" lang="en-US" sz="2000" b="0" i="0" u="none" strike="noStrike" cap="none" normalizeH="0" baseline="0" dirty="0">
                          <a:ln>
                            <a:noFill/>
                          </a:ln>
                          <a:solidFill>
                            <a:schemeClr val="tx1"/>
                          </a:solidFill>
                          <a:effectLst/>
                          <a:latin typeface="Arial" panose="020B0604020202020204" pitchFamily="34" charset="0"/>
                        </a:rPr>
                        <a:t>Flu</a:t>
                      </a:r>
                      <a:endParaRPr kumimoji="1" lang="en-US" sz="2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Oval 59"/>
          <p:cNvSpPr>
            <a:spLocks noChangeArrowheads="1"/>
          </p:cNvSpPr>
          <p:nvPr/>
        </p:nvSpPr>
        <p:spPr bwMode="auto">
          <a:xfrm>
            <a:off x="4143895" y="1158768"/>
            <a:ext cx="1752600" cy="2590800"/>
          </a:xfrm>
          <a:prstGeom prst="ellipse">
            <a:avLst/>
          </a:prstGeom>
          <a:noFill/>
          <a:ln w="28575">
            <a:solidFill>
              <a:schemeClr val="accent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zh-CN" altLang="en-US" dirty="0"/>
              <a:t>   </a:t>
            </a:r>
            <a:endParaRPr lang="zh-CN" altLang="zh-CN" dirty="0"/>
          </a:p>
        </p:txBody>
      </p:sp>
      <p:sp>
        <p:nvSpPr>
          <p:cNvPr id="12" name="Oval 60"/>
          <p:cNvSpPr>
            <a:spLocks noChangeArrowheads="1"/>
          </p:cNvSpPr>
          <p:nvPr/>
        </p:nvSpPr>
        <p:spPr bwMode="auto">
          <a:xfrm>
            <a:off x="4143895" y="3749568"/>
            <a:ext cx="1752600" cy="2408237"/>
          </a:xfrm>
          <a:prstGeom prst="ellipse">
            <a:avLst/>
          </a:prstGeom>
          <a:noFill/>
          <a:ln w="28575">
            <a:solidFill>
              <a:schemeClr val="accent6"/>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p>
        </p:txBody>
      </p:sp>
      <p:sp>
        <p:nvSpPr>
          <p:cNvPr id="13" name="Text Box 61"/>
          <p:cNvSpPr txBox="1">
            <a:spLocks noChangeArrowheads="1"/>
          </p:cNvSpPr>
          <p:nvPr/>
        </p:nvSpPr>
        <p:spPr bwMode="auto">
          <a:xfrm>
            <a:off x="6125095" y="2500205"/>
            <a:ext cx="424520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zh-CN" dirty="0">
                <a:solidFill>
                  <a:schemeClr val="tx1"/>
                </a:solidFill>
                <a:ea typeface="宋体" panose="02010600030101010101" pitchFamily="2" charset="-122"/>
              </a:rPr>
              <a:t>Distribution of sensitive</a:t>
            </a:r>
            <a:endParaRPr lang="en-US" altLang="zh-CN" dirty="0">
              <a:solidFill>
                <a:schemeClr val="tx1"/>
              </a:solidFill>
              <a:ea typeface="宋体" panose="02010600030101010101" pitchFamily="2" charset="-122"/>
            </a:endParaRPr>
          </a:p>
          <a:p>
            <a:pPr>
              <a:lnSpc>
                <a:spcPct val="90000"/>
              </a:lnSpc>
              <a:buFontTx/>
              <a:buNone/>
            </a:pPr>
            <a:r>
              <a:rPr lang="en-US" altLang="zh-CN" dirty="0">
                <a:solidFill>
                  <a:schemeClr val="tx1"/>
                </a:solidFill>
                <a:ea typeface="宋体" panose="02010600030101010101" pitchFamily="2" charset="-122"/>
              </a:rPr>
              <a:t>attributes within each</a:t>
            </a:r>
            <a:endParaRPr lang="en-US" altLang="zh-CN" dirty="0">
              <a:solidFill>
                <a:schemeClr val="tx1"/>
              </a:solidFill>
              <a:ea typeface="宋体" panose="02010600030101010101" pitchFamily="2" charset="-122"/>
            </a:endParaRPr>
          </a:p>
          <a:p>
            <a:pPr>
              <a:lnSpc>
                <a:spcPct val="90000"/>
              </a:lnSpc>
              <a:buFontTx/>
              <a:buNone/>
            </a:pPr>
            <a:r>
              <a:rPr lang="en-US" altLang="zh-CN" dirty="0">
                <a:solidFill>
                  <a:schemeClr val="tx1"/>
                </a:solidFill>
                <a:ea typeface="宋体" panose="02010600030101010101" pitchFamily="2" charset="-122"/>
              </a:rPr>
              <a:t>quasi-identifier group should</a:t>
            </a:r>
            <a:endParaRPr lang="en-US" altLang="zh-CN" dirty="0">
              <a:solidFill>
                <a:schemeClr val="tx1"/>
              </a:solidFill>
              <a:ea typeface="宋体" panose="02010600030101010101" pitchFamily="2" charset="-122"/>
            </a:endParaRPr>
          </a:p>
          <a:p>
            <a:pPr>
              <a:lnSpc>
                <a:spcPct val="90000"/>
              </a:lnSpc>
              <a:buFontTx/>
              <a:buNone/>
            </a:pPr>
            <a:r>
              <a:rPr lang="en-US" altLang="zh-CN" dirty="0">
                <a:solidFill>
                  <a:schemeClr val="tx1"/>
                </a:solidFill>
                <a:ea typeface="宋体" panose="02010600030101010101" pitchFamily="2" charset="-122"/>
              </a:rPr>
              <a:t>be “close” to their distribution</a:t>
            </a:r>
            <a:endParaRPr lang="en-US" altLang="zh-CN" dirty="0">
              <a:solidFill>
                <a:schemeClr val="tx1"/>
              </a:solidFill>
              <a:ea typeface="宋体" panose="02010600030101010101" pitchFamily="2" charset="-122"/>
            </a:endParaRPr>
          </a:p>
          <a:p>
            <a:pPr>
              <a:lnSpc>
                <a:spcPct val="90000"/>
              </a:lnSpc>
              <a:buFontTx/>
              <a:buNone/>
            </a:pPr>
            <a:r>
              <a:rPr lang="en-US" altLang="zh-CN" dirty="0">
                <a:solidFill>
                  <a:schemeClr val="tx1"/>
                </a:solidFill>
                <a:ea typeface="宋体" panose="02010600030101010101" pitchFamily="2" charset="-122"/>
              </a:rPr>
              <a:t>in the entire original database</a:t>
            </a:r>
            <a:endParaRPr lang="en-US" altLang="zh-CN" dirty="0">
              <a:solidFill>
                <a:schemeClr val="tx1"/>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68010" y="1177282"/>
            <a:ext cx="11236557" cy="487454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333333"/>
                </a:solidFill>
                <a:latin typeface="+mn-ea"/>
              </a:rPr>
              <a:t>隐私信息泄露的程度可以根据攻击者获得</a:t>
            </a:r>
            <a:r>
              <a:rPr lang="zh-CN" altLang="en-US" sz="2000" b="1" dirty="0">
                <a:solidFill>
                  <a:srgbClr val="C00000"/>
                </a:solidFill>
                <a:latin typeface="+mn-ea"/>
              </a:rPr>
              <a:t>信息增量</a:t>
            </a:r>
            <a:r>
              <a:rPr lang="zh-CN" altLang="en-US" sz="2000" dirty="0">
                <a:solidFill>
                  <a:srgbClr val="333333"/>
                </a:solidFill>
                <a:latin typeface="+mn-ea"/>
              </a:rPr>
              <a:t>衡量</a:t>
            </a:r>
            <a:endParaRPr lang="en-US" altLang="zh-CN" sz="2000" dirty="0">
              <a:solidFill>
                <a:srgbClr val="333333"/>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在数据表公开前，攻击者对敏感属性的</a:t>
            </a:r>
            <a:r>
              <a:rPr lang="zh-CN" altLang="en-US" sz="2000" b="1" dirty="0">
                <a:solidFill>
                  <a:srgbClr val="C00000"/>
                </a:solidFill>
                <a:latin typeface="+mn-ea"/>
              </a:rPr>
              <a:t>先验信念</a:t>
            </a:r>
            <a:r>
              <a:rPr lang="zh-CN" altLang="en-US" sz="2000" dirty="0">
                <a:solidFill>
                  <a:srgbClr val="C00000"/>
                </a:solidFill>
                <a:latin typeface="+mn-ea"/>
              </a:rPr>
              <a:t>（</a:t>
            </a:r>
            <a:r>
              <a:rPr lang="en-US" altLang="zh-CN" sz="2000" dirty="0">
                <a:solidFill>
                  <a:srgbClr val="C00000"/>
                </a:solidFill>
                <a:latin typeface="+mn-ea"/>
              </a:rPr>
              <a:t>prior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在数据表公开后，攻击者对敏感属性的</a:t>
            </a:r>
            <a:r>
              <a:rPr lang="zh-CN" altLang="en-US" sz="2000" b="1" dirty="0">
                <a:solidFill>
                  <a:srgbClr val="C00000"/>
                </a:solidFill>
                <a:latin typeface="+mn-ea"/>
              </a:rPr>
              <a:t>后验信念</a:t>
            </a:r>
            <a:r>
              <a:rPr lang="zh-CN" altLang="en-US" sz="2000" dirty="0">
                <a:solidFill>
                  <a:srgbClr val="C00000"/>
                </a:solidFill>
                <a:latin typeface="+mn-ea"/>
              </a:rPr>
              <a:t>（</a:t>
            </a:r>
            <a:r>
              <a:rPr lang="en-US" altLang="zh-CN" sz="2000" dirty="0">
                <a:solidFill>
                  <a:srgbClr val="C00000"/>
                </a:solidFill>
                <a:latin typeface="+mn-ea"/>
              </a:rPr>
              <a:t>posterior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这二者之间的差别就是攻击者的</a:t>
            </a:r>
            <a:r>
              <a:rPr lang="zh-CN" altLang="en-US" sz="2000" b="1" dirty="0">
                <a:solidFill>
                  <a:srgbClr val="C00000"/>
                </a:solidFill>
                <a:latin typeface="+mn-ea"/>
              </a:rPr>
              <a:t>获得信息</a:t>
            </a:r>
            <a:r>
              <a:rPr lang="zh-CN" altLang="en-US" sz="2000" dirty="0">
                <a:solidFill>
                  <a:srgbClr val="C00000"/>
                </a:solidFill>
                <a:latin typeface="+mn-ea"/>
              </a:rPr>
              <a:t>（</a:t>
            </a:r>
            <a:r>
              <a:rPr lang="en-US" altLang="zh-CN" sz="2000" dirty="0">
                <a:solidFill>
                  <a:srgbClr val="C00000"/>
                </a:solidFill>
                <a:latin typeface="+mn-ea"/>
              </a:rPr>
              <a:t>information gain</a:t>
            </a:r>
            <a:r>
              <a:rPr lang="zh-CN" altLang="en-US" sz="2000" dirty="0">
                <a:solidFill>
                  <a:srgbClr val="C00000"/>
                </a:solidFill>
                <a:latin typeface="+mn-ea"/>
              </a:rPr>
              <a:t>）</a:t>
            </a:r>
            <a:endParaRPr lang="en-US" altLang="zh-CN" sz="2000" dirty="0">
              <a:solidFill>
                <a:srgbClr val="C00000"/>
              </a:solidFill>
              <a:latin typeface="+mn-ea"/>
            </a:endParaRPr>
          </a:p>
          <a:p>
            <a:pPr lvl="1" algn="ctr">
              <a:lnSpc>
                <a:spcPct val="150000"/>
              </a:lnSpc>
            </a:pPr>
            <a:r>
              <a:rPr lang="en-US" altLang="zh-CN" sz="2000" dirty="0">
                <a:latin typeface="Times New Roman" panose="02020603050405020304" pitchFamily="18" charset="0"/>
                <a:cs typeface="Times New Roman" panose="02020603050405020304" pitchFamily="18" charset="0"/>
              </a:rPr>
              <a:t>Information Gain = Posterior Belief – Prior Belief </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mn-ea"/>
              </a:rPr>
              <a:t>思想实验</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设攻击者先验信念为</a:t>
            </a:r>
            <a:r>
              <a:rPr lang="en-US" altLang="zh-CN" sz="2400" b="1" dirty="0">
                <a:solidFill>
                  <a:srgbClr val="C00000"/>
                </a:solidFill>
                <a:latin typeface="+mn-ea"/>
              </a:rPr>
              <a:t>B</a:t>
            </a:r>
            <a:r>
              <a:rPr lang="en-US" altLang="zh-CN" sz="2400" b="1" baseline="-25000" dirty="0">
                <a:solidFill>
                  <a:srgbClr val="C00000"/>
                </a:solidFill>
                <a:latin typeface="+mn-ea"/>
              </a:rPr>
              <a:t>0</a:t>
            </a:r>
            <a:endParaRPr lang="en-US" altLang="zh-CN" sz="2400" b="1" baseline="-25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发布删除准标识符信息的数据表，表中敏感属性的分布记为</a:t>
            </a:r>
            <a:r>
              <a:rPr lang="en-US" altLang="zh-CN" sz="2400" b="1" dirty="0">
                <a:solidFill>
                  <a:srgbClr val="C00000"/>
                </a:solidFill>
                <a:latin typeface="+mn-ea"/>
              </a:rPr>
              <a:t>Q</a:t>
            </a:r>
            <a:r>
              <a:rPr lang="zh-CN" altLang="en-US" sz="2000" dirty="0">
                <a:latin typeface="+mn-ea"/>
              </a:rPr>
              <a:t>，观察者得到后验信念</a:t>
            </a:r>
            <a:r>
              <a:rPr lang="en-US" altLang="zh-CN" sz="2400" b="1" dirty="0">
                <a:solidFill>
                  <a:srgbClr val="C00000"/>
                </a:solidFill>
                <a:latin typeface="+mn-ea"/>
              </a:rPr>
              <a:t>B</a:t>
            </a:r>
            <a:r>
              <a:rPr lang="en-US" altLang="zh-CN" sz="2400" b="1" baseline="-25000" dirty="0">
                <a:solidFill>
                  <a:srgbClr val="C00000"/>
                </a:solidFill>
                <a:latin typeface="+mn-ea"/>
              </a:rPr>
              <a:t>1</a:t>
            </a:r>
            <a:endParaRPr lang="en-US" altLang="zh-CN" sz="2400" b="1" baseline="-25000" dirty="0">
              <a:solidFill>
                <a:srgbClr val="C00000"/>
              </a:solidFill>
              <a:latin typeface="+mn-ea"/>
            </a:endParaRPr>
          </a:p>
          <a:p>
            <a:pPr marL="800100" lvl="1" indent="-342900">
              <a:lnSpc>
                <a:spcPct val="150000"/>
              </a:lnSpc>
              <a:buFont typeface="Wingdings" panose="05000000000000000000" pitchFamily="2" charset="2"/>
              <a:buChar char="ü"/>
            </a:pPr>
            <a:r>
              <a:rPr lang="zh-CN" altLang="en-US" sz="2000" dirty="0">
                <a:latin typeface="+mn-ea"/>
              </a:rPr>
              <a:t>发布含有准标识符信息的数据表，攻击者通过准标识符识别特定个体所在等价类，并可以得到该等价类中敏感属性的分布</a:t>
            </a:r>
            <a:r>
              <a:rPr lang="en-US" altLang="zh-CN" sz="2400" b="1" dirty="0">
                <a:solidFill>
                  <a:srgbClr val="C00000"/>
                </a:solidFill>
                <a:latin typeface="+mn-ea"/>
              </a:rPr>
              <a:t>P</a:t>
            </a:r>
            <a:r>
              <a:rPr lang="zh-CN" altLang="en-US" sz="2000" dirty="0">
                <a:latin typeface="+mn-ea"/>
              </a:rPr>
              <a:t>，观察者得到了后验信念</a:t>
            </a:r>
            <a:r>
              <a:rPr lang="en-US" altLang="zh-CN" sz="2400" b="1" dirty="0">
                <a:solidFill>
                  <a:srgbClr val="C00000"/>
                </a:solidFill>
                <a:latin typeface="+mn-ea"/>
              </a:rPr>
              <a:t>B</a:t>
            </a:r>
            <a:r>
              <a:rPr lang="en-US" altLang="zh-CN" sz="2400" b="1" baseline="-25000" dirty="0">
                <a:solidFill>
                  <a:srgbClr val="C00000"/>
                </a:solidFill>
                <a:latin typeface="+mn-ea"/>
              </a:rPr>
              <a:t>2</a:t>
            </a:r>
            <a:endParaRPr lang="en-US" altLang="zh-CN" sz="2000" b="1" baseline="-25000" dirty="0">
              <a:solidFill>
                <a:srgbClr val="C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68011" y="1227296"/>
            <a:ext cx="11236556" cy="242752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是通过约束</a:t>
            </a:r>
            <a:r>
              <a:rPr lang="en-US" altLang="zh-CN" sz="2800" b="1" dirty="0">
                <a:solidFill>
                  <a:srgbClr val="C00000"/>
                </a:solidFill>
                <a:latin typeface="Times New Roman" panose="02020603050405020304" pitchFamily="18" charset="0"/>
                <a:cs typeface="Times New Roman" panose="02020603050405020304" pitchFamily="18" charset="0"/>
              </a:rPr>
              <a:t>P</a:t>
            </a:r>
            <a:r>
              <a:rPr lang="zh-CN" altLang="en-US" sz="2400" dirty="0">
                <a:solidFill>
                  <a:srgbClr val="333333"/>
                </a:solidFill>
                <a:latin typeface="Times New Roman" panose="02020603050405020304" pitchFamily="18" charset="0"/>
                <a:cs typeface="Times New Roman" panose="02020603050405020304" pitchFamily="18" charset="0"/>
              </a:rPr>
              <a:t>的多样性，尽量减少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0</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之间的信息量差距，差距越小，说明隐私信息泄露越少。</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则期望减少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之间的信息量差距，减少攻击者从敏感属性的</a:t>
            </a:r>
            <a:r>
              <a:rPr lang="zh-CN" altLang="en-US" sz="2400" dirty="0">
                <a:solidFill>
                  <a:srgbClr val="0070C0"/>
                </a:solidFill>
                <a:latin typeface="Times New Roman" panose="02020603050405020304" pitchFamily="18" charset="0"/>
                <a:cs typeface="Times New Roman" panose="02020603050405020304" pitchFamily="18" charset="0"/>
              </a:rPr>
              <a:t>全局分布</a:t>
            </a:r>
            <a:r>
              <a:rPr lang="zh-CN" altLang="en-US" sz="2400" dirty="0">
                <a:solidFill>
                  <a:srgbClr val="333333"/>
                </a:solidFill>
                <a:latin typeface="Times New Roman" panose="02020603050405020304" pitchFamily="18" charset="0"/>
                <a:cs typeface="Times New Roman" panose="02020603050405020304" pitchFamily="18" charset="0"/>
              </a:rPr>
              <a:t>和</a:t>
            </a:r>
            <a:r>
              <a:rPr lang="zh-CN" altLang="en-US" sz="2400" dirty="0">
                <a:solidFill>
                  <a:srgbClr val="0070C0"/>
                </a:solidFill>
                <a:latin typeface="Times New Roman" panose="02020603050405020304" pitchFamily="18" charset="0"/>
                <a:cs typeface="Times New Roman" panose="02020603050405020304" pitchFamily="18" charset="0"/>
              </a:rPr>
              <a:t>等价类分布</a:t>
            </a:r>
            <a:r>
              <a:rPr lang="zh-CN" altLang="en-US" sz="2400" dirty="0">
                <a:solidFill>
                  <a:srgbClr val="333333"/>
                </a:solidFill>
                <a:latin typeface="Times New Roman" panose="02020603050405020304" pitchFamily="18" charset="0"/>
                <a:cs typeface="Times New Roman" panose="02020603050405020304" pitchFamily="18" charset="0"/>
              </a:rPr>
              <a:t>之间差异窃取隐私的风险。</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368010" y="3804241"/>
            <a:ext cx="11236555" cy="2242858"/>
          </a:xfrm>
          <a:prstGeom prst="rect">
            <a:avLst/>
          </a:prstGeom>
        </p:spPr>
        <p:txBody>
          <a:bodyPr wrap="square">
            <a:spAutoFit/>
          </a:bodyPr>
          <a:lstStyle/>
          <a:p>
            <a:pPr algn="just">
              <a:lnSpc>
                <a:spcPct val="150000"/>
              </a:lnSpc>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的定义如下：</a:t>
            </a:r>
            <a:endParaRPr lang="zh-CN" altLang="en-US"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如果一个等价类的敏感属性的分布与敏感属性的全局分布之间的距离小于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，则称该相等类满足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约束。如果数据表中的所有等价类都满足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，则称该数据表满足 </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endParaRPr lang="en-US" altLang="zh-CN" sz="2400" dirty="0">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753687" y="2237600"/>
            <a:ext cx="10917382" cy="39048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优点：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限定了准标识符与</a:t>
            </a:r>
            <a:r>
              <a:rPr lang="zh-CN" altLang="en-US" sz="2400" b="1" dirty="0">
                <a:solidFill>
                  <a:srgbClr val="00B050"/>
                </a:solidFill>
                <a:latin typeface="Times New Roman" panose="02020603050405020304" pitchFamily="18" charset="0"/>
                <a:cs typeface="Times New Roman" panose="02020603050405020304" pitchFamily="18" charset="0"/>
              </a:rPr>
              <a:t>敏感属性全局分布</a:t>
            </a:r>
            <a:r>
              <a:rPr lang="zh-CN" altLang="en-US" sz="2400" dirty="0">
                <a:solidFill>
                  <a:srgbClr val="333333"/>
                </a:solidFill>
                <a:latin typeface="Times New Roman" panose="02020603050405020304" pitchFamily="18" charset="0"/>
                <a:cs typeface="Times New Roman" panose="02020603050405020304" pitchFamily="18" charset="0"/>
              </a:rPr>
              <a:t>之间的联系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减弱了准标识符与</a:t>
            </a:r>
            <a:r>
              <a:rPr lang="zh-CN" altLang="en-US" sz="2400" b="1" dirty="0">
                <a:solidFill>
                  <a:srgbClr val="00B050"/>
                </a:solidFill>
                <a:latin typeface="Times New Roman" panose="02020603050405020304" pitchFamily="18" charset="0"/>
                <a:cs typeface="Times New Roman" panose="02020603050405020304" pitchFamily="18" charset="0"/>
              </a:rPr>
              <a:t>特定敏感属性</a:t>
            </a:r>
            <a:r>
              <a:rPr lang="zh-CN" altLang="en-US" sz="2400" dirty="0">
                <a:solidFill>
                  <a:srgbClr val="333333"/>
                </a:solidFill>
                <a:latin typeface="Times New Roman" panose="02020603050405020304" pitchFamily="18" charset="0"/>
                <a:cs typeface="Times New Roman" panose="02020603050405020304" pitchFamily="18" charset="0"/>
              </a:rPr>
              <a:t>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减少了敏感属性的分布信息导致的隐私泄露的可能性。</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缺点：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导致了一定程度的信息丢失，所以通过 </a:t>
            </a:r>
            <a:r>
              <a:rPr lang="en-US" altLang="zh-CN" sz="2400" i="1" dirty="0">
                <a:solidFill>
                  <a:srgbClr val="333333"/>
                </a:solidFill>
                <a:latin typeface="Times New Roman" panose="02020603050405020304" pitchFamily="18" charset="0"/>
                <a:cs typeface="Times New Roman" panose="02020603050405020304" pitchFamily="18" charset="0"/>
              </a:rPr>
              <a:t>t</a:t>
            </a:r>
            <a:r>
              <a:rPr lang="zh-CN" altLang="en-US" sz="2400" i="1" dirty="0">
                <a:solidFill>
                  <a:srgbClr val="333333"/>
                </a:solidFill>
                <a:latin typeface="Times New Roman" panose="02020603050405020304" pitchFamily="18" charset="0"/>
                <a:cs typeface="Times New Roman" panose="02020603050405020304" pitchFamily="18" charset="0"/>
              </a:rPr>
              <a:t> </a:t>
            </a:r>
            <a:r>
              <a:rPr lang="zh-CN" altLang="en-US" sz="2400" dirty="0">
                <a:solidFill>
                  <a:srgbClr val="333333"/>
                </a:solidFill>
                <a:latin typeface="Times New Roman" panose="02020603050405020304" pitchFamily="18" charset="0"/>
                <a:cs typeface="Times New Roman" panose="02020603050405020304" pitchFamily="18" charset="0"/>
              </a:rPr>
              <a:t>值的大小平衡数据可用性与用户隐私保护。</a:t>
            </a:r>
            <a:endParaRPr lang="zh-CN" altLang="en-US" sz="2400" dirty="0">
              <a:latin typeface="Times New Roman" panose="02020603050405020304" pitchFamily="18" charset="0"/>
              <a:cs typeface="Times New Roman" panose="02020603050405020304" pitchFamily="18" charset="0"/>
            </a:endParaRPr>
          </a:p>
        </p:txBody>
      </p:sp>
      <p:sp>
        <p:nvSpPr>
          <p:cNvPr id="6" name="矩形 5"/>
          <p:cNvSpPr/>
          <p:nvPr/>
        </p:nvSpPr>
        <p:spPr>
          <a:xfrm>
            <a:off x="753687" y="1410614"/>
            <a:ext cx="9632445"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C00000"/>
                </a:solidFill>
              </a:rPr>
              <a:t>测量某两个分布之间的距离</a:t>
            </a:r>
            <a:r>
              <a:rPr lang="zh-CN" altLang="en-US" sz="2400" dirty="0"/>
              <a:t>：</a:t>
            </a:r>
            <a:r>
              <a:rPr lang="en-US" altLang="zh-CN" sz="2400" dirty="0">
                <a:solidFill>
                  <a:srgbClr val="4D4D4D"/>
                </a:solidFill>
                <a:latin typeface="微软雅黑" panose="020B0503020204020204" pitchFamily="34" charset="-122"/>
                <a:ea typeface="微软雅黑" panose="020B0503020204020204" pitchFamily="34" charset="-122"/>
              </a:rPr>
              <a:t>EMD</a:t>
            </a:r>
            <a:r>
              <a:rPr lang="zh-CN" altLang="en-US" sz="2400" dirty="0">
                <a:solidFill>
                  <a:srgbClr val="4D4D4D"/>
                </a:solidFill>
                <a:latin typeface="微软雅黑" panose="020B0503020204020204" pitchFamily="34" charset="-122"/>
                <a:ea typeface="微软雅黑" panose="020B0503020204020204" pitchFamily="34" charset="-122"/>
              </a:rPr>
              <a:t>（</a:t>
            </a:r>
            <a:r>
              <a:rPr lang="en-US" altLang="zh-CN" sz="2400" dirty="0">
                <a:solidFill>
                  <a:srgbClr val="4D4D4D"/>
                </a:solidFill>
                <a:latin typeface="微软雅黑" panose="020B0503020204020204" pitchFamily="34" charset="-122"/>
                <a:ea typeface="微软雅黑" panose="020B0503020204020204" pitchFamily="34" charset="-122"/>
              </a:rPr>
              <a:t>Earth Mover Distance</a:t>
            </a:r>
            <a:r>
              <a:rPr lang="zh-CN" altLang="en-US" sz="2400" dirty="0">
                <a:solidFill>
                  <a:srgbClr val="4D4D4D"/>
                </a:solidFill>
                <a:latin typeface="微软雅黑" panose="020B0503020204020204" pitchFamily="34" charset="-122"/>
                <a:ea typeface="微软雅黑" panose="020B0503020204020204" pitchFamily="34" charset="-122"/>
              </a:rPr>
              <a:t>）算法</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4133671" y="922033"/>
            <a:ext cx="3492406" cy="961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just">
              <a:lnSpc>
                <a:spcPct val="150000"/>
              </a:lnSpc>
            </a:pPr>
            <a:r>
              <a:rPr lang="en-US" altLang="zh-CN" sz="2000" i="1" dirty="0">
                <a:solidFill>
                  <a:schemeClr val="bg1"/>
                </a:solidFill>
                <a:latin typeface="Times New Roman" panose="02020603050405020304" pitchFamily="18" charset="0"/>
                <a:cs typeface="Times New Roman" panose="02020603050405020304" pitchFamily="18" charset="0"/>
              </a:rPr>
              <a:t>k</a:t>
            </a:r>
            <a:r>
              <a:rPr lang="zh-CN" altLang="en-US" sz="2000" dirty="0">
                <a:solidFill>
                  <a:schemeClr val="bg1"/>
                </a:solidFill>
                <a:latin typeface="Times New Roman" panose="02020603050405020304" pitchFamily="18" charset="0"/>
                <a:cs typeface="Times New Roman" panose="02020603050405020304" pitchFamily="18" charset="0"/>
              </a:rPr>
              <a:t>越大，攻击者越难推测出隐私信息，则隐私保护强度越高</a:t>
            </a:r>
            <a:r>
              <a:rPr lang="en-US" altLang="zh-CN" sz="2000" dirty="0">
                <a:solidFill>
                  <a:schemeClr val="bg1"/>
                </a:solidFill>
                <a:latin typeface="Times New Roman" panose="02020603050405020304" pitchFamily="18" charset="0"/>
                <a:cs typeface="Times New Roman" panose="02020603050405020304" pitchFamily="18" charset="0"/>
              </a:rPr>
              <a:t>. </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a:xfrm>
            <a:off x="931028" y="2196922"/>
            <a:ext cx="4034442"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只对准标识符属性进行匿名处理</a:t>
            </a:r>
            <a:r>
              <a:rPr lang="en-US" altLang="zh-CN" sz="2000" dirty="0">
                <a:latin typeface="+mn-ea"/>
              </a:rPr>
              <a:t>,</a:t>
            </a:r>
            <a:r>
              <a:rPr lang="zh-CN" altLang="en-US" sz="2000" dirty="0">
                <a:latin typeface="+mn-ea"/>
              </a:rPr>
              <a:t>没有对敏感属性作任何约束</a:t>
            </a:r>
            <a:endParaRPr lang="zh-CN" altLang="en-US" sz="2000" dirty="0">
              <a:latin typeface="+mn-ea"/>
            </a:endParaRPr>
          </a:p>
        </p:txBody>
      </p:sp>
      <p:sp>
        <p:nvSpPr>
          <p:cNvPr id="6" name="矩形 5"/>
          <p:cNvSpPr/>
          <p:nvPr/>
        </p:nvSpPr>
        <p:spPr>
          <a:xfrm>
            <a:off x="6727768" y="2202078"/>
            <a:ext cx="4765960"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利用背景知识</a:t>
            </a:r>
            <a:r>
              <a:rPr lang="en-US" altLang="zh-CN" sz="2000" dirty="0">
                <a:latin typeface="+mn-ea"/>
              </a:rPr>
              <a:t>,</a:t>
            </a:r>
            <a:r>
              <a:rPr lang="zh-CN" altLang="en-US" sz="2000" dirty="0">
                <a:latin typeface="+mn-ea"/>
              </a:rPr>
              <a:t> 敏感属性值分布能够推测出用户与敏感属性值之间的对应关系 </a:t>
            </a:r>
            <a:endParaRPr lang="zh-CN" altLang="en-US" sz="2000" dirty="0">
              <a:latin typeface="+mn-ea"/>
            </a:endParaRPr>
          </a:p>
        </p:txBody>
      </p:sp>
      <p:sp>
        <p:nvSpPr>
          <p:cNvPr id="7" name="矩形 6"/>
          <p:cNvSpPr/>
          <p:nvPr/>
        </p:nvSpPr>
        <p:spPr>
          <a:xfrm>
            <a:off x="4258892" y="3571373"/>
            <a:ext cx="3241964" cy="9610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150000"/>
              </a:lnSpc>
              <a:spcAft>
                <a:spcPts val="1200"/>
              </a:spcAft>
            </a:pPr>
            <a:r>
              <a:rPr lang="zh-CN" altLang="en-US" sz="2000" dirty="0">
                <a:solidFill>
                  <a:schemeClr val="bg1"/>
                </a:solidFill>
                <a:latin typeface="Times New Roman" panose="02020603050405020304" pitchFamily="18" charset="0"/>
                <a:cs typeface="Times New Roman" panose="02020603050405020304" pitchFamily="18" charset="0"/>
              </a:rPr>
              <a:t>满足</a:t>
            </a:r>
            <a:r>
              <a:rPr lang="en-US" altLang="zh-CN" sz="2000" i="1" dirty="0">
                <a:solidFill>
                  <a:schemeClr val="bg1"/>
                </a:solidFill>
                <a:latin typeface="Times New Roman" panose="02020603050405020304" pitchFamily="18" charset="0"/>
                <a:cs typeface="Times New Roman" panose="02020603050405020304" pitchFamily="18" charset="0"/>
              </a:rPr>
              <a:t>k</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匿名的条件下</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对数据表中各敏感属性进行约束</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8" name="矩形 7"/>
          <p:cNvSpPr/>
          <p:nvPr/>
        </p:nvSpPr>
        <p:spPr>
          <a:xfrm>
            <a:off x="1022464" y="5033707"/>
            <a:ext cx="4829695"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sz="2000" dirty="0">
                <a:latin typeface="Times New Roman" panose="02020603050405020304" pitchFamily="18" charset="0"/>
                <a:cs typeface="Times New Roman" panose="02020603050405020304" pitchFamily="18" charset="0"/>
              </a:rPr>
              <a:t>对等价类敏感属性值在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数量</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至少有 </a:t>
            </a:r>
            <a:r>
              <a:rPr lang="en-US" altLang="zh-CN" sz="2000" i="1" dirty="0">
                <a:latin typeface="Times New Roman" panose="02020603050405020304" pitchFamily="18" charset="0"/>
                <a:cs typeface="Times New Roman" panose="02020603050405020304" pitchFamily="18" charset="0"/>
              </a:rPr>
              <a:t>l </a:t>
            </a:r>
            <a:r>
              <a:rPr lang="zh-CN" altLang="en-US" sz="2000" dirty="0">
                <a:latin typeface="Times New Roman" panose="02020603050405020304" pitchFamily="18" charset="0"/>
                <a:cs typeface="Times New Roman" panose="02020603050405020304" pitchFamily="18" charset="0"/>
              </a:rPr>
              <a:t>个不同的敏感属性值 </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匿名值越大</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zh-CN" altLang="en-US"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越大</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匿名程度越高</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隐私信息泄露风险越小 </a:t>
            </a:r>
            <a:endParaRPr lang="zh-CN" altLang="en-US" sz="2000" dirty="0">
              <a:latin typeface="Times New Roman" panose="02020603050405020304" pitchFamily="18" charset="0"/>
              <a:cs typeface="Times New Roman" panose="02020603050405020304" pitchFamily="18" charset="0"/>
            </a:endParaRPr>
          </a:p>
        </p:txBody>
      </p:sp>
      <p:sp>
        <p:nvSpPr>
          <p:cNvPr id="9" name="矩形 8"/>
          <p:cNvSpPr/>
          <p:nvPr/>
        </p:nvSpPr>
        <p:spPr>
          <a:xfrm>
            <a:off x="6652953" y="5033707"/>
            <a:ext cx="4705004" cy="16312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just"/>
            <a:r>
              <a:rPr lang="zh-CN" altLang="en-US" sz="2000" dirty="0">
                <a:solidFill>
                  <a:schemeClr val="bg1"/>
                </a:solidFill>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分布</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局部分布与全局分布距离小于 </a:t>
            </a:r>
            <a:r>
              <a:rPr lang="en-US" altLang="zh-CN" sz="2000" i="1" dirty="0">
                <a:latin typeface="Times New Roman" panose="02020603050405020304" pitchFamily="18" charset="0"/>
                <a:cs typeface="Times New Roman" panose="02020603050405020304" pitchFamily="18" charset="0"/>
              </a:rPr>
              <a:t>t</a:t>
            </a:r>
            <a:endParaRPr lang="en-US" altLang="zh-CN" sz="2000" i="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zh-CN" sz="2000" i="1" dirty="0"/>
              <a:t>k</a:t>
            </a:r>
            <a:r>
              <a:rPr lang="en-US" altLang="zh-CN" sz="2000" dirty="0"/>
              <a:t>-</a:t>
            </a:r>
            <a:r>
              <a:rPr lang="zh-CN" altLang="en-US" sz="2000" dirty="0"/>
              <a:t>匿名值越大</a:t>
            </a:r>
            <a:r>
              <a:rPr lang="en-US" altLang="zh-CN" sz="2000" dirty="0"/>
              <a:t>,</a:t>
            </a:r>
            <a:r>
              <a:rPr lang="zh-CN" altLang="en-US" sz="2000" dirty="0"/>
              <a:t>差异度</a:t>
            </a:r>
            <a:r>
              <a:rPr lang="en-US" altLang="zh-CN" sz="2000" i="1" dirty="0"/>
              <a:t>t</a:t>
            </a:r>
            <a:r>
              <a:rPr lang="zh-CN" altLang="en-US" sz="2000" dirty="0"/>
              <a:t>越小</a:t>
            </a:r>
            <a:r>
              <a:rPr lang="en-US" altLang="zh-CN" sz="2000" dirty="0"/>
              <a:t>,</a:t>
            </a:r>
            <a:r>
              <a:rPr lang="zh-CN" altLang="en-US" sz="2000" dirty="0"/>
              <a:t>匿名程度越高</a:t>
            </a:r>
            <a:r>
              <a:rPr lang="en-US" altLang="zh-CN" sz="2000" dirty="0"/>
              <a:t>,</a:t>
            </a:r>
            <a:r>
              <a:rPr lang="zh-CN" altLang="en-US" sz="2000" dirty="0"/>
              <a:t>隐私信息泄露风险越小 </a:t>
            </a:r>
            <a:endParaRPr lang="zh-CN" altLang="en-US" sz="2000" dirty="0"/>
          </a:p>
        </p:txBody>
      </p:sp>
      <p:cxnSp>
        <p:nvCxnSpPr>
          <p:cNvPr id="14" name="肘形连接符 13"/>
          <p:cNvCxnSpPr>
            <a:stCxn id="2" idx="1"/>
            <a:endCxn id="5" idx="0"/>
          </p:cNvCxnSpPr>
          <p:nvPr/>
        </p:nvCxnSpPr>
        <p:spPr>
          <a:xfrm rot="10800000" flipV="1">
            <a:off x="2948249" y="1402548"/>
            <a:ext cx="1185422" cy="794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2" idx="3"/>
            <a:endCxn id="6" idx="0"/>
          </p:cNvCxnSpPr>
          <p:nvPr/>
        </p:nvCxnSpPr>
        <p:spPr>
          <a:xfrm>
            <a:off x="7626077" y="1402549"/>
            <a:ext cx="1484671" cy="799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6" idx="1"/>
            <a:endCxn id="7" idx="0"/>
          </p:cNvCxnSpPr>
          <p:nvPr/>
        </p:nvCxnSpPr>
        <p:spPr>
          <a:xfrm rot="10800000" flipV="1">
            <a:off x="5879874" y="2682691"/>
            <a:ext cx="847894" cy="888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5" idx="3"/>
            <a:endCxn id="7" idx="0"/>
          </p:cNvCxnSpPr>
          <p:nvPr/>
        </p:nvCxnSpPr>
        <p:spPr>
          <a:xfrm>
            <a:off x="4965470" y="2677535"/>
            <a:ext cx="914404" cy="8938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7" idx="1"/>
            <a:endCxn id="8" idx="0"/>
          </p:cNvCxnSpPr>
          <p:nvPr/>
        </p:nvCxnSpPr>
        <p:spPr>
          <a:xfrm rot="10800000" flipV="1">
            <a:off x="3437312" y="4051889"/>
            <a:ext cx="821580"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7" idx="3"/>
            <a:endCxn id="9" idx="0"/>
          </p:cNvCxnSpPr>
          <p:nvPr/>
        </p:nvCxnSpPr>
        <p:spPr>
          <a:xfrm>
            <a:off x="7500856" y="4051889"/>
            <a:ext cx="1504599"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9681495" y="4572042"/>
            <a:ext cx="1638590"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endParaRPr lang="zh-CN" altLang="en-US" sz="2400" dirty="0"/>
          </a:p>
        </p:txBody>
      </p:sp>
      <p:sp>
        <p:nvSpPr>
          <p:cNvPr id="36" name="矩形 35"/>
          <p:cNvSpPr/>
          <p:nvPr/>
        </p:nvSpPr>
        <p:spPr>
          <a:xfrm>
            <a:off x="1022464" y="4537070"/>
            <a:ext cx="1568058"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endParaRPr lang="zh-CN" altLang="en-US" dirty="0"/>
          </a:p>
        </p:txBody>
      </p:sp>
      <p:sp>
        <p:nvSpPr>
          <p:cNvPr id="37" name="矩形 36"/>
          <p:cNvSpPr/>
          <p:nvPr/>
        </p:nvSpPr>
        <p:spPr>
          <a:xfrm>
            <a:off x="1506974" y="922033"/>
            <a:ext cx="1930337"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k</a:t>
            </a:r>
            <a:r>
              <a:rPr lang="en-US" altLang="zh-CN" sz="2400" b="1" dirty="0">
                <a:solidFill>
                  <a:srgbClr val="C00000"/>
                </a:solidFill>
                <a:latin typeface="Times New Roman" panose="02020603050405020304" pitchFamily="18" charset="0"/>
                <a:cs typeface="Times New Roman" panose="02020603050405020304" pitchFamily="18" charset="0"/>
              </a:rPr>
              <a:t>-Anonymity</a:t>
            </a:r>
            <a:endParaRPr lang="zh-CN" altLang="en-US" sz="2400" dirty="0">
              <a:latin typeface="Times New Roman" panose="02020603050405020304" pitchFamily="18" charset="0"/>
              <a:cs typeface="Times New Roman" panose="02020603050405020304" pitchFamily="18" charset="0"/>
            </a:endParaRPr>
          </a:p>
        </p:txBody>
      </p:sp>
      <p:cxnSp>
        <p:nvCxnSpPr>
          <p:cNvPr id="21" name="直线箭头连接符 20"/>
          <p:cNvCxnSpPr>
            <a:stCxn id="8" idx="3"/>
            <a:endCxn id="9" idx="1"/>
          </p:cNvCxnSpPr>
          <p:nvPr/>
        </p:nvCxnSpPr>
        <p:spPr>
          <a:xfrm>
            <a:off x="5852159" y="5849315"/>
            <a:ext cx="80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近年来国际上主要的网络安全事件</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 name="右箭头 2"/>
          <p:cNvSpPr/>
          <p:nvPr/>
        </p:nvSpPr>
        <p:spPr>
          <a:xfrm>
            <a:off x="715843" y="1587568"/>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20"/>
          <p:cNvSpPr txBox="1"/>
          <p:nvPr/>
        </p:nvSpPr>
        <p:spPr>
          <a:xfrm>
            <a:off x="861711"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16" name="TextBox 20"/>
          <p:cNvSpPr txBox="1"/>
          <p:nvPr/>
        </p:nvSpPr>
        <p:spPr>
          <a:xfrm>
            <a:off x="2799282" y="1190339"/>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22" name="TextBox 20"/>
          <p:cNvSpPr txBox="1"/>
          <p:nvPr/>
        </p:nvSpPr>
        <p:spPr>
          <a:xfrm>
            <a:off x="4903593"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15843" y="1895644"/>
            <a:ext cx="1916610" cy="2062103"/>
          </a:xfrm>
          <a:prstGeom prst="rect">
            <a:avLst/>
          </a:prstGeom>
          <a:noFill/>
        </p:spPr>
        <p:txBody>
          <a:bodyPr wrap="square" rtlCol="0">
            <a:spAutoFit/>
          </a:bodyPr>
          <a:lstStyle/>
          <a:p>
            <a:pPr algn="just"/>
            <a:r>
              <a:rPr lang="zh-CN" altLang="en-US" sz="1600" dirty="0"/>
              <a:t>英特尔处理器被曝两大新型漏洞，这意味着包括密码、帐户信息、加密密钥乃至其它一切在理论上可存储于内存中的信息均可能因此外泄。</a:t>
            </a:r>
            <a:endParaRPr lang="en-US" sz="1600" dirty="0"/>
          </a:p>
        </p:txBody>
      </p:sp>
      <p:sp>
        <p:nvSpPr>
          <p:cNvPr id="24" name="文本框 23"/>
          <p:cNvSpPr txBox="1"/>
          <p:nvPr/>
        </p:nvSpPr>
        <p:spPr>
          <a:xfrm>
            <a:off x="2799282" y="1895644"/>
            <a:ext cx="1838087" cy="2123658"/>
          </a:xfrm>
          <a:prstGeom prst="rect">
            <a:avLst/>
          </a:prstGeom>
          <a:noFill/>
        </p:spPr>
        <p:txBody>
          <a:bodyPr wrap="square" rtlCol="0">
            <a:spAutoFit/>
          </a:bodyPr>
          <a:lstStyle/>
          <a:p>
            <a:pPr algn="just"/>
            <a:r>
              <a:rPr lang="en-US" altLang="zh-CN" sz="1600" dirty="0"/>
              <a:t>IPhone</a:t>
            </a:r>
            <a:r>
              <a:rPr lang="zh-CN" altLang="en-US" sz="1600" dirty="0"/>
              <a:t>操作系统的核心组件源码泄露，数以亿计的</a:t>
            </a:r>
            <a:r>
              <a:rPr lang="en-US" altLang="zh-CN" sz="1600" dirty="0"/>
              <a:t>iOS</a:t>
            </a:r>
            <a:r>
              <a:rPr lang="zh-CN" altLang="en-US" sz="1600" dirty="0"/>
              <a:t>设备面临安全威胁。</a:t>
            </a:r>
            <a:r>
              <a:rPr lang="en-US" altLang="zh-CN" sz="1600" dirty="0"/>
              <a:t>iOS</a:t>
            </a:r>
            <a:r>
              <a:rPr lang="zh-CN" altLang="en-US" sz="1600" dirty="0"/>
              <a:t>与</a:t>
            </a:r>
            <a:r>
              <a:rPr lang="en-US" altLang="zh-CN" sz="1600" dirty="0" err="1"/>
              <a:t>MacOS</a:t>
            </a:r>
            <a:r>
              <a:rPr lang="zh-CN" altLang="en-US" sz="1600" dirty="0"/>
              <a:t>系统开发者表示，这是</a:t>
            </a:r>
            <a:r>
              <a:rPr lang="en-US" altLang="zh-CN" sz="1600" dirty="0"/>
              <a:t>iOS</a:t>
            </a:r>
            <a:r>
              <a:rPr lang="zh-CN" altLang="en-US" sz="1600" dirty="0"/>
              <a:t>历史上最严重的一次泄漏事件</a:t>
            </a:r>
            <a:r>
              <a:rPr lang="zh-CN" altLang="en-US" sz="2000" dirty="0"/>
              <a:t>。</a:t>
            </a:r>
            <a:endParaRPr lang="en-US" altLang="zh-CN" dirty="0"/>
          </a:p>
        </p:txBody>
      </p:sp>
      <p:sp>
        <p:nvSpPr>
          <p:cNvPr id="25" name="文本框 24"/>
          <p:cNvSpPr txBox="1"/>
          <p:nvPr/>
        </p:nvSpPr>
        <p:spPr>
          <a:xfrm>
            <a:off x="6854201" y="1895644"/>
            <a:ext cx="1838087" cy="1815882"/>
          </a:xfrm>
          <a:prstGeom prst="rect">
            <a:avLst/>
          </a:prstGeom>
          <a:noFill/>
        </p:spPr>
        <p:txBody>
          <a:bodyPr wrap="square" rtlCol="0">
            <a:spAutoFit/>
          </a:bodyPr>
          <a:lstStyle/>
          <a:p>
            <a:pPr algn="just"/>
            <a:r>
              <a:rPr lang="zh-CN" altLang="en-US" sz="1600" dirty="0"/>
              <a:t>美媒报道特朗普大选聘用</a:t>
            </a:r>
            <a:r>
              <a:rPr lang="en-US" altLang="zh-CN" sz="1600" dirty="0"/>
              <a:t>Cambridge Analysis</a:t>
            </a:r>
            <a:r>
              <a:rPr lang="zh-CN" altLang="en-US" sz="1600" dirty="0"/>
              <a:t>剑桥分析公司违法收集</a:t>
            </a:r>
            <a:r>
              <a:rPr lang="en-US" altLang="zh-CN" sz="1600" dirty="0"/>
              <a:t>5000</a:t>
            </a:r>
            <a:r>
              <a:rPr lang="zh-CN" altLang="en-US" sz="1600" dirty="0"/>
              <a:t>多万美国用户数据，预测和影响选民投票</a:t>
            </a:r>
            <a:endParaRPr lang="en-US" altLang="zh-CN" sz="1600" dirty="0"/>
          </a:p>
        </p:txBody>
      </p:sp>
      <p:sp>
        <p:nvSpPr>
          <p:cNvPr id="31" name="TextBox 20"/>
          <p:cNvSpPr txBox="1"/>
          <p:nvPr/>
        </p:nvSpPr>
        <p:spPr>
          <a:xfrm>
            <a:off x="6904664" y="1188213"/>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4</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37" name="TextBox 20"/>
          <p:cNvSpPr txBox="1"/>
          <p:nvPr/>
        </p:nvSpPr>
        <p:spPr>
          <a:xfrm>
            <a:off x="9008975" y="1190801"/>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ctr"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11</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852794" y="1895644"/>
            <a:ext cx="1838087" cy="2062103"/>
          </a:xfrm>
          <a:prstGeom prst="rect">
            <a:avLst/>
          </a:prstGeom>
          <a:noFill/>
        </p:spPr>
        <p:txBody>
          <a:bodyPr wrap="square" rtlCol="0">
            <a:spAutoFit/>
          </a:bodyPr>
          <a:lstStyle/>
          <a:p>
            <a:pPr algn="just"/>
            <a:r>
              <a:rPr lang="zh-CN" altLang="zh-CN" sz="1600" dirty="0"/>
              <a:t>韩国平昌冬季奥运会开幕式当天遭遇黑客攻击，此次攻击造成网络中断，广播系统</a:t>
            </a:r>
            <a:r>
              <a:rPr lang="zh-CN" altLang="en-US" sz="1600" dirty="0"/>
              <a:t>，</a:t>
            </a:r>
            <a:r>
              <a:rPr lang="zh-CN" altLang="zh-CN" sz="1600" dirty="0"/>
              <a:t>许多观众无法打印开幕式门票，最终未能正常入场。</a:t>
            </a:r>
            <a:endParaRPr lang="en-US" altLang="zh-CN" sz="1600" dirty="0"/>
          </a:p>
        </p:txBody>
      </p:sp>
      <p:sp>
        <p:nvSpPr>
          <p:cNvPr id="39" name="文本框 38"/>
          <p:cNvSpPr txBox="1"/>
          <p:nvPr/>
        </p:nvSpPr>
        <p:spPr>
          <a:xfrm>
            <a:off x="8855608" y="1895644"/>
            <a:ext cx="2177183" cy="2308324"/>
          </a:xfrm>
          <a:prstGeom prst="rect">
            <a:avLst/>
          </a:prstGeom>
          <a:noFill/>
        </p:spPr>
        <p:txBody>
          <a:bodyPr wrap="square" rtlCol="0">
            <a:spAutoFit/>
          </a:bodyPr>
          <a:lstStyle/>
          <a:p>
            <a:pPr algn="just"/>
            <a:r>
              <a:rPr lang="en-US" altLang="zh-CN" sz="1600" dirty="0"/>
              <a:t>Marriott</a:t>
            </a:r>
            <a:r>
              <a:rPr lang="zh-CN" altLang="en-US" sz="1600" dirty="0"/>
              <a:t>万豪国际酒店表示，经过取证和分析团队缜密调查后发现，因其大数据泄露事件影响到的客户了</a:t>
            </a:r>
            <a:r>
              <a:rPr lang="en-US" altLang="zh-CN" sz="1600" dirty="0"/>
              <a:t>3.83</a:t>
            </a:r>
            <a:r>
              <a:rPr lang="zh-CN" altLang="en-US" sz="1600" dirty="0"/>
              <a:t>亿，其中有超过</a:t>
            </a:r>
            <a:r>
              <a:rPr lang="en-US" altLang="zh-CN" sz="1600" dirty="0"/>
              <a:t>500</a:t>
            </a:r>
            <a:r>
              <a:rPr lang="zh-CN" altLang="en-US" sz="1600" dirty="0"/>
              <a:t>万个未加密的护照号码和大约</a:t>
            </a:r>
            <a:r>
              <a:rPr lang="en-US" altLang="zh-CN" sz="1600" dirty="0"/>
              <a:t>860</a:t>
            </a:r>
            <a:r>
              <a:rPr lang="zh-CN" altLang="en-US" sz="1600" dirty="0"/>
              <a:t>万个加密信用卡号码被盗 。</a:t>
            </a:r>
            <a:endParaRPr lang="en-US" altLang="zh-CN" sz="1600" dirty="0"/>
          </a:p>
        </p:txBody>
      </p:sp>
      <p:pic>
        <p:nvPicPr>
          <p:cNvPr id="40" name="图片 39"/>
          <p:cNvPicPr>
            <a:picLocks noChangeAspect="1"/>
          </p:cNvPicPr>
          <p:nvPr/>
        </p:nvPicPr>
        <p:blipFill>
          <a:blip r:embed="rId1"/>
          <a:stretch>
            <a:fillRect/>
          </a:stretch>
        </p:blipFill>
        <p:spPr>
          <a:xfrm>
            <a:off x="8977941" y="4369068"/>
            <a:ext cx="1969783" cy="1256773"/>
          </a:xfrm>
          <a:prstGeom prst="rect">
            <a:avLst/>
          </a:prstGeom>
        </p:spPr>
      </p:pic>
      <p:pic>
        <p:nvPicPr>
          <p:cNvPr id="41" name="图片 40"/>
          <p:cNvPicPr>
            <a:picLocks noChangeAspect="1"/>
          </p:cNvPicPr>
          <p:nvPr/>
        </p:nvPicPr>
        <p:blipFill>
          <a:blip r:embed="rId2"/>
          <a:stretch>
            <a:fillRect/>
          </a:stretch>
        </p:blipFill>
        <p:spPr>
          <a:xfrm>
            <a:off x="4891362" y="4369068"/>
            <a:ext cx="1871023" cy="1320110"/>
          </a:xfrm>
          <a:prstGeom prst="rect">
            <a:avLst/>
          </a:prstGeom>
        </p:spPr>
      </p:pic>
      <p:pic>
        <p:nvPicPr>
          <p:cNvPr id="42" name="图片 41"/>
          <p:cNvPicPr>
            <a:picLocks noChangeAspect="1"/>
          </p:cNvPicPr>
          <p:nvPr/>
        </p:nvPicPr>
        <p:blipFill>
          <a:blip r:embed="rId3"/>
          <a:stretch>
            <a:fillRect/>
          </a:stretch>
        </p:blipFill>
        <p:spPr>
          <a:xfrm>
            <a:off x="6925705" y="4369068"/>
            <a:ext cx="1859733" cy="1339687"/>
          </a:xfrm>
          <a:prstGeom prst="rect">
            <a:avLst/>
          </a:prstGeom>
        </p:spPr>
      </p:pic>
      <p:pic>
        <p:nvPicPr>
          <p:cNvPr id="43" name="图片 42"/>
          <p:cNvPicPr>
            <a:picLocks noChangeAspect="1"/>
          </p:cNvPicPr>
          <p:nvPr/>
        </p:nvPicPr>
        <p:blipFill>
          <a:blip r:embed="rId4"/>
          <a:stretch>
            <a:fillRect/>
          </a:stretch>
        </p:blipFill>
        <p:spPr>
          <a:xfrm>
            <a:off x="2793539" y="4369068"/>
            <a:ext cx="1916610" cy="1320110"/>
          </a:xfrm>
          <a:prstGeom prst="rect">
            <a:avLst/>
          </a:prstGeom>
        </p:spPr>
      </p:pic>
      <p:pic>
        <p:nvPicPr>
          <p:cNvPr id="44" name="图片 43"/>
          <p:cNvPicPr>
            <a:picLocks noChangeAspect="1"/>
          </p:cNvPicPr>
          <p:nvPr/>
        </p:nvPicPr>
        <p:blipFill>
          <a:blip r:embed="rId5"/>
          <a:stretch>
            <a:fillRect/>
          </a:stretch>
        </p:blipFill>
        <p:spPr>
          <a:xfrm>
            <a:off x="727466" y="4370539"/>
            <a:ext cx="1905528" cy="1320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726574" y="1135590"/>
            <a:ext cx="6417425" cy="52315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54191" y="4301772"/>
            <a:ext cx="4442770" cy="175044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37257" y="1748330"/>
            <a:ext cx="4459703" cy="17496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385496" y="1858631"/>
            <a:ext cx="1522819" cy="1499078"/>
          </a:xfrm>
          <a:prstGeom prst="rect">
            <a:avLst/>
          </a:prstGeom>
        </p:spPr>
      </p:pic>
      <p:pic>
        <p:nvPicPr>
          <p:cNvPr id="11" name="图形 10" descr="银行"/>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990" y="2116488"/>
            <a:ext cx="1020610" cy="1020610"/>
          </a:xfrm>
          <a:prstGeom prst="rect">
            <a:avLst/>
          </a:prstGeom>
        </p:spPr>
      </p:pic>
      <p:pic>
        <p:nvPicPr>
          <p:cNvPr id="15" name="图形 14" descr="统计"/>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012" y="2332044"/>
            <a:ext cx="584775" cy="584775"/>
          </a:xfrm>
          <a:prstGeom prst="rect">
            <a:avLst/>
          </a:prstGeom>
        </p:spPr>
      </p:pic>
      <p:pic>
        <p:nvPicPr>
          <p:cNvPr id="19" name="图形 18" descr="银行"/>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923" y="4621775"/>
            <a:ext cx="1020610" cy="1020610"/>
          </a:xfrm>
          <a:prstGeom prst="rect">
            <a:avLst/>
          </a:prstGeom>
        </p:spPr>
      </p:pic>
      <p:pic>
        <p:nvPicPr>
          <p:cNvPr id="17" name="图形 16" descr="文档"/>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2246" y="4413346"/>
            <a:ext cx="625856" cy="625856"/>
          </a:xfrm>
          <a:prstGeom prst="rect">
            <a:avLst/>
          </a:prstGeom>
        </p:spPr>
      </p:pic>
      <p:pic>
        <p:nvPicPr>
          <p:cNvPr id="23" name="图形 22" descr="美元"/>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5313" y="5405845"/>
            <a:ext cx="625856" cy="625856"/>
          </a:xfrm>
          <a:prstGeom prst="rect">
            <a:avLst/>
          </a:prstGeom>
        </p:spPr>
      </p:pic>
      <p:pic>
        <p:nvPicPr>
          <p:cNvPr id="26" name="图形 25" descr="程序员"/>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32303" y="4726274"/>
            <a:ext cx="914400" cy="914400"/>
          </a:xfrm>
          <a:prstGeom prst="rect">
            <a:avLst/>
          </a:prstGeom>
        </p:spPr>
      </p:pic>
      <p:cxnSp>
        <p:nvCxnSpPr>
          <p:cNvPr id="28" name="直线箭头连接符 27"/>
          <p:cNvCxnSpPr>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endParaRPr kumimoji="1" lang="zh-CN" altLang="en-US" sz="2400" b="1" dirty="0">
              <a:solidFill>
                <a:schemeClr val="bg1"/>
              </a:solidFill>
            </a:endParaRPr>
          </a:p>
        </p:txBody>
      </p:sp>
      <p:sp>
        <p:nvSpPr>
          <p:cNvPr id="55" name="文本框 54"/>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endParaRPr kumimoji="1" lang="zh-CN" altLang="en-US" sz="2400" b="1" dirty="0">
              <a:solidFill>
                <a:schemeClr val="bg1"/>
              </a:solidFill>
            </a:endParaRPr>
          </a:p>
        </p:txBody>
      </p:sp>
      <p:graphicFrame>
        <p:nvGraphicFramePr>
          <p:cNvPr id="2" name="图示 1"/>
          <p:cNvGraphicFramePr/>
          <p:nvPr/>
        </p:nvGraphicFramePr>
        <p:xfrm>
          <a:off x="5217347" y="1424577"/>
          <a:ext cx="6549931" cy="46071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554191" y="4301772"/>
            <a:ext cx="4442770" cy="175044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537257" y="1748330"/>
            <a:ext cx="4459703" cy="17496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385496" y="1858631"/>
            <a:ext cx="1522819" cy="1499078"/>
          </a:xfrm>
          <a:prstGeom prst="rect">
            <a:avLst/>
          </a:prstGeom>
        </p:spPr>
      </p:pic>
      <p:pic>
        <p:nvPicPr>
          <p:cNvPr id="11" name="图形 10" descr="银行"/>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990" y="2116488"/>
            <a:ext cx="1020610" cy="1020610"/>
          </a:xfrm>
          <a:prstGeom prst="rect">
            <a:avLst/>
          </a:prstGeom>
        </p:spPr>
      </p:pic>
      <p:pic>
        <p:nvPicPr>
          <p:cNvPr id="15" name="图形 14" descr="统计"/>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3012" y="2332044"/>
            <a:ext cx="584775" cy="584775"/>
          </a:xfrm>
          <a:prstGeom prst="rect">
            <a:avLst/>
          </a:prstGeom>
        </p:spPr>
      </p:pic>
      <p:pic>
        <p:nvPicPr>
          <p:cNvPr id="19" name="图形 18" descr="银行"/>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923" y="4621775"/>
            <a:ext cx="1020610" cy="1020610"/>
          </a:xfrm>
          <a:prstGeom prst="rect">
            <a:avLst/>
          </a:prstGeom>
        </p:spPr>
      </p:pic>
      <p:pic>
        <p:nvPicPr>
          <p:cNvPr id="17" name="图形 16" descr="文档"/>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2246" y="4413346"/>
            <a:ext cx="625856" cy="625856"/>
          </a:xfrm>
          <a:prstGeom prst="rect">
            <a:avLst/>
          </a:prstGeom>
        </p:spPr>
      </p:pic>
      <p:pic>
        <p:nvPicPr>
          <p:cNvPr id="23" name="图形 22" descr="美元"/>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5313" y="5405845"/>
            <a:ext cx="625856" cy="625856"/>
          </a:xfrm>
          <a:prstGeom prst="rect">
            <a:avLst/>
          </a:prstGeom>
        </p:spPr>
      </p:pic>
      <p:pic>
        <p:nvPicPr>
          <p:cNvPr id="26" name="图形 25" descr="程序员"/>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32303" y="4726274"/>
            <a:ext cx="914400" cy="914400"/>
          </a:xfrm>
          <a:prstGeom prst="rect">
            <a:avLst/>
          </a:prstGeom>
        </p:spPr>
      </p:pic>
      <p:cxnSp>
        <p:nvCxnSpPr>
          <p:cNvPr id="28" name="直线箭头连接符 27"/>
          <p:cNvCxnSpPr>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endParaRPr kumimoji="1" lang="zh-CN" altLang="en-US" sz="2400" b="1" dirty="0">
              <a:solidFill>
                <a:schemeClr val="bg1"/>
              </a:solidFill>
            </a:endParaRPr>
          </a:p>
        </p:txBody>
      </p:sp>
      <p:sp>
        <p:nvSpPr>
          <p:cNvPr id="55" name="文本框 54"/>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endParaRPr kumimoji="1" lang="zh-CN" altLang="en-US" sz="2400" b="1" dirty="0">
              <a:solidFill>
                <a:schemeClr val="bg1"/>
              </a:solidFill>
            </a:endParaRPr>
          </a:p>
        </p:txBody>
      </p:sp>
      <p:pic>
        <p:nvPicPr>
          <p:cNvPr id="3" name="图片 2"/>
          <p:cNvPicPr>
            <a:picLocks noChangeAspect="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400000"/>
                    </a14:imgEffect>
                  </a14:imgLayer>
                </a14:imgProps>
              </a:ext>
            </a:extLst>
          </a:blip>
          <a:stretch>
            <a:fillRect/>
          </a:stretch>
        </p:blipFill>
        <p:spPr>
          <a:xfrm>
            <a:off x="5250904" y="1267503"/>
            <a:ext cx="6253451" cy="476419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82116" y="1124781"/>
          <a:ext cx="11627767" cy="31347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8" name="矩形 47"/>
          <p:cNvSpPr/>
          <p:nvPr/>
        </p:nvSpPr>
        <p:spPr>
          <a:xfrm>
            <a:off x="344314" y="151301"/>
            <a:ext cx="7113852" cy="583565"/>
          </a:xfrm>
          <a:prstGeom prst="rect">
            <a:avLst/>
          </a:prstGeom>
        </p:spPr>
        <p:txBody>
          <a:bodyPr wrap="square">
            <a:spAutoFit/>
          </a:bodyPr>
          <a:lstStyle/>
          <a:p>
            <a:pPr defTabSz="713105"/>
            <a:r>
              <a:rPr lang="zh-CN" altLang="en-US" sz="3200" b="1" spc="300" dirty="0">
                <a:solidFill>
                  <a:srgbClr val="004299"/>
                </a:solidFill>
                <a:cs typeface="+mn-ea"/>
                <a:sym typeface="+mn-lt"/>
              </a:rPr>
              <a:t>系统工作流程</a:t>
            </a:r>
            <a:endParaRPr lang="zh-CN" altLang="en-US" sz="3200" b="1" spc="300" dirty="0">
              <a:solidFill>
                <a:srgbClr val="004299"/>
              </a:solidFill>
              <a:cs typeface="+mn-ea"/>
              <a:sym typeface="+mn-lt"/>
            </a:endParaRPr>
          </a:p>
        </p:txBody>
      </p:sp>
      <p:grpSp>
        <p:nvGrpSpPr>
          <p:cNvPr id="15" name="组合 14"/>
          <p:cNvGrpSpPr/>
          <p:nvPr/>
        </p:nvGrpSpPr>
        <p:grpSpPr>
          <a:xfrm>
            <a:off x="3495555" y="1585734"/>
            <a:ext cx="7604566" cy="567159"/>
            <a:chOff x="3495555" y="1585734"/>
            <a:chExt cx="7604566" cy="567159"/>
          </a:xfrm>
          <a:solidFill>
            <a:schemeClr val="bg2">
              <a:lumMod val="75000"/>
            </a:schemeClr>
          </a:solidFill>
        </p:grpSpPr>
        <p:sp>
          <p:nvSpPr>
            <p:cNvPr id="16" name="圆角右箭头 15"/>
            <p:cNvSpPr/>
            <p:nvPr/>
          </p:nvSpPr>
          <p:spPr>
            <a:xfrm flipH="1">
              <a:off x="3800851" y="1585734"/>
              <a:ext cx="7299270" cy="520863"/>
            </a:xfrm>
            <a:prstGeom prst="bentArrow">
              <a:avLst>
                <a:gd name="adj1" fmla="val 25000"/>
                <a:gd name="adj2" fmla="val 12277"/>
                <a:gd name="adj3" fmla="val 2944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圆角右箭头 13"/>
            <p:cNvSpPr/>
            <p:nvPr/>
          </p:nvSpPr>
          <p:spPr>
            <a:xfrm rot="16200000" flipH="1">
              <a:off x="3472408" y="1608882"/>
              <a:ext cx="567158" cy="520863"/>
            </a:xfrm>
            <a:prstGeom prst="bentArrow">
              <a:avLst>
                <a:gd name="adj1" fmla="val 25000"/>
                <a:gd name="adj2" fmla="val 27832"/>
                <a:gd name="adj3" fmla="val 22778"/>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cxnSp>
        <p:nvCxnSpPr>
          <p:cNvPr id="18" name="直线连接符 17"/>
          <p:cNvCxnSpPr/>
          <p:nvPr/>
        </p:nvCxnSpPr>
        <p:spPr>
          <a:xfrm>
            <a:off x="2384386"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p:nvPr/>
        </p:nvCxnSpPr>
        <p:spPr>
          <a:xfrm>
            <a:off x="4862700"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线连接符 20"/>
          <p:cNvCxnSpPr/>
          <p:nvPr/>
        </p:nvCxnSpPr>
        <p:spPr>
          <a:xfrm>
            <a:off x="7341014"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线连接符 21"/>
          <p:cNvCxnSpPr/>
          <p:nvPr/>
        </p:nvCxnSpPr>
        <p:spPr>
          <a:xfrm>
            <a:off x="9819328"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p:cNvSpPr txBox="1"/>
          <p:nvPr/>
        </p:nvSpPr>
        <p:spPr>
          <a:xfrm>
            <a:off x="139885" y="3543094"/>
            <a:ext cx="2060319" cy="1705403"/>
          </a:xfrm>
          <a:prstGeom prst="rect">
            <a:avLst/>
          </a:prstGeom>
          <a:noFill/>
        </p:spPr>
        <p:txBody>
          <a:bodyPr wrap="square" rtlCol="0">
            <a:spAutoFit/>
          </a:bodyPr>
          <a:lstStyle/>
          <a:p>
            <a:pPr algn="just">
              <a:lnSpc>
                <a:spcPct val="150000"/>
              </a:lnSpc>
            </a:pPr>
            <a:r>
              <a:rPr kumimoji="1" lang="zh-CN" altLang="en-US" dirty="0"/>
              <a:t>选择法规或标准，自动识别隐私属性，标注属性类型和安全等级</a:t>
            </a:r>
            <a:endParaRPr kumimoji="1" lang="en-US" altLang="zh-CN" dirty="0"/>
          </a:p>
        </p:txBody>
      </p:sp>
      <p:sp>
        <p:nvSpPr>
          <p:cNvPr id="24" name="文本框 23"/>
          <p:cNvSpPr txBox="1"/>
          <p:nvPr/>
        </p:nvSpPr>
        <p:spPr>
          <a:xfrm>
            <a:off x="2595048" y="3543094"/>
            <a:ext cx="2104267" cy="1705403"/>
          </a:xfrm>
          <a:prstGeom prst="rect">
            <a:avLst/>
          </a:prstGeom>
          <a:noFill/>
        </p:spPr>
        <p:txBody>
          <a:bodyPr wrap="square" rtlCol="0">
            <a:spAutoFit/>
          </a:bodyPr>
          <a:lstStyle/>
          <a:p>
            <a:pPr algn="just">
              <a:lnSpc>
                <a:spcPct val="150000"/>
              </a:lnSpc>
            </a:pPr>
            <a:r>
              <a:rPr kumimoji="1" lang="zh-CN" altLang="en-US" dirty="0"/>
              <a:t>选择隐私保护模型，配置模型参数，例如</a:t>
            </a:r>
            <a:r>
              <a:rPr kumimoji="1" lang="en-US" altLang="zh-CN" dirty="0"/>
              <a:t>k-</a:t>
            </a:r>
            <a:r>
              <a:rPr kumimoji="1" lang="zh-CN" altLang="en-US" dirty="0"/>
              <a:t>匿名，</a:t>
            </a:r>
            <a:r>
              <a:rPr kumimoji="1" lang="en-US" altLang="zh-CN" dirty="0"/>
              <a:t>l-</a:t>
            </a:r>
            <a:r>
              <a:rPr kumimoji="1" lang="zh-CN" altLang="en-US" dirty="0"/>
              <a:t>多样性，</a:t>
            </a:r>
            <a:r>
              <a:rPr kumimoji="1" lang="en-US" altLang="zh-CN" dirty="0"/>
              <a:t>t-</a:t>
            </a:r>
            <a:r>
              <a:rPr kumimoji="1" lang="zh-CN" altLang="en-US" dirty="0"/>
              <a:t>近似性等</a:t>
            </a:r>
            <a:endParaRPr kumimoji="1" lang="en-US" altLang="zh-CN" dirty="0"/>
          </a:p>
        </p:txBody>
      </p:sp>
      <p:sp>
        <p:nvSpPr>
          <p:cNvPr id="25" name="文本框 24"/>
          <p:cNvSpPr txBox="1"/>
          <p:nvPr/>
        </p:nvSpPr>
        <p:spPr>
          <a:xfrm>
            <a:off x="5070039" y="3543094"/>
            <a:ext cx="2091365" cy="2120902"/>
          </a:xfrm>
          <a:prstGeom prst="rect">
            <a:avLst/>
          </a:prstGeom>
          <a:noFill/>
        </p:spPr>
        <p:txBody>
          <a:bodyPr wrap="square" rtlCol="0">
            <a:spAutoFit/>
          </a:bodyPr>
          <a:lstStyle/>
          <a:p>
            <a:pPr algn="just">
              <a:lnSpc>
                <a:spcPct val="150000"/>
              </a:lnSpc>
            </a:pPr>
            <a:r>
              <a:rPr kumimoji="1" lang="zh-CN" altLang="en-US" dirty="0"/>
              <a:t>依据隐私保护模型对数据进行匿名化处理，集成了全局匿名化算法和局部匿名化算法</a:t>
            </a:r>
            <a:endParaRPr kumimoji="1" lang="en-US" altLang="zh-CN" dirty="0"/>
          </a:p>
        </p:txBody>
      </p:sp>
      <p:sp>
        <p:nvSpPr>
          <p:cNvPr id="26" name="文本框 25"/>
          <p:cNvSpPr txBox="1"/>
          <p:nvPr/>
        </p:nvSpPr>
        <p:spPr>
          <a:xfrm>
            <a:off x="7534489" y="3543094"/>
            <a:ext cx="2091365" cy="2120902"/>
          </a:xfrm>
          <a:prstGeom prst="rect">
            <a:avLst/>
          </a:prstGeom>
          <a:noFill/>
        </p:spPr>
        <p:txBody>
          <a:bodyPr wrap="square" rtlCol="0">
            <a:spAutoFit/>
          </a:bodyPr>
          <a:lstStyle/>
          <a:p>
            <a:pPr algn="just">
              <a:lnSpc>
                <a:spcPct val="150000"/>
              </a:lnSpc>
            </a:pPr>
            <a:r>
              <a:rPr kumimoji="1" lang="zh-CN" altLang="en-US" dirty="0"/>
              <a:t>构建面向属性的泛化格解空间，支持格节点的选择，并动态生成格节点对应匿名化处理结果</a:t>
            </a:r>
            <a:endParaRPr kumimoji="1" lang="en-US" altLang="zh-CN" dirty="0"/>
          </a:p>
        </p:txBody>
      </p:sp>
      <p:sp>
        <p:nvSpPr>
          <p:cNvPr id="27" name="文本框 26"/>
          <p:cNvSpPr txBox="1"/>
          <p:nvPr/>
        </p:nvSpPr>
        <p:spPr>
          <a:xfrm>
            <a:off x="9960749" y="3543094"/>
            <a:ext cx="2091365" cy="2120902"/>
          </a:xfrm>
          <a:prstGeom prst="rect">
            <a:avLst/>
          </a:prstGeom>
          <a:noFill/>
        </p:spPr>
        <p:txBody>
          <a:bodyPr wrap="square" rtlCol="0">
            <a:spAutoFit/>
          </a:bodyPr>
          <a:lstStyle/>
          <a:p>
            <a:pPr algn="just">
              <a:lnSpc>
                <a:spcPct val="150000"/>
              </a:lnSpc>
            </a:pPr>
            <a:r>
              <a:rPr kumimoji="1" lang="zh-CN" altLang="en-US" dirty="0"/>
              <a:t>提供匿名化处理前后数据的可用性量化度量、隐私泄露风险的量化评估</a:t>
            </a:r>
            <a:endParaRPr kumimoji="1" lang="en-US" altLang="zh-CN" dirty="0"/>
          </a:p>
          <a:p>
            <a:pPr algn="just">
              <a:lnSpc>
                <a:spcPct val="150000"/>
              </a:lnSpc>
            </a:pPr>
            <a:endParaRPr kumimoji="1"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匿名化处理</a:t>
            </a:r>
            <a:endParaRPr lang="en-US" altLang="zh-CN" sz="1100" b="1" spc="300" dirty="0">
              <a:solidFill>
                <a:srgbClr val="004299"/>
              </a:solidFill>
              <a:cs typeface="+mn-ea"/>
              <a:sym typeface="+mn-lt"/>
            </a:endParaRPr>
          </a:p>
        </p:txBody>
      </p:sp>
      <p:pic>
        <p:nvPicPr>
          <p:cNvPr id="7" name="图片 6"/>
          <p:cNvPicPr>
            <a:picLocks noChangeAspect="1"/>
          </p:cNvPicPr>
          <p:nvPr/>
        </p:nvPicPr>
        <p:blipFill>
          <a:blip r:embed="rId1"/>
          <a:stretch>
            <a:fillRect/>
          </a:stretch>
        </p:blipFill>
        <p:spPr>
          <a:xfrm>
            <a:off x="3862932" y="1261110"/>
            <a:ext cx="4432300" cy="1968500"/>
          </a:xfrm>
          <a:prstGeom prst="rect">
            <a:avLst/>
          </a:prstGeom>
        </p:spPr>
      </p:pic>
      <p:pic>
        <p:nvPicPr>
          <p:cNvPr id="2" name="图片 1"/>
          <p:cNvPicPr>
            <a:picLocks noChangeAspect="1"/>
          </p:cNvPicPr>
          <p:nvPr/>
        </p:nvPicPr>
        <p:blipFill>
          <a:blip r:embed="rId2"/>
          <a:stretch>
            <a:fillRect/>
          </a:stretch>
        </p:blipFill>
        <p:spPr>
          <a:xfrm>
            <a:off x="140188" y="3801230"/>
            <a:ext cx="11717359" cy="2088927"/>
          </a:xfrm>
          <a:prstGeom prst="rect">
            <a:avLst/>
          </a:prstGeom>
        </p:spPr>
      </p:pic>
      <p:cxnSp>
        <p:nvCxnSpPr>
          <p:cNvPr id="9" name="肘形连接符 8"/>
          <p:cNvCxnSpPr>
            <a:stCxn id="7" idx="1"/>
          </p:cNvCxnSpPr>
          <p:nvPr/>
        </p:nvCxnSpPr>
        <p:spPr>
          <a:xfrm rot="10800000" flipV="1">
            <a:off x="2485292" y="2245360"/>
            <a:ext cx="137764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cxnSp>
        <p:nvCxnSpPr>
          <p:cNvPr id="13" name="肘形连接符 12"/>
          <p:cNvCxnSpPr>
            <a:stCxn id="7" idx="3"/>
          </p:cNvCxnSpPr>
          <p:nvPr/>
        </p:nvCxnSpPr>
        <p:spPr>
          <a:xfrm>
            <a:off x="8295232" y="2245360"/>
            <a:ext cx="120046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sp>
        <p:nvSpPr>
          <p:cNvPr id="16" name="文本框 15"/>
          <p:cNvSpPr txBox="1"/>
          <p:nvPr/>
        </p:nvSpPr>
        <p:spPr>
          <a:xfrm>
            <a:off x="140188" y="3335907"/>
            <a:ext cx="1107996" cy="369332"/>
          </a:xfrm>
          <a:prstGeom prst="rect">
            <a:avLst/>
          </a:prstGeom>
          <a:noFill/>
        </p:spPr>
        <p:txBody>
          <a:bodyPr wrap="none" rtlCol="0">
            <a:spAutoFit/>
          </a:bodyPr>
          <a:lstStyle/>
          <a:p>
            <a:r>
              <a:rPr kumimoji="1" lang="zh-CN" altLang="en-US" dirty="0"/>
              <a:t>全局泛化</a:t>
            </a:r>
            <a:endParaRPr kumimoji="1" lang="zh-CN" altLang="en-US" dirty="0"/>
          </a:p>
        </p:txBody>
      </p:sp>
      <p:sp>
        <p:nvSpPr>
          <p:cNvPr id="18" name="文本框 17"/>
          <p:cNvSpPr txBox="1"/>
          <p:nvPr/>
        </p:nvSpPr>
        <p:spPr>
          <a:xfrm>
            <a:off x="10659281" y="3335907"/>
            <a:ext cx="1107996" cy="369332"/>
          </a:xfrm>
          <a:prstGeom prst="rect">
            <a:avLst/>
          </a:prstGeom>
          <a:noFill/>
        </p:spPr>
        <p:txBody>
          <a:bodyPr wrap="none" rtlCol="0">
            <a:spAutoFit/>
          </a:bodyPr>
          <a:lstStyle/>
          <a:p>
            <a:r>
              <a:rPr kumimoji="1" lang="zh-CN" altLang="en-US" dirty="0"/>
              <a:t>局部泛化</a:t>
            </a:r>
            <a:endParaRPr kumimoji="1"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r>
              <a:rPr kumimoji="1" lang="zh-CN" altLang="en-US" sz="3600" b="1" dirty="0">
                <a:solidFill>
                  <a:srgbClr val="C00000"/>
                </a:solidFill>
              </a:rPr>
              <a:t>基于差分隐私的隐私度量方法</a:t>
            </a:r>
            <a:endParaRPr kumimoji="1" lang="zh-CN" altLang="en-US" sz="3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差分隐私：差分攻击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89670" y="954546"/>
            <a:ext cx="7697055" cy="2646109"/>
          </a:xfrm>
          <a:prstGeom prst="rect">
            <a:avLst/>
          </a:prstGeom>
        </p:spPr>
        <p:txBody>
          <a:bodyPr wrap="square">
            <a:spAutoFit/>
          </a:bodyPr>
          <a:lstStyle/>
          <a:p>
            <a:pPr algn="just">
              <a:lnSpc>
                <a:spcPct val="120000"/>
              </a:lnSpc>
            </a:pPr>
            <a:r>
              <a:rPr lang="zh-CN" altLang="en-US" sz="2000" b="1" dirty="0">
                <a:solidFill>
                  <a:srgbClr val="C00000"/>
                </a:solidFill>
                <a:latin typeface="Times New Roman" panose="02020603050405020304" pitchFamily="18" charset="0"/>
                <a:cs typeface="Times New Roman" panose="02020603050405020304" pitchFamily="18" charset="0"/>
              </a:rPr>
              <a:t>差分攻击 ( differential attack )</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数据集为用户提供统计查询服务</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例如计数查询</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，但不能泄露具体记录的值。</a:t>
            </a:r>
            <a:endParaRPr lang="en-US" altLang="zh-CN" sz="2000" dirty="0">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设用户输入参数 </a:t>
            </a:r>
            <a:r>
              <a:rPr lang="en-US" altLang="zh-CN" sz="2000" i="1" dirty="0">
                <a:latin typeface="Times New Roman" panose="02020603050405020304" pitchFamily="18" charset="0"/>
                <a:cs typeface="Times New Roman" panose="02020603050405020304" pitchFamily="18" charset="0"/>
              </a:rPr>
              <a:t>S</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调用查询函数 </a:t>
            </a:r>
            <a:r>
              <a:rPr lang="en-US" altLang="zh-CN" sz="2000" i="1"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 count(</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来得到数据集前</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行中满足“诊断结果”</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的记录数量，并将函数值反馈给用户</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假设攻击者欲推测 </a:t>
            </a:r>
            <a:r>
              <a:rPr lang="en-US" altLang="zh-CN" sz="2000" dirty="0">
                <a:latin typeface="Times New Roman" panose="02020603050405020304" pitchFamily="18" charset="0"/>
                <a:cs typeface="Times New Roman" panose="02020603050405020304" pitchFamily="18" charset="0"/>
              </a:rPr>
              <a:t>Alice</a:t>
            </a:r>
            <a:r>
              <a:rPr lang="zh-CN" altLang="en-US" sz="2000" dirty="0">
                <a:latin typeface="Times New Roman" panose="02020603050405020304" pitchFamily="18" charset="0"/>
                <a:cs typeface="Times New Roman" panose="02020603050405020304" pitchFamily="18" charset="0"/>
              </a:rPr>
              <a:t>是否患有癌症，并且知道 </a:t>
            </a:r>
            <a:r>
              <a:rPr lang="en-US" altLang="zh-CN" sz="2000" dirty="0">
                <a:latin typeface="Times New Roman" panose="02020603050405020304" pitchFamily="18" charset="0"/>
                <a:cs typeface="Times New Roman" panose="02020603050405020304" pitchFamily="18" charset="0"/>
              </a:rPr>
              <a:t>Alice </a:t>
            </a:r>
            <a:r>
              <a:rPr lang="zh-CN" altLang="en-US" sz="2000" dirty="0">
                <a:latin typeface="Times New Roman" panose="02020603050405020304" pitchFamily="18" charset="0"/>
                <a:cs typeface="Times New Roman" panose="02020603050405020304" pitchFamily="18" charset="0"/>
              </a:rPr>
              <a:t>在数据集的第</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行，那么可以用 </a:t>
            </a:r>
            <a:r>
              <a:rPr lang="en-US" altLang="zh-CN" sz="2000" dirty="0">
                <a:latin typeface="Times New Roman" panose="02020603050405020304" pitchFamily="18" charset="0"/>
                <a:cs typeface="Times New Roman" panose="02020603050405020304" pitchFamily="18" charset="0"/>
              </a:rPr>
              <a:t>count(5)-count(4)=1</a:t>
            </a:r>
            <a:r>
              <a:rPr lang="zh-CN" altLang="en-US" sz="2000" dirty="0">
                <a:latin typeface="Times New Roman" panose="02020603050405020304" pitchFamily="18" charset="0"/>
                <a:cs typeface="Times New Roman" panose="02020603050405020304" pitchFamily="18" charset="0"/>
              </a:rPr>
              <a:t>来推出正确的结果 </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24853" y="3600655"/>
            <a:ext cx="7931964" cy="310022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0320" y="1209282"/>
            <a:ext cx="3828210" cy="22197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15" name="矩形 14"/>
          <p:cNvSpPr/>
          <p:nvPr/>
        </p:nvSpPr>
        <p:spPr>
          <a:xfrm>
            <a:off x="368479" y="993430"/>
            <a:ext cx="11181646" cy="1938992"/>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解决方法</a:t>
            </a:r>
            <a:r>
              <a:rPr lang="en-US" altLang="zh-CN" sz="2000" b="1" dirty="0">
                <a:solidFill>
                  <a:srgbClr val="C00000"/>
                </a:solidFill>
                <a:latin typeface="+mn-ea"/>
                <a:cs typeface="Times New Roman" panose="02020603050405020304" pitchFamily="18" charset="0"/>
              </a:rPr>
              <a:t>--&gt;</a:t>
            </a:r>
            <a:r>
              <a:rPr lang="zh-CN" altLang="en-US" sz="2000" b="1" dirty="0">
                <a:solidFill>
                  <a:srgbClr val="C00000"/>
                </a:solidFill>
                <a:latin typeface="+mn-ea"/>
                <a:cs typeface="Times New Roman" panose="02020603050405020304" pitchFamily="18" charset="0"/>
              </a:rPr>
              <a:t>差分隐私</a:t>
            </a:r>
            <a:endParaRPr lang="en-US" altLang="zh-CN" sz="2000" b="1" dirty="0">
              <a:solidFill>
                <a:srgbClr val="C00000"/>
              </a:solidFill>
              <a:latin typeface="+mn-ea"/>
              <a:cs typeface="Times New Roman" panose="02020603050405020304" pitchFamily="18" charset="0"/>
            </a:endParaRPr>
          </a:p>
          <a:p>
            <a:pPr marL="800100" lvl="1" indent="-342900" algn="just">
              <a:spcAft>
                <a:spcPts val="1200"/>
              </a:spcAft>
              <a:buFont typeface="Wingdings" panose="05000000000000000000" pitchFamily="2" charset="2"/>
              <a:buChar char="ü"/>
            </a:pPr>
            <a:r>
              <a:rPr lang="zh-CN" altLang="en-US" sz="2000" dirty="0">
                <a:latin typeface="+mn-ea"/>
                <a:cs typeface="Times New Roman" panose="02020603050405020304" pitchFamily="18" charset="0"/>
              </a:rPr>
              <a:t>用一种方法使得查询</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个记录和查询</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个记录得到的结果是相对一致的，那么攻击者无法通过比较（差分）查询结果的不同找出第</a:t>
            </a:r>
            <a:r>
              <a:rPr lang="en-US" altLang="zh-CN" sz="2000" dirty="0">
                <a:latin typeface="+mn-ea"/>
                <a:cs typeface="Times New Roman" panose="02020603050405020304" pitchFamily="18" charset="0"/>
              </a:rPr>
              <a:t>n </a:t>
            </a:r>
            <a:r>
              <a:rPr lang="zh-CN" altLang="en-US" sz="2000" dirty="0">
                <a:latin typeface="+mn-ea"/>
                <a:cs typeface="Times New Roman" panose="02020603050405020304" pitchFamily="18" charset="0"/>
              </a:rPr>
              <a:t>个记录的信息。</a:t>
            </a:r>
            <a:endParaRPr lang="en-US" altLang="zh-CN" sz="2000" dirty="0">
              <a:latin typeface="+mn-ea"/>
              <a:cs typeface="Times New Roman" panose="02020603050405020304" pitchFamily="18" charset="0"/>
            </a:endParaRPr>
          </a:p>
          <a:p>
            <a:pPr marL="800100" lvl="1" indent="-342900" algn="just">
              <a:spcAft>
                <a:spcPts val="1200"/>
              </a:spcAft>
              <a:buFont typeface="Wingdings" panose="05000000000000000000" pitchFamily="2" charset="2"/>
              <a:buChar char="ü"/>
            </a:pPr>
            <a:r>
              <a:rPr lang="zh-CN" altLang="en-US" sz="2000" dirty="0">
                <a:latin typeface="+mn-ea"/>
                <a:cs typeface="Times New Roman" panose="02020603050405020304" pitchFamily="18" charset="0"/>
              </a:rPr>
              <a:t>进一步说，对于差别只有一条记录的两个数据集 </a:t>
            </a:r>
            <a:r>
              <a:rPr lang="en-US" altLang="zh-CN" sz="2000" dirty="0">
                <a:latin typeface="+mn-ea"/>
                <a:cs typeface="Times New Roman" panose="02020603050405020304" pitchFamily="18" charset="0"/>
              </a:rPr>
              <a:t>D </a:t>
            </a:r>
            <a:r>
              <a:rPr lang="zh-CN" altLang="en-US" sz="2000" dirty="0">
                <a:latin typeface="+mn-ea"/>
                <a:cs typeface="Times New Roman" panose="02020603050405020304" pitchFamily="18" charset="0"/>
              </a:rPr>
              <a:t>和 </a:t>
            </a:r>
            <a:r>
              <a:rPr lang="en-US" altLang="zh-CN" sz="2000" dirty="0">
                <a:latin typeface="+mn-ea"/>
                <a:cs typeface="Times New Roman" panose="02020603050405020304" pitchFamily="18" charset="0"/>
              </a:rPr>
              <a:t>D' (neighboring datasets)</a:t>
            </a:r>
            <a:r>
              <a:rPr lang="zh-CN" altLang="en-US" sz="2000" dirty="0">
                <a:latin typeface="+mn-ea"/>
                <a:cs typeface="Times New Roman" panose="02020603050405020304" pitchFamily="18" charset="0"/>
              </a:rPr>
              <a:t>，查询他们获得结果相同的概率非常接近。</a:t>
            </a:r>
            <a:endParaRPr lang="en-US" altLang="zh-CN" sz="2000" dirty="0">
              <a:latin typeface="+mn-ea"/>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631" y="2932422"/>
            <a:ext cx="8496738" cy="37593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15" name="矩形 14"/>
          <p:cNvSpPr/>
          <p:nvPr/>
        </p:nvSpPr>
        <p:spPr>
          <a:xfrm>
            <a:off x="389669" y="1127543"/>
            <a:ext cx="8682893" cy="3115661"/>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zh-CN" altLang="en-US" sz="2000" dirty="0">
                <a:latin typeface="+mn-ea"/>
              </a:rPr>
              <a:t>差分隐私是</a:t>
            </a:r>
            <a:r>
              <a:rPr lang="en-US" altLang="zh-CN" sz="2000" dirty="0" err="1">
                <a:latin typeface="+mn-ea"/>
              </a:rPr>
              <a:t>Dwork</a:t>
            </a:r>
            <a:r>
              <a:rPr lang="zh-CN" altLang="en-US" sz="2000" dirty="0">
                <a:latin typeface="+mn-ea"/>
              </a:rPr>
              <a:t>在</a:t>
            </a:r>
            <a:r>
              <a:rPr lang="en-US" altLang="zh-CN" sz="2000" dirty="0">
                <a:latin typeface="+mn-ea"/>
              </a:rPr>
              <a:t>2006</a:t>
            </a:r>
            <a:r>
              <a:rPr lang="zh-CN" altLang="en-US" sz="2000" dirty="0">
                <a:latin typeface="+mn-ea"/>
              </a:rPr>
              <a:t>年针对统计数据库的隐私泄露问题提出的一种新的隐私定义</a:t>
            </a:r>
            <a:r>
              <a:rPr lang="en-US" altLang="zh-CN" sz="2000" dirty="0">
                <a:latin typeface="+mn-ea"/>
              </a:rPr>
              <a:t>.</a:t>
            </a:r>
            <a:endParaRPr lang="en-US" altLang="zh-CN" sz="2000" dirty="0">
              <a:latin typeface="+mn-ea"/>
            </a:endParaRPr>
          </a:p>
          <a:p>
            <a:pPr marL="285750" indent="-285750" algn="just">
              <a:lnSpc>
                <a:spcPct val="150000"/>
              </a:lnSpc>
              <a:spcAft>
                <a:spcPts val="1200"/>
              </a:spcAft>
              <a:buFont typeface="Arial" panose="020B0604020202020204" pitchFamily="34" charset="0"/>
              <a:buChar char="•"/>
            </a:pPr>
            <a:r>
              <a:rPr lang="zh-CN" altLang="en-US" sz="2000" dirty="0">
                <a:latin typeface="+mn-ea"/>
              </a:rPr>
              <a:t>在此定义下，对数据集的计算处理结果对于具体某个记录的变化是不敏感的，单个记录在数据集中或者不在数据集中，对计算结果的影响微乎其微。</a:t>
            </a:r>
            <a:endParaRPr lang="en-US" altLang="zh-CN" sz="2000" dirty="0">
              <a:latin typeface="+mn-ea"/>
            </a:endParaRPr>
          </a:p>
          <a:p>
            <a:pPr marL="285750" indent="-285750" algn="just">
              <a:lnSpc>
                <a:spcPct val="150000"/>
              </a:lnSpc>
              <a:spcAft>
                <a:spcPts val="1200"/>
              </a:spcAft>
              <a:buFont typeface="Arial" panose="020B0604020202020204" pitchFamily="34" charset="0"/>
              <a:buChar char="•"/>
            </a:pPr>
            <a:r>
              <a:rPr lang="zh-CN" altLang="en-US" sz="2000" dirty="0">
                <a:latin typeface="+mn-ea"/>
              </a:rPr>
              <a:t>一个记录因其加入到数据集中所产生的隐私泄露风险被控制在极小的、可接受的范围内，</a:t>
            </a:r>
            <a:r>
              <a:rPr lang="zh-CN" altLang="en-US" sz="2000" dirty="0">
                <a:highlight>
                  <a:srgbClr val="FFFF00"/>
                </a:highlight>
                <a:latin typeface="+mn-ea"/>
              </a:rPr>
              <a:t>攻击者无法通过观察计算结果而获取准确的个体信息</a:t>
            </a:r>
            <a:r>
              <a:rPr lang="en-US" altLang="zh-CN" sz="2000" dirty="0">
                <a:highlight>
                  <a:srgbClr val="FFFF00"/>
                </a:highlight>
                <a:latin typeface="+mn-ea"/>
              </a:rPr>
              <a:t>.</a:t>
            </a:r>
            <a:endParaRPr lang="en-US" altLang="zh-CN" sz="2000" dirty="0">
              <a:highlight>
                <a:srgbClr val="FFFF00"/>
              </a:highlight>
              <a:latin typeface="+mn-ea"/>
            </a:endParaRPr>
          </a:p>
        </p:txBody>
      </p:sp>
      <p:pic>
        <p:nvPicPr>
          <p:cNvPr id="2" name="图片 1"/>
          <p:cNvPicPr>
            <a:picLocks noChangeAspect="1"/>
          </p:cNvPicPr>
          <p:nvPr/>
        </p:nvPicPr>
        <p:blipFill>
          <a:blip r:embed="rId1"/>
          <a:stretch>
            <a:fillRect/>
          </a:stretch>
        </p:blipFill>
        <p:spPr>
          <a:xfrm>
            <a:off x="9232167" y="1127543"/>
            <a:ext cx="2570163" cy="2570163"/>
          </a:xfrm>
          <a:prstGeom prst="rect">
            <a:avLst/>
          </a:prstGeom>
        </p:spPr>
      </p:pic>
      <p:sp>
        <p:nvSpPr>
          <p:cNvPr id="5" name="矩形 4"/>
          <p:cNvSpPr/>
          <p:nvPr/>
        </p:nvSpPr>
        <p:spPr>
          <a:xfrm>
            <a:off x="9917066" y="3965930"/>
            <a:ext cx="1559017" cy="369332"/>
          </a:xfrm>
          <a:prstGeom prst="rect">
            <a:avLst/>
          </a:prstGeom>
        </p:spPr>
        <p:txBody>
          <a:bodyPr wrap="none">
            <a:spAutoFit/>
          </a:bodyPr>
          <a:lstStyle/>
          <a:p>
            <a:r>
              <a:rPr lang="en-US" altLang="zh-CN" dirty="0">
                <a:solidFill>
                  <a:srgbClr val="444444"/>
                </a:solidFill>
                <a:latin typeface="system-ui"/>
              </a:rPr>
              <a:t>Cynthia </a:t>
            </a:r>
            <a:r>
              <a:rPr lang="en-US" altLang="zh-CN" dirty="0" err="1">
                <a:solidFill>
                  <a:srgbClr val="444444"/>
                </a:solidFill>
                <a:latin typeface="system-ui"/>
              </a:rPr>
              <a:t>Dwork</a:t>
            </a:r>
            <a:endParaRPr lang="en-US" altLang="zh-CN" b="0" i="0" dirty="0">
              <a:solidFill>
                <a:srgbClr val="444444"/>
              </a:solidFill>
              <a:effectLst/>
              <a:latin typeface="system-ui"/>
            </a:endParaRPr>
          </a:p>
        </p:txBody>
      </p:sp>
      <p:sp>
        <p:nvSpPr>
          <p:cNvPr id="6" name="矩形 5"/>
          <p:cNvSpPr/>
          <p:nvPr/>
        </p:nvSpPr>
        <p:spPr>
          <a:xfrm>
            <a:off x="561974" y="4623525"/>
            <a:ext cx="11125201" cy="1299138"/>
          </a:xfrm>
          <a:prstGeom prst="rect">
            <a:avLst/>
          </a:prstGeom>
        </p:spPr>
        <p:txBody>
          <a:bodyPr wrap="square">
            <a:spAutoFit/>
          </a:bodyPr>
          <a:lstStyle/>
          <a:p>
            <a:pPr marL="342900" indent="-342900">
              <a:lnSpc>
                <a:spcPct val="150000"/>
              </a:lnSpc>
              <a:buFont typeface="+mj-lt"/>
              <a:buAutoNum type="arabicPeriod"/>
            </a:pPr>
            <a:r>
              <a:rPr lang="en-US" altLang="zh-CN" dirty="0" err="1">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Dwork</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Cynthia. “Differential privacy: A survey of results.” International Conference on Theory and Applications of Models of Computation. Springer, Berlin, Heidelberg, 2008.</a:t>
            </a:r>
            <a:endPar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endParaRPr>
          </a:p>
          <a:p>
            <a:pPr marL="342900" indent="-342900">
              <a:lnSpc>
                <a:spcPct val="150000"/>
              </a:lnSpc>
              <a:buFont typeface="+mj-lt"/>
              <a:buAutoNum type="arabicPeriod"/>
            </a:pP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熊平</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朱天清</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and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王晓峰</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差分隐私保护及其应用</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计算机学报 </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37.1 (2014): 101-122.</a:t>
            </a:r>
            <a:endParaRPr lang="en-US" altLang="zh-CN" b="0" i="0" dirty="0">
              <a:solidFill>
                <a:srgbClr val="333333"/>
              </a:solidFill>
              <a:effectLst/>
              <a:latin typeface="Times New Roman" panose="02020603050405020304" pitchFamily="18" charset="0"/>
              <a:ea typeface="PingFang SC" panose="020B0400000000000000"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15" name="矩形 14"/>
          <p:cNvSpPr/>
          <p:nvPr/>
        </p:nvSpPr>
        <p:spPr>
          <a:xfrm>
            <a:off x="368479" y="993430"/>
            <a:ext cx="11275834" cy="18845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场景</a:t>
            </a:r>
            <a:r>
              <a:rPr lang="zh-CN" altLang="en-US" sz="2000" dirty="0">
                <a:latin typeface="+mn-ea"/>
                <a:cs typeface="Times New Roman" panose="02020603050405020304" pitchFamily="18" charset="0"/>
              </a:rPr>
              <a:t>：数据管理者不公开数据集，但提供针对数据集的各类统计查询操作，并响应用的查询请求；</a:t>
            </a:r>
            <a:endParaRPr lang="en-US" altLang="zh-CN" sz="2000" dirty="0">
              <a:latin typeface="+mn-ea"/>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应答结果：</a:t>
            </a:r>
            <a:r>
              <a:rPr lang="zh-CN" altLang="en-US" sz="2000" dirty="0">
                <a:latin typeface="+mn-ea"/>
                <a:cs typeface="Times New Roman" panose="02020603050405020304" pitchFamily="18" charset="0"/>
              </a:rPr>
              <a:t>对数据集的查询结果是一个确定的值或向量，但应答结果是服从某概率分布的随机变量，其大概率是上述与确定的值或向量近似</a:t>
            </a:r>
            <a:endParaRPr lang="en-US" altLang="zh-CN"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背景知识最大化：</a:t>
            </a:r>
            <a:r>
              <a:rPr lang="zh-CN" altLang="en-US" sz="2000" dirty="0">
                <a:latin typeface="+mn-ea"/>
                <a:cs typeface="Times New Roman" panose="02020603050405020304" pitchFamily="18" charset="0"/>
              </a:rPr>
              <a:t>在差分隐私中，攻击者被认为具有最大的背景知识，</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与</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的关系</a:t>
            </a:r>
            <a:endParaRPr lang="en-US" altLang="zh-CN" sz="2000" dirty="0">
              <a:latin typeface="+mn-ea"/>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50674" y="3014663"/>
            <a:ext cx="9480322" cy="30146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431711" y="1597246"/>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a:p>
        </p:txBody>
      </p:sp>
      <p:sp>
        <p:nvSpPr>
          <p:cNvPr id="10" name="TextBox 20"/>
          <p:cNvSpPr txBox="1"/>
          <p:nvPr/>
        </p:nvSpPr>
        <p:spPr>
          <a:xfrm>
            <a:off x="753575"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2</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16" name="TextBox 20"/>
          <p:cNvSpPr txBox="1"/>
          <p:nvPr/>
        </p:nvSpPr>
        <p:spPr>
          <a:xfrm>
            <a:off x="2760830"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6</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22" name="TextBox 20"/>
          <p:cNvSpPr txBox="1"/>
          <p:nvPr/>
        </p:nvSpPr>
        <p:spPr>
          <a:xfrm>
            <a:off x="4738021" y="1151132"/>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7</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05913" y="2021050"/>
            <a:ext cx="2086777" cy="1569660"/>
          </a:xfrm>
          <a:prstGeom prst="rect">
            <a:avLst/>
          </a:prstGeom>
          <a:noFill/>
        </p:spPr>
        <p:txBody>
          <a:bodyPr wrap="square" rtlCol="0">
            <a:spAutoFit/>
          </a:bodyPr>
          <a:lstStyle/>
          <a:p>
            <a:pPr algn="just"/>
            <a:r>
              <a:rPr lang="zh-CN" altLang="en-US" sz="1600" dirty="0"/>
              <a:t>勒索病毒最新变种在国内爆发，攻击次数高达</a:t>
            </a:r>
            <a:r>
              <a:rPr lang="en-US" altLang="zh-CN" sz="1600" dirty="0"/>
              <a:t>1700</a:t>
            </a:r>
            <a:r>
              <a:rPr lang="zh-CN" altLang="en-US" sz="1600" dirty="0"/>
              <a:t>万余次，大批企业用户纷纷中招，其中不乏政府、高校、医院等公共基础设施。</a:t>
            </a:r>
            <a:endParaRPr lang="en-US" sz="1600" dirty="0"/>
          </a:p>
        </p:txBody>
      </p:sp>
      <p:sp>
        <p:nvSpPr>
          <p:cNvPr id="24" name="文本框 23"/>
          <p:cNvSpPr txBox="1"/>
          <p:nvPr/>
        </p:nvSpPr>
        <p:spPr>
          <a:xfrm>
            <a:off x="2577779" y="2021050"/>
            <a:ext cx="1871022" cy="1569660"/>
          </a:xfrm>
          <a:prstGeom prst="rect">
            <a:avLst/>
          </a:prstGeom>
          <a:noFill/>
        </p:spPr>
        <p:txBody>
          <a:bodyPr wrap="square" rtlCol="0">
            <a:spAutoFit/>
          </a:bodyPr>
          <a:lstStyle/>
          <a:p>
            <a:pPr algn="just"/>
            <a:r>
              <a:rPr lang="en-US" altLang="zh-CN" sz="1600" dirty="0" err="1"/>
              <a:t>AcFun</a:t>
            </a:r>
            <a:r>
              <a:rPr lang="zh-CN" altLang="en-US" sz="1600" dirty="0"/>
              <a:t>弹幕视频网受黑客攻击，近千万条用户数据外泄，包含用户</a:t>
            </a:r>
            <a:r>
              <a:rPr lang="en-US" altLang="zh-CN" sz="1600" dirty="0"/>
              <a:t>ID</a:t>
            </a:r>
            <a:r>
              <a:rPr lang="zh-CN" altLang="en-US" sz="1600" dirty="0"/>
              <a:t>、用户昵称、加密存储的密码等信息。</a:t>
            </a:r>
            <a:endParaRPr lang="en-US" altLang="zh-CN" dirty="0"/>
          </a:p>
        </p:txBody>
      </p:sp>
      <p:sp>
        <p:nvSpPr>
          <p:cNvPr id="25" name="文本框 24"/>
          <p:cNvSpPr txBox="1"/>
          <p:nvPr/>
        </p:nvSpPr>
        <p:spPr>
          <a:xfrm>
            <a:off x="6611432" y="1995899"/>
            <a:ext cx="1752027" cy="2062103"/>
          </a:xfrm>
          <a:prstGeom prst="rect">
            <a:avLst/>
          </a:prstGeom>
          <a:noFill/>
        </p:spPr>
        <p:txBody>
          <a:bodyPr wrap="square" rtlCol="0">
            <a:spAutoFit/>
          </a:bodyPr>
          <a:lstStyle/>
          <a:p>
            <a:pPr algn="just"/>
            <a:r>
              <a:rPr lang="zh-CN" altLang="en-US" sz="1600" dirty="0"/>
              <a:t>华住旗下酒店开房记录泄露数据，内容涉及大量个人入住酒店信息，主要为姓名、身份证信息、手机号、卡号等，约</a:t>
            </a:r>
            <a:r>
              <a:rPr lang="en-US" altLang="zh-CN" sz="1600" dirty="0"/>
              <a:t>5</a:t>
            </a:r>
            <a:r>
              <a:rPr lang="zh-CN" altLang="en-US" sz="1600" dirty="0"/>
              <a:t>亿条公民信息。</a:t>
            </a:r>
            <a:endParaRPr lang="en-US" altLang="zh-CN" sz="1600" dirty="0"/>
          </a:p>
        </p:txBody>
      </p:sp>
      <p:sp>
        <p:nvSpPr>
          <p:cNvPr id="31" name="TextBox 20"/>
          <p:cNvSpPr txBox="1"/>
          <p:nvPr/>
        </p:nvSpPr>
        <p:spPr>
          <a:xfrm>
            <a:off x="6707208"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7</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37" name="TextBox 20"/>
          <p:cNvSpPr txBox="1"/>
          <p:nvPr/>
        </p:nvSpPr>
        <p:spPr>
          <a:xfrm>
            <a:off x="8800454"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黑体" panose="02010609060101010101" pitchFamily="49" charset="-122"/>
                <a:cs typeface="+mn-cs"/>
              </a:defRPr>
            </a:lvl9pPr>
          </a:lstStyle>
          <a:p>
            <a:pPr algn="just" eaLnBrk="1" hangingPunct="1"/>
            <a:r>
              <a:rPr lang="en-US" altLang="zh-CN" sz="2000" b="1" noProof="1">
                <a:solidFill>
                  <a:srgbClr val="C00000"/>
                </a:solidFill>
                <a:latin typeface="微软雅黑" panose="020B0503020204020204" pitchFamily="34" charset="-122"/>
                <a:ea typeface="微软雅黑" panose="020B0503020204020204" pitchFamily="34" charset="-122"/>
              </a:rPr>
              <a:t>2018</a:t>
            </a:r>
            <a:r>
              <a:rPr lang="zh-CN" altLang="en-US" sz="2000" b="1" noProof="1">
                <a:solidFill>
                  <a:srgbClr val="C00000"/>
                </a:solidFill>
                <a:latin typeface="微软雅黑" panose="020B0503020204020204" pitchFamily="34" charset="-122"/>
                <a:ea typeface="微软雅黑" panose="020B0503020204020204" pitchFamily="34" charset="-122"/>
              </a:rPr>
              <a:t>年</a:t>
            </a:r>
            <a:r>
              <a:rPr lang="en-US" altLang="zh-CN" sz="2000" b="1" noProof="1">
                <a:solidFill>
                  <a:srgbClr val="C00000"/>
                </a:solidFill>
                <a:latin typeface="微软雅黑" panose="020B0503020204020204" pitchFamily="34" charset="-122"/>
                <a:ea typeface="微软雅黑" panose="020B0503020204020204" pitchFamily="34" charset="-122"/>
              </a:rPr>
              <a:t>12</a:t>
            </a:r>
            <a:r>
              <a:rPr lang="zh-CN" altLang="en-US" sz="2000" b="1" noProof="1">
                <a:solidFill>
                  <a:srgbClr val="C00000"/>
                </a:solidFill>
                <a:latin typeface="微软雅黑" panose="020B0503020204020204" pitchFamily="34" charset="-122"/>
                <a:ea typeface="微软雅黑" panose="020B0503020204020204" pitchFamily="34" charset="-122"/>
              </a:rPr>
              <a:t>月</a:t>
            </a:r>
            <a:endParaRPr lang="zh-CN" altLang="en-US" sz="2000" b="1" noProof="1">
              <a:solidFill>
                <a:srgbClr val="C00000"/>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602140" y="2021050"/>
            <a:ext cx="1752027" cy="1815882"/>
          </a:xfrm>
          <a:prstGeom prst="rect">
            <a:avLst/>
          </a:prstGeom>
          <a:noFill/>
        </p:spPr>
        <p:txBody>
          <a:bodyPr wrap="square" rtlCol="0">
            <a:spAutoFit/>
          </a:bodyPr>
          <a:lstStyle/>
          <a:p>
            <a:pPr algn="just"/>
            <a:r>
              <a:rPr lang="zh-CN" altLang="en-US" sz="1600" dirty="0"/>
              <a:t>暗网上兜售圆通</a:t>
            </a:r>
            <a:r>
              <a:rPr lang="en-US" altLang="zh-CN" sz="1600" dirty="0"/>
              <a:t>10</a:t>
            </a:r>
            <a:r>
              <a:rPr lang="zh-CN" altLang="en-US" sz="1600" dirty="0"/>
              <a:t>亿条快递数据，这些数据是</a:t>
            </a:r>
            <a:r>
              <a:rPr lang="en-US" altLang="zh-CN" sz="1600" dirty="0"/>
              <a:t>2014</a:t>
            </a:r>
            <a:r>
              <a:rPr lang="zh-CN" altLang="en-US" sz="1600" dirty="0"/>
              <a:t>年下旬的数据，数据信息包括寄</a:t>
            </a:r>
            <a:r>
              <a:rPr lang="en-US" altLang="zh-CN" sz="1600" dirty="0"/>
              <a:t>(</a:t>
            </a:r>
            <a:r>
              <a:rPr lang="zh-CN" altLang="en-US" sz="1600" dirty="0"/>
              <a:t>收</a:t>
            </a:r>
            <a:r>
              <a:rPr lang="en-US" altLang="zh-CN" sz="1600" dirty="0"/>
              <a:t>)</a:t>
            </a:r>
            <a:r>
              <a:rPr lang="zh-CN" altLang="en-US" sz="1600" dirty="0"/>
              <a:t>件人姓名，电话，地址等信息</a:t>
            </a:r>
            <a:endParaRPr lang="en-US" altLang="zh-CN" sz="1600" dirty="0"/>
          </a:p>
        </p:txBody>
      </p:sp>
      <p:sp>
        <p:nvSpPr>
          <p:cNvPr id="39" name="文本框 38"/>
          <p:cNvSpPr txBox="1"/>
          <p:nvPr/>
        </p:nvSpPr>
        <p:spPr>
          <a:xfrm>
            <a:off x="8628150" y="1997501"/>
            <a:ext cx="2306550" cy="2062103"/>
          </a:xfrm>
          <a:prstGeom prst="rect">
            <a:avLst/>
          </a:prstGeom>
          <a:noFill/>
        </p:spPr>
        <p:txBody>
          <a:bodyPr wrap="square" rtlCol="0">
            <a:spAutoFit/>
          </a:bodyPr>
          <a:lstStyle/>
          <a:p>
            <a:pPr algn="just"/>
            <a:r>
              <a:rPr lang="zh-CN" altLang="en-US" sz="1600" dirty="0"/>
              <a:t>一种新型的勒索病毒在国内开始传播。该病毒采用“供应链感染”方式进行传播，通过论坛传播植入病毒的“易语言”编程软件，进而植入各开发者开发的软件，传播勒索病毒。</a:t>
            </a:r>
            <a:endParaRPr lang="en-US" altLang="zh-CN" sz="1600" dirty="0"/>
          </a:p>
        </p:txBody>
      </p:sp>
      <p:pic>
        <p:nvPicPr>
          <p:cNvPr id="40" name="图片 39"/>
          <p:cNvPicPr>
            <a:picLocks noChangeAspect="1"/>
          </p:cNvPicPr>
          <p:nvPr/>
        </p:nvPicPr>
        <p:blipFill>
          <a:blip r:embed="rId1"/>
          <a:stretch>
            <a:fillRect/>
          </a:stretch>
        </p:blipFill>
        <p:spPr>
          <a:xfrm>
            <a:off x="426585" y="4404789"/>
            <a:ext cx="1902867" cy="1504371"/>
          </a:xfrm>
          <a:prstGeom prst="rect">
            <a:avLst/>
          </a:prstGeom>
        </p:spPr>
      </p:pic>
      <p:pic>
        <p:nvPicPr>
          <p:cNvPr id="41" name="图片 40"/>
          <p:cNvPicPr>
            <a:picLocks noChangeAspect="1"/>
          </p:cNvPicPr>
          <p:nvPr/>
        </p:nvPicPr>
        <p:blipFill>
          <a:blip r:embed="rId2"/>
          <a:stretch>
            <a:fillRect/>
          </a:stretch>
        </p:blipFill>
        <p:spPr>
          <a:xfrm>
            <a:off x="2492690" y="4404789"/>
            <a:ext cx="1928665" cy="1443910"/>
          </a:xfrm>
          <a:prstGeom prst="rect">
            <a:avLst/>
          </a:prstGeom>
        </p:spPr>
      </p:pic>
      <p:pic>
        <p:nvPicPr>
          <p:cNvPr id="42" name="图片 41"/>
          <p:cNvPicPr>
            <a:picLocks noChangeAspect="1"/>
          </p:cNvPicPr>
          <p:nvPr/>
        </p:nvPicPr>
        <p:blipFill>
          <a:blip r:embed="rId3"/>
          <a:stretch>
            <a:fillRect/>
          </a:stretch>
        </p:blipFill>
        <p:spPr>
          <a:xfrm>
            <a:off x="4541249" y="4396231"/>
            <a:ext cx="1871022" cy="1461026"/>
          </a:xfrm>
          <a:prstGeom prst="rect">
            <a:avLst/>
          </a:prstGeom>
        </p:spPr>
      </p:pic>
      <p:pic>
        <p:nvPicPr>
          <p:cNvPr id="43" name="图片 42"/>
          <p:cNvPicPr>
            <a:picLocks noChangeAspect="1"/>
          </p:cNvPicPr>
          <p:nvPr/>
        </p:nvPicPr>
        <p:blipFill>
          <a:blip r:embed="rId4"/>
          <a:stretch>
            <a:fillRect/>
          </a:stretch>
        </p:blipFill>
        <p:spPr>
          <a:xfrm>
            <a:off x="8782589" y="4404789"/>
            <a:ext cx="2073871" cy="1452468"/>
          </a:xfrm>
          <a:prstGeom prst="rect">
            <a:avLst/>
          </a:prstGeom>
        </p:spPr>
      </p:pic>
      <p:pic>
        <p:nvPicPr>
          <p:cNvPr id="44" name="图片 43"/>
          <p:cNvPicPr>
            <a:picLocks noChangeAspect="1"/>
          </p:cNvPicPr>
          <p:nvPr/>
        </p:nvPicPr>
        <p:blipFill>
          <a:blip r:embed="rId5"/>
          <a:stretch>
            <a:fillRect/>
          </a:stretch>
        </p:blipFill>
        <p:spPr>
          <a:xfrm>
            <a:off x="6563140" y="4396231"/>
            <a:ext cx="1986760" cy="1452467"/>
          </a:xfrm>
          <a:prstGeom prst="rect">
            <a:avLst/>
          </a:prstGeom>
        </p:spPr>
      </p:pic>
      <p:sp>
        <p:nvSpPr>
          <p:cNvPr id="19"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近年来我国主要的网络安全事件</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差分隐私：定义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7" name="矩形 6"/>
          <p:cNvSpPr/>
          <p:nvPr/>
        </p:nvSpPr>
        <p:spPr>
          <a:xfrm>
            <a:off x="590549" y="1158880"/>
            <a:ext cx="11053763" cy="1785104"/>
          </a:xfrm>
          <a:prstGeom prst="rect">
            <a:avLst/>
          </a:prstGeom>
        </p:spPr>
        <p:txBody>
          <a:bodyPr wrap="square">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a:t>
            </a:r>
            <a:r>
              <a:rPr lang="zh-CN" altLang="en-US" sz="2000" b="1" dirty="0">
                <a:solidFill>
                  <a:srgbClr val="C00000"/>
                </a:solidFill>
                <a:latin typeface="Times New Roman" panose="02020603050405020304" pitchFamily="18" charset="0"/>
                <a:cs typeface="Times New Roman" panose="02020603050405020304" pitchFamily="18" charset="0"/>
              </a:rPr>
              <a:t>差分隐私</a:t>
            </a:r>
            <a:r>
              <a:rPr lang="en-US" altLang="zh-CN" sz="2000" b="1"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给定任意两个邻近数据集</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a:latin typeface="SSJ-PK748200000a3-Identity-H"/>
              </a:rPr>
              <a:t>二者互相之间至多相差一条记录</a:t>
            </a:r>
            <a:r>
              <a:rPr lang="zh-CN" altLang="en-US" sz="2000" dirty="0">
                <a:latin typeface="Times New Roman" panose="02020603050405020304" pitchFamily="18" charset="0"/>
                <a:cs typeface="Times New Roman" panose="02020603050405020304" pitchFamily="18" charset="0"/>
              </a:rPr>
              <a:t>），给定一个随机算法 </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，其输出结果范围为</a:t>
            </a:r>
            <a:r>
              <a:rPr lang="en-US" altLang="zh-CN" sz="2000" dirty="0">
                <a:latin typeface="Times New Roman" panose="02020603050405020304" pitchFamily="18" charset="0"/>
                <a:cs typeface="Times New Roman" panose="02020603050405020304" pitchFamily="18" charset="0"/>
              </a:rPr>
              <a:t>Range(M)</a:t>
            </a:r>
            <a:r>
              <a:rPr lang="zh-CN" altLang="en-US" sz="2000" dirty="0">
                <a:latin typeface="Times New Roman" panose="02020603050405020304" pitchFamily="18" charset="0"/>
                <a:cs typeface="Times New Roman" panose="02020603050405020304" pitchFamily="18" charset="0"/>
              </a:rPr>
              <a:t>，如果算法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的任意输出结果</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Range(M))</a:t>
            </a:r>
            <a:r>
              <a:rPr lang="zh-CN" altLang="en-US" sz="2000" dirty="0">
                <a:latin typeface="Times New Roman" panose="02020603050405020304" pitchFamily="18" charset="0"/>
                <a:cs typeface="Times New Roman" panose="02020603050405020304" pitchFamily="18" charset="0"/>
              </a:rPr>
              <a:t>，满足下列不等式，则称算法 </a:t>
            </a:r>
            <a:r>
              <a:rPr lang="en-US" altLang="zh-CN" sz="2000" dirty="0">
                <a:latin typeface="Times New Roman" panose="02020603050405020304" pitchFamily="18" charset="0"/>
                <a:cs typeface="Times New Roman" panose="02020603050405020304" pitchFamily="18" charset="0"/>
              </a:rPr>
              <a:t>M </a:t>
            </a:r>
            <a:r>
              <a:rPr lang="zh-CN" altLang="en-US" sz="2000" dirty="0">
                <a:latin typeface="Times New Roman" panose="02020603050405020304" pitchFamily="18" charset="0"/>
                <a:cs typeface="Times New Roman" panose="02020603050405020304" pitchFamily="18" charset="0"/>
              </a:rPr>
              <a:t>满足 </a:t>
            </a:r>
            <a:r>
              <a:rPr lang="el-GR" altLang="zh-CN" sz="2000" dirty="0">
                <a:latin typeface="Times New Roman" panose="02020603050405020304" pitchFamily="18" charset="0"/>
                <a:cs typeface="Times New Roman" panose="02020603050405020304" pitchFamily="18" charset="0"/>
              </a:rPr>
              <a:t>ε</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差分隐私 </a:t>
            </a:r>
            <a:endParaRPr lang="zh-CN" altLang="en-US" sz="20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graphicFrame>
        <p:nvGraphicFramePr>
          <p:cNvPr id="13" name="对象 12"/>
          <p:cNvGraphicFramePr>
            <a:graphicFrameLocks noChangeAspect="1"/>
          </p:cNvGraphicFramePr>
          <p:nvPr/>
        </p:nvGraphicFramePr>
        <p:xfrm>
          <a:off x="5207000" y="3289300"/>
          <a:ext cx="812800" cy="203200"/>
        </p:xfrm>
        <a:graphic>
          <a:graphicData uri="http://schemas.openxmlformats.org/presentationml/2006/ole">
            <mc:AlternateContent xmlns:mc="http://schemas.openxmlformats.org/markup-compatibility/2006">
              <mc:Choice xmlns:v="urn:schemas-microsoft-com:vml" Requires="v">
                <p:oleObj spid="_x0000_s2" name="" r:id="rId1" imgW="0" imgH="0" progId="Equation.DSMT4">
                  <p:embed/>
                </p:oleObj>
              </mc:Choice>
              <mc:Fallback>
                <p:oleObj name="" r:id="rId1" imgW="0" imgH="0" progId="Equation.DSMT4">
                  <p:embed/>
                  <p:pic>
                    <p:nvPicPr>
                      <p:cNvPr id="0" name="图片 1"/>
                      <p:cNvPicPr/>
                      <p:nvPr/>
                    </p:nvPicPr>
                    <p:blipFill>
                      <a:blip/>
                      <a:stretch>
                        <a:fillRect/>
                      </a:stretch>
                    </p:blipFill>
                    <p:spPr>
                      <a:xfrm>
                        <a:off x="5207000" y="3289300"/>
                        <a:ext cx="812800" cy="203200"/>
                      </a:xfrm>
                      <a:prstGeom prst="rect">
                        <a:avLst/>
                      </a:prstGeom>
                    </p:spPr>
                  </p:pic>
                </p:oleObj>
              </mc:Fallback>
            </mc:AlternateContent>
          </a:graphicData>
        </a:graphic>
      </p:graphicFrame>
      <p:pic>
        <p:nvPicPr>
          <p:cNvPr id="14" name="图片 13"/>
          <p:cNvPicPr>
            <a:picLocks noChangeAspect="1"/>
          </p:cNvPicPr>
          <p:nvPr/>
        </p:nvPicPr>
        <p:blipFill>
          <a:blip r:embed="rId2"/>
          <a:stretch>
            <a:fillRect/>
          </a:stretch>
        </p:blipFill>
        <p:spPr>
          <a:xfrm>
            <a:off x="590549" y="2767172"/>
            <a:ext cx="4781593" cy="522128"/>
          </a:xfrm>
          <a:prstGeom prst="rect">
            <a:avLst/>
          </a:prstGeom>
        </p:spPr>
      </p:pic>
      <p:sp>
        <p:nvSpPr>
          <p:cNvPr id="15" name="矩形 14"/>
          <p:cNvSpPr/>
          <p:nvPr/>
        </p:nvSpPr>
        <p:spPr>
          <a:xfrm>
            <a:off x="590549" y="3568701"/>
            <a:ext cx="6510339" cy="29517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概率</a:t>
            </a:r>
            <a:r>
              <a:rPr lang="en-US" altLang="zh-CN" dirty="0" err="1">
                <a:latin typeface="Times New Roman" panose="02020603050405020304" pitchFamily="18" charset="0"/>
                <a:cs typeface="Times New Roman" panose="02020603050405020304" pitchFamily="18" charset="0"/>
              </a:rPr>
              <a:t>Pr</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由算法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的随机性控制，也表示隐私被披露的风险</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隐私预算参数</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表示隐私保护程度，</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越小隐私保护程度越高</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差分隐私技术限制了任意一条记录对算法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输出结果的影响</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用户隐私泄露的概率有一个数学的上界</a:t>
            </a:r>
            <a:endParaRPr lang="en-US" altLang="zh-CN" dirty="0">
              <a:solidFill>
                <a:srgbClr val="2B2B2B"/>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相比传统的 </a:t>
            </a:r>
            <a:r>
              <a:rPr lang="en-US" altLang="zh-CN" dirty="0">
                <a:solidFill>
                  <a:srgbClr val="2B2B2B"/>
                </a:solidFill>
                <a:latin typeface="Times New Roman" panose="02020603050405020304" pitchFamily="18" charset="0"/>
                <a:cs typeface="Times New Roman" panose="02020603050405020304" pitchFamily="18" charset="0"/>
              </a:rPr>
              <a:t>k-anonymity</a:t>
            </a:r>
            <a:r>
              <a:rPr lang="zh-CN" altLang="en-US" dirty="0">
                <a:solidFill>
                  <a:srgbClr val="2B2B2B"/>
                </a:solidFill>
                <a:latin typeface="Times New Roman" panose="02020603050405020304" pitchFamily="18" charset="0"/>
                <a:cs typeface="Times New Roman" panose="02020603050405020304" pitchFamily="18" charset="0"/>
              </a:rPr>
              <a:t>，差分隐私使隐私保护的模型更加清晰</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413" y="3243545"/>
            <a:ext cx="5081587" cy="27157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89670" y="1182231"/>
            <a:ext cx="11068905" cy="419287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隐私保护预算</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用来控制算法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在两个邻近数据集上获得相同输出的概率比值，体现了</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所能够提供的隐私保护水平</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通常取很小的值，例如</a:t>
            </a:r>
            <a:r>
              <a:rPr lang="en-US" altLang="zh-CN" sz="2000" dirty="0">
                <a:latin typeface="Times New Roman" panose="02020603050405020304" pitchFamily="18" charset="0"/>
                <a:cs typeface="Times New Roman" panose="02020603050405020304" pitchFamily="18" charset="0"/>
              </a:rPr>
              <a:t>0.01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，或者</a:t>
            </a:r>
            <a:r>
              <a:rPr lang="en-US" altLang="zh-CN" sz="2000" dirty="0">
                <a:latin typeface="Times New Roman" panose="02020603050405020304" pitchFamily="18" charset="0"/>
                <a:cs typeface="Times New Roman" panose="02020603050405020304" pitchFamily="18" charset="0"/>
              </a:rPr>
              <a:t>ln2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ln3</a:t>
            </a:r>
            <a:r>
              <a:rPr lang="zh-CN" altLang="en-US" sz="2000" dirty="0">
                <a:latin typeface="Times New Roman" panose="02020603050405020304" pitchFamily="18" charset="0"/>
                <a:cs typeface="Times New Roman" panose="02020603050405020304" pitchFamily="18" charset="0"/>
              </a:rPr>
              <a:t>等。</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越小，表示隐私保护水平越高当</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等于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时，保护水平达到最高</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因此，</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的取值要结合具体需求来达到输出结果的安全性与可用性的平衡</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需求</a:t>
            </a:r>
            <a:r>
              <a:rPr lang="zh-CN" altLang="en-US" sz="2000" dirty="0">
                <a:latin typeface="微软雅黑" panose="020B0503020204020204" pitchFamily="34" charset="-122"/>
                <a:ea typeface="微软雅黑" panose="020B0503020204020204" pitchFamily="34" charset="-122"/>
              </a:rPr>
              <a:t>：一个复杂的隐私保护问题通常需要多次应用差分隐私保护算法才能得以解决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在这种情况下，为了保证整个过程的隐私保护水平控制在给定的预算</a:t>
            </a:r>
            <a:r>
              <a:rPr lang="el-GR" altLang="zh-CN" sz="2000" dirty="0">
                <a:latin typeface="微软雅黑" panose="020B0503020204020204" pitchFamily="34" charset="-122"/>
                <a:ea typeface="微软雅黑" panose="020B0503020204020204" pitchFamily="34" charset="-122"/>
              </a:rPr>
              <a:t>ε</a:t>
            </a:r>
            <a:r>
              <a:rPr lang="zh-CN" altLang="en-US" sz="2000" dirty="0">
                <a:latin typeface="微软雅黑" panose="020B0503020204020204" pitchFamily="34" charset="-122"/>
                <a:ea typeface="微软雅黑" panose="020B0503020204020204" pitchFamily="34" charset="-122"/>
              </a:rPr>
              <a:t>之内，需要合理地将全部预算分配到整个算法的各个步骤中。 </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1790" y="3313838"/>
            <a:ext cx="6968420" cy="2834250"/>
          </a:xfrm>
          <a:prstGeom prst="rect">
            <a:avLst/>
          </a:prstGeom>
        </p:spPr>
      </p:pic>
      <p:sp>
        <p:nvSpPr>
          <p:cNvPr id="5" name="矩形 4"/>
          <p:cNvSpPr/>
          <p:nvPr/>
        </p:nvSpPr>
        <p:spPr>
          <a:xfrm>
            <a:off x="389670" y="987228"/>
            <a:ext cx="11141930" cy="2092881"/>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序列组合性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，那么对于 同一数据集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，由这些算法构成的组合算法</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提供 </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差分隐私 保护</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ε</a:t>
            </a:r>
            <a:r>
              <a:rPr lang="en-US" altLang="zh-CN" sz="20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000" i="1" baseline="-25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spcAft>
                <a:spcPts val="1200"/>
              </a:spcAft>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并行组合性</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，那么对于 不相交的数据集</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，由这些算法构成的组合算法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提供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max(</a:t>
            </a:r>
            <a:r>
              <a:rPr lang="el-GR" altLang="zh-CN" sz="2000" dirty="0">
                <a:latin typeface="Times New Roman" panose="02020603050405020304" pitchFamily="18" charset="0"/>
                <a:ea typeface="微软雅黑" panose="020B0503020204020204" pitchFamily="34" charset="-122"/>
                <a:cs typeface="Times New Roman" panose="02020603050405020304" pitchFamily="18" charset="0"/>
              </a:rPr>
              <a:t>ε</a:t>
            </a:r>
            <a:r>
              <a:rPr lang="en-US" altLang="zh-CN" sz="20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差分隐私保护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2526413" y="1451489"/>
            <a:ext cx="7528843" cy="4686542"/>
          </a:xfrm>
          <a:prstGeom prst="rect">
            <a:avLst/>
          </a:prstGeom>
        </p:spPr>
      </p:pic>
      <p:sp>
        <p:nvSpPr>
          <p:cNvPr id="7" name="矩形 6"/>
          <p:cNvSpPr/>
          <p:nvPr/>
        </p:nvSpPr>
        <p:spPr>
          <a:xfrm>
            <a:off x="389670" y="1026925"/>
            <a:ext cx="7082444" cy="400110"/>
          </a:xfrm>
          <a:prstGeom prst="rect">
            <a:avLst/>
          </a:prstGeom>
        </p:spPr>
        <p:txBody>
          <a:bodyPr wrap="square">
            <a:spAutoFit/>
          </a:bodyPr>
          <a:lstStyle/>
          <a:p>
            <a:r>
              <a:rPr lang="zh-CN" altLang="en-US" sz="2000" dirty="0">
                <a:solidFill>
                  <a:srgbClr val="2B2B2B"/>
                </a:solidFill>
                <a:latin typeface="+mn-ea"/>
              </a:rPr>
              <a:t>无论查询是什么，两个相邻的数据库返回的结果总是近似的</a:t>
            </a:r>
            <a:r>
              <a:rPr lang="zh-CN" altLang="en-US" dirty="0">
                <a:solidFill>
                  <a:srgbClr val="2B2B2B"/>
                </a:solidFill>
                <a:latin typeface="宋体" panose="02010600030101010101" pitchFamily="2" charset="-122"/>
                <a:ea typeface="宋体" panose="02010600030101010101" pitchFamily="2" charset="-122"/>
              </a:rPr>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89669" y="1150501"/>
            <a:ext cx="11640405" cy="1477328"/>
          </a:xfrm>
          <a:prstGeom prst="rect">
            <a:avLst/>
          </a:prstGeom>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数据集为用户提供统计查询服务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例如计数查询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，但不能泄露具体记录的值。</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设用户输入参数 </a:t>
            </a:r>
            <a:r>
              <a:rPr lang="en-US" altLang="zh-CN" i="1" dirty="0">
                <a:latin typeface="Times New Roman" panose="02020603050405020304" pitchFamily="18" charset="0"/>
                <a:cs typeface="Times New Roman" panose="02020603050405020304" pitchFamily="18" charset="0"/>
              </a:rPr>
              <a:t>S</a:t>
            </a:r>
            <a:r>
              <a:rPr lang="en-US" altLang="zh-CN" i="1" baseline="-25000" dirty="0">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调用查询函数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 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来得到数据集前</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行中满足“诊断结果”</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的记录数量，并将函数值反馈给用户</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假设攻击者欲推测 </a:t>
            </a:r>
            <a:r>
              <a:rPr lang="en-US" altLang="zh-CN" dirty="0">
                <a:latin typeface="Times New Roman" panose="02020603050405020304" pitchFamily="18" charset="0"/>
                <a:cs typeface="Times New Roman" panose="02020603050405020304" pitchFamily="18" charset="0"/>
              </a:rPr>
              <a:t>Alice</a:t>
            </a:r>
            <a:r>
              <a:rPr lang="zh-CN" altLang="en-US" dirty="0">
                <a:latin typeface="Times New Roman" panose="02020603050405020304" pitchFamily="18" charset="0"/>
                <a:cs typeface="Times New Roman" panose="02020603050405020304" pitchFamily="18" charset="0"/>
              </a:rPr>
              <a:t>是否患有癌症，并且知道 </a:t>
            </a:r>
            <a:r>
              <a:rPr lang="en-US" altLang="zh-CN" dirty="0">
                <a:latin typeface="Times New Roman" panose="02020603050405020304" pitchFamily="18" charset="0"/>
                <a:cs typeface="Times New Roman" panose="02020603050405020304" pitchFamily="18" charset="0"/>
              </a:rPr>
              <a:t>Alice </a:t>
            </a:r>
            <a:r>
              <a:rPr lang="zh-CN" altLang="en-US" dirty="0">
                <a:latin typeface="Times New Roman" panose="02020603050405020304" pitchFamily="18" charset="0"/>
                <a:cs typeface="Times New Roman" panose="02020603050405020304" pitchFamily="18" charset="0"/>
              </a:rPr>
              <a:t>在数据集的第</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行，那么可以用 </a:t>
            </a:r>
            <a:r>
              <a:rPr lang="en-US" altLang="zh-CN" dirty="0">
                <a:latin typeface="Times New Roman" panose="02020603050405020304" pitchFamily="18" charset="0"/>
                <a:cs typeface="Times New Roman" panose="02020603050405020304" pitchFamily="18" charset="0"/>
              </a:rPr>
              <a:t>count(5)-count(4)=1</a:t>
            </a:r>
            <a:r>
              <a:rPr lang="zh-CN" altLang="en-US" dirty="0">
                <a:latin typeface="Times New Roman" panose="02020603050405020304" pitchFamily="18" charset="0"/>
                <a:cs typeface="Times New Roman" panose="02020603050405020304" pitchFamily="18" charset="0"/>
              </a:rPr>
              <a:t>来推出正确的结果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84687" y="2552700"/>
            <a:ext cx="3605766" cy="2090738"/>
          </a:xfrm>
          <a:prstGeom prst="rect">
            <a:avLst/>
          </a:prstGeom>
        </p:spPr>
      </p:pic>
      <p:sp>
        <p:nvSpPr>
          <p:cNvPr id="8" name="矩形 7"/>
          <p:cNvSpPr/>
          <p:nvPr/>
        </p:nvSpPr>
        <p:spPr>
          <a:xfrm>
            <a:off x="389669" y="4657726"/>
            <a:ext cx="11454670" cy="1508105"/>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如果</a:t>
            </a:r>
            <a:r>
              <a:rPr lang="en-US" altLang="zh-CN"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是一个提供</a:t>
            </a:r>
            <a:r>
              <a:rPr lang="el-GR" altLang="zh-CN" i="1" dirty="0">
                <a:latin typeface="Times New Roman" panose="02020603050405020304" pitchFamily="18" charset="0"/>
                <a:cs typeface="Times New Roman" panose="02020603050405020304" pitchFamily="18" charset="0"/>
              </a:rPr>
              <a:t>ε</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差分隐私保护的查询函数，例如</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是服从某种随机分布的噪声</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假设</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可能的输出来自集合</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，那么，</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也将以几乎完全相同的概率输出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中的任一可能的值，无法通过</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来得到想要的结果</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这种针对统计输出的随机化方式使得攻击者无法得到查询结果间的差异，从而能保证数据集中每个个体的安全</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差分隐私：随机噪声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89669" y="1094292"/>
            <a:ext cx="11231523" cy="1323439"/>
          </a:xfrm>
          <a:prstGeom prst="rect">
            <a:avLst/>
          </a:prstGeom>
        </p:spPr>
        <p:txBody>
          <a:bodyPr wrap="square">
            <a:spAutoFit/>
          </a:bodyPr>
          <a:lstStyle/>
          <a:p>
            <a:pPr marL="342900" indent="-342900" algn="just">
              <a:buFont typeface="Arial" panose="020B0604020202020204" pitchFamily="34" charset="0"/>
              <a:buChar char="•"/>
            </a:pPr>
            <a:r>
              <a:rPr lang="zh-CN" altLang="en-US" sz="2000" dirty="0">
                <a:solidFill>
                  <a:srgbClr val="2B2B2B"/>
                </a:solidFill>
                <a:latin typeface="Times New Roman" panose="02020603050405020304" pitchFamily="18" charset="0"/>
                <a:cs typeface="Times New Roman" panose="02020603050405020304" pitchFamily="18" charset="0"/>
              </a:rPr>
              <a:t>要达到数据的差分隐私有四种方法：</a:t>
            </a: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、输入查询变换、中间值变换、抽样和聚合数据</a:t>
            </a:r>
            <a:endParaRPr lang="en-US" altLang="zh-CN" sz="2000" dirty="0">
              <a:solidFill>
                <a:srgbClr val="2B2B2B"/>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防止隐私泄露的重要因素是在查询结果中加噪音，对于数值的查询结果，一种常见的方法就是对结果进行数值变换</a:t>
            </a:r>
            <a:endParaRPr lang="zh-CN" altLang="en-US" sz="20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435355" y="2939596"/>
            <a:ext cx="5710960" cy="35085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5" name="矩形 4"/>
          <p:cNvSpPr/>
          <p:nvPr/>
        </p:nvSpPr>
        <p:spPr>
          <a:xfrm>
            <a:off x="389670" y="1039196"/>
            <a:ext cx="11364526" cy="557793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优点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在数据的可用性和隐私性之间达到了平衡，使用者可以通过设定自己的“隐私预算”来调整数据的可用性和隐私性。</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差分隐私用严格的数学证明度量了隐私，作为一个非常优雅的数学工具，是隐私保护的研究在未来的一个发展方向。</a:t>
            </a:r>
            <a:endParaRPr lang="en-US" altLang="zh-CN" sz="2000" dirty="0">
              <a:solidFill>
                <a:srgbClr val="31424E"/>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差分隐私也不是万能的，其中加入噪声的很多算法需要在大量的数据集上才实用。除此之外，什么才是“隐私预算”的合理设定也是一个问题。</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由于差分隐私对于“背景知识”的要求过于强，所以需要在结果中加入大量随机化，导致数据的可用性（</a:t>
            </a:r>
            <a:r>
              <a:rPr lang="en-US" altLang="zh-CN" sz="2000" dirty="0">
                <a:solidFill>
                  <a:srgbClr val="31424E"/>
                </a:solidFill>
                <a:latin typeface="微软雅黑" panose="020B0503020204020204" pitchFamily="34" charset="-122"/>
                <a:ea typeface="微软雅黑" panose="020B0503020204020204" pitchFamily="34" charset="-122"/>
              </a:rPr>
              <a:t>utility</a:t>
            </a:r>
            <a:r>
              <a:rPr lang="zh-CN" altLang="en-US" sz="2000" dirty="0">
                <a:solidFill>
                  <a:srgbClr val="31424E"/>
                </a:solidFill>
                <a:latin typeface="微软雅黑" panose="020B0503020204020204" pitchFamily="34" charset="-122"/>
                <a:ea typeface="微软雅黑" panose="020B0503020204020204" pitchFamily="34" charset="-122"/>
              </a:rPr>
              <a:t>）急剧下降。</a:t>
            </a:r>
            <a:endParaRPr lang="en-US" altLang="zh-CN" sz="2000" dirty="0">
              <a:solidFill>
                <a:srgbClr val="31424E"/>
              </a:solidFill>
              <a:latin typeface="微软雅黑" panose="020B0503020204020204" pitchFamily="34" charset="-122"/>
              <a:ea typeface="微软雅黑" panose="020B0503020204020204" pitchFamily="34" charset="-122"/>
            </a:endParaRPr>
          </a:p>
          <a:p>
            <a:pPr marL="800100" lvl="1" indent="-342900" algn="just">
              <a:lnSpc>
                <a:spcPct val="150000"/>
              </a:lnSpc>
              <a:buFont typeface="Wingdings" panose="05000000000000000000" pitchFamily="2" charset="2"/>
              <a:buChar char="ü"/>
            </a:pPr>
            <a:r>
              <a:rPr lang="zh-CN" altLang="en-US" sz="2000" dirty="0">
                <a:solidFill>
                  <a:srgbClr val="31424E"/>
                </a:solidFill>
                <a:latin typeface="微软雅黑" panose="020B0503020204020204" pitchFamily="34" charset="-122"/>
                <a:ea typeface="微软雅黑" panose="020B0503020204020204" pitchFamily="34" charset="-122"/>
              </a:rPr>
              <a:t>特别对于那些复杂的查询，有时候随机化结果几乎掩盖了真实结果。这也是导致目前应用不多的一个原因。</a:t>
            </a:r>
            <a:endParaRPr lang="zh-CN" altLang="en-US" sz="2000" dirty="0">
              <a:solidFill>
                <a:srgbClr val="31424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endParaRPr lang="zh-CN" altLang="zh-CN" b="1">
                  <a:solidFill>
                    <a:srgbClr val="FFFFFF"/>
                  </a:solidFill>
                  <a:latin typeface="黑体" panose="02010609060101010101" pitchFamily="49" charset="-122"/>
                  <a:ea typeface="黑体" panose="02010609060101010101" pitchFamily="49" charset="-122"/>
                </a:endParaRP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endParaRPr lang="zh-CN" altLang="zh-CN" b="1" dirty="0">
                    <a:solidFill>
                      <a:srgbClr val="FFFFFF"/>
                    </a:solidFill>
                    <a:latin typeface="黑体" panose="02010609060101010101" pitchFamily="49" charset="-122"/>
                    <a:ea typeface="黑体" panose="02010609060101010101" pitchFamily="49" charset="-122"/>
                  </a:endParaRP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常用的隐私保护方法</a:t>
              </a:r>
              <a:endParaRPr lang="zh-CN" altLang="en-US" sz="2400" b="1" dirty="0">
                <a:solidFill>
                  <a:srgbClr val="C00000"/>
                </a:solidFill>
                <a:latin typeface="黑体" panose="02010609060101010101" pitchFamily="49" charset="-122"/>
                <a:ea typeface="黑体" panose="02010609060101010101" pitchFamily="49" charset="-122"/>
              </a:endParaRP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常用的隐私保护方法</a:t>
            </a:r>
            <a:endParaRPr kumimoji="1" lang="zh-CN" altLang="en-US" sz="3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424112" y="909637"/>
            <a:ext cx="6505576" cy="5746592"/>
          </a:xfrm>
          <a:prstGeom prst="rect">
            <a:avLst/>
          </a:prstGeom>
        </p:spPr>
      </p:pic>
      <p:sp>
        <p:nvSpPr>
          <p:cNvPr id="5" name="文本框 4"/>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endPar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矩形 3"/>
          <p:cNvSpPr/>
          <p:nvPr/>
        </p:nvSpPr>
        <p:spPr>
          <a:xfrm>
            <a:off x="469900" y="1036272"/>
            <a:ext cx="11252200" cy="5001369"/>
          </a:xfrm>
          <a:prstGeom prst="rect">
            <a:avLst/>
          </a:prstGeom>
        </p:spPr>
        <p:txBody>
          <a:bodyPr wrap="square">
            <a:spAutoFit/>
          </a:bodyPr>
          <a:lstStyle/>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6</a:t>
            </a:r>
            <a:r>
              <a:rPr lang="zh-CN" altLang="en-US" sz="2000" dirty="0">
                <a:latin typeface="+mn-ea"/>
              </a:rPr>
              <a:t>月，有黑客公然在暗网上兜售国内某快递公司</a:t>
            </a:r>
            <a:r>
              <a:rPr lang="en-US" altLang="zh-CN" sz="2400" b="1" dirty="0">
                <a:solidFill>
                  <a:srgbClr val="C00000"/>
                </a:solidFill>
                <a:latin typeface="+mn-ea"/>
              </a:rPr>
              <a:t>10</a:t>
            </a:r>
            <a:r>
              <a:rPr lang="zh-CN" altLang="en-US" sz="2400" b="1" dirty="0">
                <a:solidFill>
                  <a:srgbClr val="C00000"/>
                </a:solidFill>
                <a:latin typeface="+mn-ea"/>
              </a:rPr>
              <a:t>亿</a:t>
            </a:r>
            <a:r>
              <a:rPr lang="zh-CN" altLang="en-US" sz="2000" dirty="0">
                <a:latin typeface="+mn-ea"/>
              </a:rPr>
              <a:t>条快递数据</a:t>
            </a:r>
            <a:endParaRPr lang="en-US" altLang="zh-CN" sz="2000" dirty="0">
              <a:latin typeface="+mn-ea"/>
            </a:endParaRPr>
          </a:p>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8</a:t>
            </a:r>
            <a:r>
              <a:rPr lang="zh-CN" altLang="en-US" sz="2000" dirty="0">
                <a:latin typeface="+mn-ea"/>
              </a:rPr>
              <a:t>月，网上突然出现了国内某知名连锁酒店入住信息数据售卖的行为，数据涉及</a:t>
            </a:r>
            <a:r>
              <a:rPr lang="en-US" altLang="zh-CN" sz="2400" dirty="0">
                <a:solidFill>
                  <a:srgbClr val="C00000"/>
                </a:solidFill>
                <a:latin typeface="+mn-ea"/>
              </a:rPr>
              <a:t>5</a:t>
            </a:r>
            <a:r>
              <a:rPr lang="zh-CN" altLang="en-US" sz="2400" dirty="0">
                <a:solidFill>
                  <a:srgbClr val="C00000"/>
                </a:solidFill>
                <a:latin typeface="+mn-ea"/>
              </a:rPr>
              <a:t>亿</a:t>
            </a:r>
            <a:r>
              <a:rPr lang="zh-CN" altLang="en-US" sz="2000" dirty="0">
                <a:latin typeface="+mn-ea"/>
              </a:rPr>
              <a:t>条用户个人信息及入住记录。</a:t>
            </a:r>
            <a:endParaRPr lang="en-US" altLang="zh-CN" sz="2000" dirty="0">
              <a:latin typeface="+mn-ea"/>
            </a:endParaRPr>
          </a:p>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11</a:t>
            </a:r>
            <a:r>
              <a:rPr lang="zh-CN" altLang="en-US" sz="2000" dirty="0">
                <a:latin typeface="+mn-ea"/>
              </a:rPr>
              <a:t>月，万豪对外发出公告称，旗下喜达屋酒店预订系统</a:t>
            </a:r>
            <a:r>
              <a:rPr lang="en-US" altLang="zh-CN" sz="2000" dirty="0">
                <a:latin typeface="+mn-ea"/>
              </a:rPr>
              <a:t>2014</a:t>
            </a:r>
            <a:r>
              <a:rPr lang="zh-CN" altLang="en-US" sz="2000" dirty="0">
                <a:latin typeface="+mn-ea"/>
              </a:rPr>
              <a:t>年起遭网络“黑客”入侵，泄露大约</a:t>
            </a:r>
            <a:r>
              <a:rPr lang="en-US" altLang="zh-CN" sz="2400" b="1" dirty="0">
                <a:solidFill>
                  <a:srgbClr val="C00000"/>
                </a:solidFill>
                <a:latin typeface="+mn-ea"/>
              </a:rPr>
              <a:t>5</a:t>
            </a:r>
            <a:r>
              <a:rPr lang="zh-CN" altLang="en-US" sz="2400" b="1" dirty="0">
                <a:solidFill>
                  <a:srgbClr val="C00000"/>
                </a:solidFill>
                <a:latin typeface="+mn-ea"/>
              </a:rPr>
              <a:t>亿</a:t>
            </a:r>
            <a:r>
              <a:rPr lang="zh-CN" altLang="en-US" sz="2000" dirty="0">
                <a:latin typeface="+mn-ea"/>
              </a:rPr>
              <a:t>客户的用户信息</a:t>
            </a:r>
            <a:endParaRPr lang="en-US" altLang="zh-CN" sz="2000" dirty="0">
              <a:latin typeface="+mn-ea"/>
            </a:endParaRP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1</a:t>
            </a:r>
            <a:r>
              <a:rPr lang="zh-CN" altLang="en-US" sz="2000" dirty="0">
                <a:latin typeface="+mn-ea"/>
              </a:rPr>
              <a:t>月，美国俄克拉荷马州证券部</a:t>
            </a:r>
            <a:r>
              <a:rPr lang="en-US" altLang="zh-CN" sz="2000" dirty="0">
                <a:latin typeface="+mn-ea"/>
              </a:rPr>
              <a:t>ODS</a:t>
            </a:r>
            <a:r>
              <a:rPr lang="zh-CN" altLang="en-US" sz="2000" dirty="0">
                <a:latin typeface="+mn-ea"/>
              </a:rPr>
              <a:t>的一台服务器可公开访问，导致包含数百万敏感文件的约</a:t>
            </a:r>
            <a:r>
              <a:rPr lang="en-US" altLang="zh-CN" sz="2400" b="1" dirty="0">
                <a:solidFill>
                  <a:srgbClr val="C00000"/>
                </a:solidFill>
                <a:latin typeface="+mn-ea"/>
              </a:rPr>
              <a:t>3TB</a:t>
            </a:r>
            <a:r>
              <a:rPr lang="zh-CN" altLang="en-US" sz="2000" dirty="0">
                <a:latin typeface="+mn-ea"/>
              </a:rPr>
              <a:t>政府数据暴露。</a:t>
            </a:r>
            <a:endParaRPr lang="zh-CN" altLang="en-US" sz="2000" dirty="0">
              <a:latin typeface="+mn-ea"/>
            </a:endParaRP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2</a:t>
            </a:r>
            <a:r>
              <a:rPr lang="zh-CN" altLang="en-US" sz="2000" dirty="0">
                <a:latin typeface="+mn-ea"/>
              </a:rPr>
              <a:t>月，一个名为</a:t>
            </a:r>
            <a:r>
              <a:rPr lang="en-US" altLang="zh-CN" sz="2000" dirty="0">
                <a:latin typeface="+mn-ea"/>
              </a:rPr>
              <a:t>Dream</a:t>
            </a:r>
            <a:r>
              <a:rPr lang="zh-CN" altLang="en-US" sz="2000" dirty="0">
                <a:latin typeface="+mn-ea"/>
              </a:rPr>
              <a:t> </a:t>
            </a:r>
            <a:r>
              <a:rPr lang="en-US" altLang="zh-CN" sz="2000" dirty="0">
                <a:latin typeface="+mn-ea"/>
              </a:rPr>
              <a:t>Market</a:t>
            </a:r>
            <a:r>
              <a:rPr lang="zh-CN" altLang="en-US" sz="2000" dirty="0">
                <a:latin typeface="+mn-ea"/>
              </a:rPr>
              <a:t>的暗网市场上挂出了</a:t>
            </a:r>
            <a:r>
              <a:rPr lang="en-US" altLang="zh-CN" sz="2400" b="1" dirty="0">
                <a:solidFill>
                  <a:srgbClr val="C00000"/>
                </a:solidFill>
                <a:latin typeface="+mn-ea"/>
              </a:rPr>
              <a:t>6.2</a:t>
            </a:r>
            <a:r>
              <a:rPr lang="zh-CN" altLang="en-US" sz="2400" b="1" dirty="0">
                <a:solidFill>
                  <a:srgbClr val="C00000"/>
                </a:solidFill>
                <a:latin typeface="+mn-ea"/>
              </a:rPr>
              <a:t>亿</a:t>
            </a:r>
            <a:r>
              <a:rPr lang="zh-CN" altLang="en-US" sz="2000" dirty="0">
                <a:latin typeface="+mn-ea"/>
              </a:rPr>
              <a:t>用户信息，交易通过比特币转账进行，打包售价不高于</a:t>
            </a:r>
            <a:r>
              <a:rPr lang="en-US" altLang="zh-CN" sz="2000" dirty="0">
                <a:latin typeface="+mn-ea"/>
              </a:rPr>
              <a:t>2</a:t>
            </a:r>
            <a:r>
              <a:rPr lang="zh-CN" altLang="en-US" sz="2000" dirty="0">
                <a:latin typeface="+mn-ea"/>
              </a:rPr>
              <a:t>万美元，该卖家宣称这些数据来自</a:t>
            </a:r>
            <a:r>
              <a:rPr lang="en-US" altLang="zh-CN" sz="2000" dirty="0">
                <a:latin typeface="+mn-ea"/>
              </a:rPr>
              <a:t>16</a:t>
            </a:r>
            <a:r>
              <a:rPr lang="zh-CN" altLang="en-US" sz="2000" dirty="0">
                <a:latin typeface="+mn-ea"/>
              </a:rPr>
              <a:t>个被攻击的网站。</a:t>
            </a:r>
            <a:endParaRPr lang="zh-CN" altLang="en-US" sz="2000" dirty="0">
              <a:latin typeface="+mn-ea"/>
            </a:endParaRP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3</a:t>
            </a:r>
            <a:r>
              <a:rPr lang="zh-CN" altLang="en-US" sz="2000" dirty="0">
                <a:latin typeface="+mn-ea"/>
              </a:rPr>
              <a:t>月，</a:t>
            </a:r>
            <a:r>
              <a:rPr lang="en-US" altLang="zh-CN" sz="2400" b="1" dirty="0">
                <a:solidFill>
                  <a:srgbClr val="C00000"/>
                </a:solidFill>
                <a:latin typeface="+mn-ea"/>
              </a:rPr>
              <a:t>57G</a:t>
            </a:r>
            <a:r>
              <a:rPr lang="zh-CN" altLang="en-US" sz="2000" dirty="0">
                <a:latin typeface="+mn-ea"/>
              </a:rPr>
              <a:t>国内招聘数据疑似泄露，</a:t>
            </a:r>
            <a:r>
              <a:rPr lang="en-US" altLang="zh-CN" sz="2400" b="1" dirty="0">
                <a:solidFill>
                  <a:srgbClr val="C00000"/>
                </a:solidFill>
                <a:latin typeface="+mn-ea"/>
              </a:rPr>
              <a:t>3300</a:t>
            </a:r>
            <a:r>
              <a:rPr lang="zh-CN" altLang="en-US" sz="2400" b="1" dirty="0">
                <a:solidFill>
                  <a:srgbClr val="C00000"/>
                </a:solidFill>
                <a:latin typeface="+mn-ea"/>
              </a:rPr>
              <a:t>万</a:t>
            </a:r>
            <a:r>
              <a:rPr lang="zh-CN" altLang="en-US" sz="2000" dirty="0">
                <a:latin typeface="+mn-ea"/>
              </a:rPr>
              <a:t>个工作简历由于</a:t>
            </a:r>
            <a:r>
              <a:rPr lang="en-US" altLang="zh-CN" sz="2000" dirty="0">
                <a:latin typeface="+mn-ea"/>
              </a:rPr>
              <a:t>Elasticsearch</a:t>
            </a:r>
            <a:r>
              <a:rPr lang="zh-CN" altLang="en-US" sz="2000" dirty="0">
                <a:latin typeface="+mn-ea"/>
              </a:rPr>
              <a:t>未授权访问被</a:t>
            </a:r>
            <a:r>
              <a:rPr lang="en-US" altLang="zh-CN" sz="2000" dirty="0">
                <a:latin typeface="+mn-ea"/>
              </a:rPr>
              <a:t>Shodan</a:t>
            </a:r>
            <a:r>
              <a:rPr lang="zh-CN" altLang="en-US" sz="2000" dirty="0">
                <a:latin typeface="+mn-ea"/>
              </a:rPr>
              <a:t>扫描到</a:t>
            </a:r>
            <a:endParaRPr lang="zh-CN" altLang="en-US" sz="2000" dirty="0">
              <a:latin typeface="+mn-ea"/>
            </a:endParaRPr>
          </a:p>
        </p:txBody>
      </p:sp>
      <p:pic>
        <p:nvPicPr>
          <p:cNvPr id="14337" name="Picture 1" descr="page14image112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38" name="Picture 2" descr="page14image126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39" name="Picture 3" descr="page14image1307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pic>
        <p:nvPicPr>
          <p:cNvPr id="14340" name="Picture 4" descr="page14image147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p:nvPr/>
        </p:nvGraphicFramePr>
        <p:xfrm>
          <a:off x="1836691" y="1913630"/>
          <a:ext cx="2137477" cy="75320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内容占位符 3"/>
          <p:cNvGraphicFramePr/>
          <p:nvPr/>
        </p:nvGraphicFramePr>
        <p:xfrm>
          <a:off x="1836488" y="2390336"/>
          <a:ext cx="2137477" cy="7532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6" name="内容占位符 3"/>
          <p:cNvGraphicFramePr/>
          <p:nvPr/>
        </p:nvGraphicFramePr>
        <p:xfrm>
          <a:off x="1819761" y="2885826"/>
          <a:ext cx="2137477" cy="75320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7" name="内容占位符 3"/>
          <p:cNvGraphicFramePr/>
          <p:nvPr/>
        </p:nvGraphicFramePr>
        <p:xfrm>
          <a:off x="1819761" y="3364199"/>
          <a:ext cx="2137477" cy="75320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8" name="内容占位符 3"/>
          <p:cNvGraphicFramePr/>
          <p:nvPr/>
        </p:nvGraphicFramePr>
        <p:xfrm>
          <a:off x="3517003" y="1913631"/>
          <a:ext cx="2831780" cy="2180601"/>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nvGrpSpPr>
          <p:cNvPr id="9" name="组 8"/>
          <p:cNvGrpSpPr/>
          <p:nvPr/>
        </p:nvGrpSpPr>
        <p:grpSpPr>
          <a:xfrm rot="19320758">
            <a:off x="4500502" y="2793229"/>
            <a:ext cx="240317" cy="325879"/>
            <a:chOff x="3692087" y="806549"/>
            <a:chExt cx="278371" cy="354419"/>
          </a:xfrm>
          <a:solidFill>
            <a:schemeClr val="accent6">
              <a:lumMod val="75000"/>
            </a:schemeClr>
          </a:solidFill>
        </p:grpSpPr>
        <p:sp>
          <p:nvSpPr>
            <p:cNvPr id="10" name="右箭头 9"/>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graphicFrame>
        <p:nvGraphicFramePr>
          <p:cNvPr id="13" name="内容占位符 3"/>
          <p:cNvGraphicFramePr/>
          <p:nvPr/>
        </p:nvGraphicFramePr>
        <p:xfrm>
          <a:off x="6315366" y="2138339"/>
          <a:ext cx="3058459" cy="1401314"/>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sp>
        <p:nvSpPr>
          <p:cNvPr id="14" name="弦形 13"/>
          <p:cNvSpPr/>
          <p:nvPr/>
        </p:nvSpPr>
        <p:spPr>
          <a:xfrm>
            <a:off x="6403690" y="2666832"/>
            <a:ext cx="376239" cy="353320"/>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右箭头 14"/>
          <p:cNvSpPr/>
          <p:nvPr/>
        </p:nvSpPr>
        <p:spPr>
          <a:xfrm rot="21480758">
            <a:off x="6900685" y="2774688"/>
            <a:ext cx="302535" cy="101349"/>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831330">
            <a:off x="6713676" y="2465362"/>
            <a:ext cx="281521"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右箭头 16"/>
          <p:cNvSpPr/>
          <p:nvPr/>
        </p:nvSpPr>
        <p:spPr>
          <a:xfrm rot="1939727">
            <a:off x="6799035" y="3106692"/>
            <a:ext cx="281520"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aphicFrame>
        <p:nvGraphicFramePr>
          <p:cNvPr id="18" name="内容占位符 3"/>
          <p:cNvGraphicFramePr/>
          <p:nvPr/>
        </p:nvGraphicFramePr>
        <p:xfrm>
          <a:off x="7952847" y="1807865"/>
          <a:ext cx="2326728" cy="2948240"/>
        </p:xfrm>
        <a:graphic>
          <a:graphicData uri="http://schemas.openxmlformats.org/drawingml/2006/diagram">
            <dgm:relIds xmlns:dgm="http://schemas.openxmlformats.org/drawingml/2006/diagram" xmlns:r="http://schemas.openxmlformats.org/officeDocument/2006/relationships" r:dm="rId31" r:lo="rId32" r:qs="rId33" r:cs="rId34"/>
          </a:graphicData>
        </a:graphic>
      </p:graphicFrame>
      <p:sp>
        <p:nvSpPr>
          <p:cNvPr id="19" name="标题 1"/>
          <p:cNvSpPr>
            <a:spLocks noGrp="1"/>
          </p:cNvSpPr>
          <p:nvPr>
            <p:ph type="title"/>
          </p:nvPr>
        </p:nvSpPr>
        <p:spPr>
          <a:xfrm>
            <a:off x="2026579" y="4094231"/>
            <a:ext cx="8252997" cy="1143000"/>
          </a:xfrm>
        </p:spPr>
        <p:txBody>
          <a:bodyPr/>
          <a:lstStyle/>
          <a:p>
            <a:r>
              <a:rPr kumimoji="1" lang="en-US" altLang="zh-CN" sz="2200" dirty="0">
                <a:solidFill>
                  <a:schemeClr val="tx1">
                    <a:lumMod val="75000"/>
                    <a:lumOff val="25000"/>
                  </a:schemeClr>
                </a:solidFill>
                <a:latin typeface="+mn-lt"/>
                <a:ea typeface="+mn-ea"/>
                <a:cs typeface="+mn-cs"/>
              </a:rPr>
              <a:t>1.</a:t>
            </a:r>
            <a:r>
              <a:rPr kumimoji="1" lang="zh-CN" altLang="en-US" sz="2200" dirty="0">
                <a:solidFill>
                  <a:schemeClr val="tx1">
                    <a:lumMod val="75000"/>
                    <a:lumOff val="25000"/>
                  </a:schemeClr>
                </a:solidFill>
                <a:latin typeface="+mn-lt"/>
                <a:ea typeface="+mn-ea"/>
                <a:cs typeface="+mn-cs"/>
              </a:rPr>
              <a:t>变换</a:t>
            </a:r>
            <a:r>
              <a:rPr kumimoji="1" lang="en-US" altLang="zh-CN" sz="2200" dirty="0">
                <a:solidFill>
                  <a:schemeClr val="tx1">
                    <a:lumMod val="75000"/>
                    <a:lumOff val="25000"/>
                  </a:schemeClr>
                </a:solidFill>
                <a:latin typeface="+mn-lt"/>
                <a:ea typeface="+mn-ea"/>
                <a:cs typeface="+mn-cs"/>
              </a:rPr>
              <a:t>                  2.</a:t>
            </a:r>
            <a:r>
              <a:rPr kumimoji="1" lang="zh-CN" altLang="en-US" sz="2200" dirty="0">
                <a:solidFill>
                  <a:schemeClr val="tx1">
                    <a:lumMod val="75000"/>
                    <a:lumOff val="25000"/>
                  </a:schemeClr>
                </a:solidFill>
                <a:latin typeface="+mn-lt"/>
                <a:ea typeface="+mn-ea"/>
                <a:cs typeface="+mn-cs"/>
              </a:rPr>
              <a:t>分治</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3.</a:t>
            </a:r>
            <a:r>
              <a:rPr kumimoji="1" lang="zh-CN" altLang="en-US" sz="2200" dirty="0">
                <a:solidFill>
                  <a:schemeClr val="tx1">
                    <a:lumMod val="75000"/>
                    <a:lumOff val="25000"/>
                  </a:schemeClr>
                </a:solidFill>
                <a:latin typeface="+mn-lt"/>
                <a:ea typeface="+mn-ea"/>
                <a:cs typeface="+mn-cs"/>
              </a:rPr>
              <a:t>隐匿</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4.</a:t>
            </a:r>
            <a:r>
              <a:rPr kumimoji="1" lang="zh-CN" altLang="en-US" sz="2200" dirty="0">
                <a:solidFill>
                  <a:schemeClr val="tx1">
                    <a:lumMod val="75000"/>
                    <a:lumOff val="25000"/>
                  </a:schemeClr>
                </a:solidFill>
                <a:latin typeface="+mn-lt"/>
                <a:ea typeface="+mn-ea"/>
                <a:cs typeface="+mn-cs"/>
              </a:rPr>
              <a:t>混淆</a:t>
            </a:r>
            <a:endParaRPr kumimoji="1" lang="zh-CN" altLang="en-US" sz="2200" dirty="0">
              <a:solidFill>
                <a:schemeClr val="tx1">
                  <a:lumMod val="75000"/>
                  <a:lumOff val="25000"/>
                </a:schemeClr>
              </a:solidFill>
              <a:latin typeface="+mn-lt"/>
              <a:ea typeface="+mn-ea"/>
              <a:cs typeface="+mn-cs"/>
            </a:endParaRPr>
          </a:p>
        </p:txBody>
      </p:sp>
      <p:sp>
        <p:nvSpPr>
          <p:cNvPr id="22" name="文本框 21"/>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endPar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287" y="-33541"/>
            <a:ext cx="6512511" cy="1143000"/>
          </a:xfrm>
        </p:spPr>
        <p:txBody>
          <a:bodyPr/>
          <a:lstStyle/>
          <a:p>
            <a:pPr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mn-cs"/>
              </a:rPr>
              <a:t>变换</a:t>
            </a:r>
            <a:endParaRPr lang="zh-CN" altLang="en-US" sz="3200" b="1" kern="0" dirty="0">
              <a:solidFill>
                <a:srgbClr val="003399"/>
              </a:solidFill>
              <a:latin typeface="黑体" panose="02010609060101010101" pitchFamily="49" charset="-122"/>
              <a:ea typeface="黑体" panose="02010609060101010101" pitchFamily="49" charset="-122"/>
              <a:cs typeface="+mn-cs"/>
            </a:endParaRPr>
          </a:p>
        </p:txBody>
      </p:sp>
      <p:graphicFrame>
        <p:nvGraphicFramePr>
          <p:cNvPr id="4" name="内容占位符 3"/>
          <p:cNvGraphicFramePr>
            <a:graphicFrameLocks noGrp="1"/>
          </p:cNvGraphicFramePr>
          <p:nvPr>
            <p:ph sz="quarter" idx="13"/>
          </p:nvPr>
        </p:nvGraphicFramePr>
        <p:xfrm>
          <a:off x="532476" y="841325"/>
          <a:ext cx="3699933" cy="14186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内容占位符 3"/>
          <p:cNvGraphicFramePr/>
          <p:nvPr/>
        </p:nvGraphicFramePr>
        <p:xfrm>
          <a:off x="515564" y="1652271"/>
          <a:ext cx="3699933" cy="14186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内容占位符 3"/>
          <p:cNvGraphicFramePr/>
          <p:nvPr/>
        </p:nvGraphicFramePr>
        <p:xfrm>
          <a:off x="515546" y="2482001"/>
          <a:ext cx="3699933" cy="141869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8" name="内容占位符 3"/>
          <p:cNvGraphicFramePr/>
          <p:nvPr/>
        </p:nvGraphicFramePr>
        <p:xfrm>
          <a:off x="498615" y="3277877"/>
          <a:ext cx="3699933" cy="1418695"/>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 name="TextBox 2"/>
          <p:cNvSpPr txBox="1"/>
          <p:nvPr/>
        </p:nvSpPr>
        <p:spPr>
          <a:xfrm>
            <a:off x="3582527" y="1109459"/>
            <a:ext cx="8076997" cy="4247317"/>
          </a:xfrm>
          <a:prstGeom prst="rect">
            <a:avLst/>
          </a:prstGeom>
          <a:noFill/>
        </p:spPr>
        <p:txBody>
          <a:bodyPr wrap="square" rtlCol="0">
            <a:spAutoFit/>
          </a:bodyPr>
          <a:lstStyle/>
          <a:p>
            <a:pPr algn="just">
              <a:spcAft>
                <a:spcPts val="1200"/>
              </a:spcAft>
            </a:pPr>
            <a:r>
              <a:rPr lang="zh-CN" altLang="en-US" sz="2400" dirty="0">
                <a:latin typeface="+mn-ea"/>
              </a:rPr>
              <a:t>代表性工作：</a:t>
            </a:r>
            <a:endParaRPr lang="en-US" altLang="zh-CN" sz="2400" dirty="0">
              <a:latin typeface="+mn-ea"/>
            </a:endParaRPr>
          </a:p>
          <a:p>
            <a:pPr algn="just">
              <a:spcAft>
                <a:spcPts val="1200"/>
              </a:spcAft>
            </a:pPr>
            <a:r>
              <a:rPr lang="en-US" altLang="zh-CN" sz="2400" dirty="0">
                <a:latin typeface="+mn-ea"/>
              </a:rPr>
              <a:t>1</a:t>
            </a:r>
            <a:r>
              <a:rPr lang="zh-CN" altLang="en-US" sz="2400" dirty="0">
                <a:latin typeface="+mn-ea"/>
              </a:rPr>
              <a:t>）</a:t>
            </a:r>
            <a:r>
              <a:rPr lang="zh-CN" altLang="en-US" sz="2400" dirty="0">
                <a:solidFill>
                  <a:srgbClr val="FF0000"/>
                </a:solidFill>
                <a:latin typeface="+mn-ea"/>
              </a:rPr>
              <a:t>数据变换</a:t>
            </a:r>
            <a:r>
              <a:rPr lang="zh-CN" altLang="en-US" sz="2400" dirty="0">
                <a:latin typeface="+mn-ea"/>
              </a:rPr>
              <a:t>：以一定的规则对数据进行变换，只有授权用户才能还原真实数据。</a:t>
            </a:r>
            <a:endParaRPr lang="en-US" altLang="zh-CN" sz="2400" dirty="0">
              <a:latin typeface="+mn-ea"/>
            </a:endParaRPr>
          </a:p>
          <a:p>
            <a:pPr algn="just">
              <a:spcAft>
                <a:spcPts val="1200"/>
              </a:spcAft>
            </a:pPr>
            <a:r>
              <a:rPr lang="en-US" altLang="zh-CN" sz="2400" dirty="0">
                <a:solidFill>
                  <a:srgbClr val="000000"/>
                </a:solidFill>
                <a:latin typeface="+mn-ea"/>
              </a:rPr>
              <a:t>2</a:t>
            </a:r>
            <a:r>
              <a:rPr lang="zh-CN" altLang="en-US" sz="2400" dirty="0">
                <a:solidFill>
                  <a:srgbClr val="000000"/>
                </a:solidFill>
                <a:latin typeface="+mn-ea"/>
              </a:rPr>
              <a:t>）</a:t>
            </a:r>
            <a:r>
              <a:rPr lang="zh-CN" altLang="en-US" sz="2400" dirty="0">
                <a:solidFill>
                  <a:srgbClr val="FF0000"/>
                </a:solidFill>
                <a:latin typeface="+mn-ea"/>
              </a:rPr>
              <a:t>同态加密（</a:t>
            </a:r>
            <a:r>
              <a:rPr lang="en-US" altLang="zh-CN" sz="2400" dirty="0" err="1">
                <a:solidFill>
                  <a:srgbClr val="FF0000"/>
                </a:solidFill>
                <a:latin typeface="+mn-ea"/>
              </a:rPr>
              <a:t>Homomorphic</a:t>
            </a:r>
            <a:r>
              <a:rPr lang="en-US" altLang="zh-CN" sz="2400" dirty="0">
                <a:solidFill>
                  <a:srgbClr val="FF0000"/>
                </a:solidFill>
                <a:latin typeface="+mn-ea"/>
              </a:rPr>
              <a:t> encryption</a:t>
            </a:r>
            <a:r>
              <a:rPr lang="zh-CN" altLang="en-US" sz="2400" dirty="0">
                <a:solidFill>
                  <a:srgbClr val="FF0000"/>
                </a:solidFill>
                <a:latin typeface="+mn-ea"/>
              </a:rPr>
              <a:t>）</a:t>
            </a:r>
            <a:r>
              <a:rPr lang="zh-CN" altLang="en-US" sz="2400" dirty="0">
                <a:solidFill>
                  <a:srgbClr val="000000"/>
                </a:solidFill>
                <a:latin typeface="+mn-ea"/>
              </a:rPr>
              <a:t>对经过同态</a:t>
            </a:r>
            <a:r>
              <a:rPr lang="zh-CN" altLang="en-US" sz="2400" dirty="0">
                <a:latin typeface="+mn-ea"/>
              </a:rPr>
              <a:t>加密的数据进行处理得到一个输出，将这一输出进行解密，其结果与用同一方法处理来加密的原始数据得到的输出结果是一样的。（</a:t>
            </a:r>
            <a:r>
              <a:rPr lang="zh-CN" altLang="en-US" sz="2400" b="0" i="0" dirty="0">
                <a:solidFill>
                  <a:srgbClr val="4D4D4D"/>
                </a:solidFill>
                <a:effectLst/>
                <a:latin typeface="-apple-system"/>
              </a:rPr>
              <a:t>举个例子，把</a:t>
            </a:r>
            <a:r>
              <a:rPr lang="en-US" altLang="zh-CN" sz="2400" b="0" i="0" dirty="0">
                <a:solidFill>
                  <a:srgbClr val="4D4D4D"/>
                </a:solidFill>
                <a:effectLst/>
                <a:latin typeface="-apple-system"/>
              </a:rPr>
              <a:t>1</a:t>
            </a:r>
            <a:r>
              <a:rPr lang="zh-CN" altLang="en-US" sz="2400" b="0" i="0" dirty="0">
                <a:solidFill>
                  <a:srgbClr val="4D4D4D"/>
                </a:solidFill>
                <a:effectLst/>
                <a:latin typeface="-apple-system"/>
              </a:rPr>
              <a:t>加密成</a:t>
            </a:r>
            <a:r>
              <a:rPr lang="en-GB" altLang="zh-CN" sz="2400" b="0" i="0" dirty="0">
                <a:solidFill>
                  <a:srgbClr val="4D4D4D"/>
                </a:solidFill>
                <a:effectLst/>
                <a:latin typeface="-apple-system"/>
              </a:rPr>
              <a:t>A</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把</a:t>
            </a:r>
            <a:r>
              <a:rPr lang="en-US" altLang="zh-CN" sz="2400" b="0" i="0" dirty="0">
                <a:solidFill>
                  <a:srgbClr val="4D4D4D"/>
                </a:solidFill>
                <a:effectLst/>
                <a:latin typeface="-apple-system"/>
              </a:rPr>
              <a:t>2</a:t>
            </a:r>
            <a:r>
              <a:rPr lang="zh-CN" altLang="en-US" sz="2400" b="0" i="0" dirty="0">
                <a:solidFill>
                  <a:srgbClr val="4D4D4D"/>
                </a:solidFill>
                <a:effectLst/>
                <a:latin typeface="-apple-system"/>
              </a:rPr>
              <a:t>加密成</a:t>
            </a:r>
            <a:r>
              <a:rPr lang="en-GB" altLang="zh-CN" sz="2400" b="0" i="0" dirty="0">
                <a:solidFill>
                  <a:srgbClr val="4D4D4D"/>
                </a:solidFill>
                <a:effectLst/>
                <a:latin typeface="-apple-system"/>
              </a:rPr>
              <a:t>B</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然后</a:t>
            </a:r>
            <a:r>
              <a:rPr lang="en-GB" altLang="zh-CN" sz="2400" b="0" i="0" dirty="0">
                <a:solidFill>
                  <a:srgbClr val="4D4D4D"/>
                </a:solidFill>
                <a:effectLst/>
                <a:latin typeface="-apple-system"/>
              </a:rPr>
              <a:t>A+B</a:t>
            </a:r>
            <a:r>
              <a:rPr lang="zh-CN" altLang="en-US" sz="2400" b="0" i="0" dirty="0">
                <a:solidFill>
                  <a:srgbClr val="4D4D4D"/>
                </a:solidFill>
                <a:effectLst/>
                <a:latin typeface="-apple-system"/>
              </a:rPr>
              <a:t>的结果等于</a:t>
            </a:r>
            <a:r>
              <a:rPr lang="en-GB" altLang="zh-CN" sz="2400" b="0" i="0" dirty="0">
                <a:solidFill>
                  <a:srgbClr val="4D4D4D"/>
                </a:solidFill>
                <a:effectLst/>
                <a:latin typeface="-apple-system"/>
              </a:rPr>
              <a:t>C</a:t>
            </a:r>
            <a:r>
              <a:rPr lang="zh-CN" altLang="en-GB" sz="2400" b="0" i="0" dirty="0">
                <a:solidFill>
                  <a:srgbClr val="4D4D4D"/>
                </a:solidFill>
                <a:effectLst/>
                <a:latin typeface="-apple-system"/>
              </a:rPr>
              <a:t>，</a:t>
            </a:r>
            <a:r>
              <a:rPr lang="zh-CN" altLang="en-US" sz="2400" b="0" i="0" dirty="0">
                <a:solidFill>
                  <a:srgbClr val="4D4D4D"/>
                </a:solidFill>
                <a:effectLst/>
                <a:latin typeface="-apple-system"/>
              </a:rPr>
              <a:t>然后</a:t>
            </a:r>
            <a:r>
              <a:rPr lang="en-GB" altLang="zh-CN" sz="2400" b="0" i="0" dirty="0">
                <a:solidFill>
                  <a:srgbClr val="4D4D4D"/>
                </a:solidFill>
                <a:effectLst/>
                <a:latin typeface="-apple-system"/>
              </a:rPr>
              <a:t>C</a:t>
            </a:r>
            <a:r>
              <a:rPr lang="zh-CN" altLang="en-US" sz="2400" b="0" i="0" dirty="0">
                <a:solidFill>
                  <a:srgbClr val="4D4D4D"/>
                </a:solidFill>
                <a:effectLst/>
                <a:latin typeface="-apple-system"/>
              </a:rPr>
              <a:t>能够正确解密为</a:t>
            </a:r>
            <a:r>
              <a:rPr lang="en-US" altLang="zh-CN" sz="2400" b="0" i="0" dirty="0">
                <a:solidFill>
                  <a:srgbClr val="4D4D4D"/>
                </a:solidFill>
                <a:effectLst/>
                <a:latin typeface="-apple-system"/>
              </a:rPr>
              <a:t>3</a:t>
            </a:r>
            <a:r>
              <a:rPr lang="zh-CN" altLang="en-US" sz="2400" b="0" i="0" dirty="0">
                <a:solidFill>
                  <a:srgbClr val="4D4D4D"/>
                </a:solidFill>
                <a:effectLst/>
                <a:latin typeface="-apple-system"/>
              </a:rPr>
              <a:t>。 </a:t>
            </a:r>
            <a:r>
              <a:rPr lang="zh-CN" altLang="en-US" sz="2400" dirty="0">
                <a:latin typeface="+mn-ea"/>
              </a:rPr>
              <a:t>）</a:t>
            </a:r>
            <a:endParaRPr lang="en-US" altLang="zh-CN" sz="2400" dirty="0">
              <a:latin typeface="+mn-ea"/>
            </a:endParaRPr>
          </a:p>
          <a:p>
            <a:pPr>
              <a:spcAft>
                <a:spcPts val="1200"/>
              </a:spcAft>
            </a:pPr>
            <a:r>
              <a:rPr lang="en-US" altLang="zh-CN" sz="2400" dirty="0">
                <a:latin typeface="+mn-ea"/>
              </a:rPr>
              <a:t>3</a:t>
            </a:r>
            <a:r>
              <a:rPr lang="zh-CN" altLang="en-US" sz="2400" dirty="0">
                <a:latin typeface="+mn-ea"/>
              </a:rPr>
              <a:t>）</a:t>
            </a:r>
            <a:r>
              <a:rPr lang="zh-CN" altLang="en-US" sz="2400" dirty="0">
                <a:solidFill>
                  <a:srgbClr val="FF0000"/>
                </a:solidFill>
                <a:latin typeface="+mn-ea"/>
              </a:rPr>
              <a:t>可搜索加密</a:t>
            </a:r>
            <a:r>
              <a:rPr lang="zh-CN" altLang="en-US" sz="2400" dirty="0">
                <a:latin typeface="+mn-ea"/>
              </a:rPr>
              <a:t>：它能够在信息资源加密存储的前提下，通过对其构建密文全文索引，提供高效安全的检索方法。</a:t>
            </a:r>
            <a:endParaRPr lang="en-US" altLang="zh-CN" sz="2400" dirty="0">
              <a:latin typeface="+mn-ea"/>
            </a:endParaRPr>
          </a:p>
        </p:txBody>
      </p:sp>
      <p:sp>
        <p:nvSpPr>
          <p:cNvPr id="5" name="文本框 4"/>
          <p:cNvSpPr txBox="1"/>
          <p:nvPr/>
        </p:nvSpPr>
        <p:spPr>
          <a:xfrm>
            <a:off x="2209070" y="5782197"/>
            <a:ext cx="8153991" cy="461665"/>
          </a:xfrm>
          <a:prstGeom prst="rect">
            <a:avLst/>
          </a:prstGeom>
          <a:noFill/>
        </p:spPr>
        <p:txBody>
          <a:bodyPr wrap="square" rtlCol="0">
            <a:spAutoFit/>
          </a:bodyPr>
          <a:lstStyle/>
          <a:p>
            <a:r>
              <a:rPr kumimoji="1" lang="zh-CN" altLang="en-US" sz="2400" dirty="0">
                <a:solidFill>
                  <a:srgbClr val="FF0000"/>
                </a:solidFill>
              </a:rPr>
              <a:t>轻量级、扩展性好的加密变换，更适合</a:t>
            </a:r>
            <a:r>
              <a:rPr kumimoji="1" lang="zh-CN" altLang="en-US" sz="2400" dirty="0">
                <a:solidFill>
                  <a:srgbClr val="FF0000"/>
                </a:solidFill>
                <a:highlight>
                  <a:srgbClr val="FFFF00"/>
                </a:highlight>
              </a:rPr>
              <a:t>大数据</a:t>
            </a:r>
            <a:r>
              <a:rPr kumimoji="1" lang="zh-CN" altLang="en-US" sz="2400" dirty="0">
                <a:solidFill>
                  <a:srgbClr val="FF0000"/>
                </a:solidFill>
              </a:rPr>
              <a:t>的发展方向；</a:t>
            </a:r>
            <a:endParaRPr kumimoji="1" lang="zh-CN" altLang="en-US" sz="2400" dirty="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7944" y="-72808"/>
            <a:ext cx="6512511" cy="1143000"/>
          </a:xfrm>
        </p:spPr>
        <p:txBody>
          <a:bodyPr/>
          <a:lstStyle/>
          <a:p>
            <a:pPr algn="l"/>
            <a:r>
              <a:rPr lang="zh-CN" altLang="en-US" sz="3200" b="1" kern="0" dirty="0">
                <a:solidFill>
                  <a:srgbClr val="003399"/>
                </a:solidFill>
                <a:latin typeface="黑体" panose="02010609060101010101" pitchFamily="49" charset="-122"/>
                <a:ea typeface="黑体" panose="02010609060101010101" pitchFamily="49" charset="-122"/>
                <a:cs typeface="+mn-cs"/>
              </a:rPr>
              <a:t>分治</a:t>
            </a:r>
            <a:endParaRPr lang="zh-CN" altLang="en-US" sz="3200" b="1" kern="0" dirty="0">
              <a:solidFill>
                <a:srgbClr val="003399"/>
              </a:solidFill>
              <a:latin typeface="黑体" panose="02010609060101010101" pitchFamily="49" charset="-122"/>
              <a:ea typeface="黑体" panose="02010609060101010101" pitchFamily="49" charset="-122"/>
              <a:cs typeface="+mn-cs"/>
            </a:endParaRPr>
          </a:p>
        </p:txBody>
      </p:sp>
      <p:graphicFrame>
        <p:nvGraphicFramePr>
          <p:cNvPr id="4" name="内容占位符 3"/>
          <p:cNvGraphicFramePr>
            <a:graphicFrameLocks noGrp="1"/>
          </p:cNvGraphicFramePr>
          <p:nvPr>
            <p:ph sz="quarter" idx="13"/>
          </p:nvPr>
        </p:nvGraphicFramePr>
        <p:xfrm>
          <a:off x="477944" y="1000628"/>
          <a:ext cx="4201446" cy="30350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六边形 4"/>
          <p:cNvSpPr/>
          <p:nvPr/>
        </p:nvSpPr>
        <p:spPr>
          <a:xfrm>
            <a:off x="1683604" y="5091130"/>
            <a:ext cx="1001593" cy="1146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ctr" defTabSz="1022350">
              <a:lnSpc>
                <a:spcPct val="90000"/>
              </a:lnSpc>
              <a:spcBef>
                <a:spcPct val="0"/>
              </a:spcBef>
              <a:spcAft>
                <a:spcPct val="35000"/>
              </a:spcAft>
            </a:pPr>
            <a:endParaRPr lang="zh-CN" altLang="en-US" sz="2300" dirty="0"/>
          </a:p>
        </p:txBody>
      </p:sp>
      <p:grpSp>
        <p:nvGrpSpPr>
          <p:cNvPr id="11" name="组 10"/>
          <p:cNvGrpSpPr/>
          <p:nvPr/>
        </p:nvGrpSpPr>
        <p:grpSpPr>
          <a:xfrm rot="19320758">
            <a:off x="1821669" y="2228973"/>
            <a:ext cx="432009" cy="400980"/>
            <a:chOff x="3692087" y="806549"/>
            <a:chExt cx="278371" cy="354419"/>
          </a:xfrm>
          <a:solidFill>
            <a:schemeClr val="accent6">
              <a:lumMod val="75000"/>
            </a:schemeClr>
          </a:solidFill>
        </p:grpSpPr>
        <p:sp>
          <p:nvSpPr>
            <p:cNvPr id="12" name="右箭头 11"/>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sp>
        <p:nvSpPr>
          <p:cNvPr id="3" name="TextBox 2"/>
          <p:cNvSpPr txBox="1"/>
          <p:nvPr/>
        </p:nvSpPr>
        <p:spPr>
          <a:xfrm>
            <a:off x="4314825" y="1307938"/>
            <a:ext cx="7399231" cy="3905043"/>
          </a:xfrm>
          <a:prstGeom prst="rect">
            <a:avLst/>
          </a:prstGeom>
          <a:noFill/>
        </p:spPr>
        <p:txBody>
          <a:bodyPr wrap="square" rtlCol="0">
            <a:spAutoFit/>
          </a:bodyPr>
          <a:lstStyle/>
          <a:p>
            <a:pPr algn="just">
              <a:lnSpc>
                <a:spcPct val="150000"/>
              </a:lnSpc>
            </a:pPr>
            <a:r>
              <a:rPr lang="zh-CN" altLang="en-US" sz="2400" dirty="0">
                <a:latin typeface="+mn-ea"/>
              </a:rPr>
              <a:t>代表性工作：</a:t>
            </a:r>
            <a:endParaRPr lang="en-US" altLang="zh-CN" sz="2400" dirty="0">
              <a:latin typeface="+mn-ea"/>
            </a:endParaRPr>
          </a:p>
          <a:p>
            <a:pPr algn="just">
              <a:lnSpc>
                <a:spcPct val="150000"/>
              </a:lnSpc>
            </a:pPr>
            <a:r>
              <a:rPr lang="zh-CN" altLang="zh-CN" sz="2400" dirty="0">
                <a:solidFill>
                  <a:srgbClr val="FF0000"/>
                </a:solidFill>
                <a:latin typeface="+mn-ea"/>
              </a:rPr>
              <a:t>数据分割</a:t>
            </a:r>
            <a:r>
              <a:rPr lang="zh-CN" altLang="en-US" sz="2400" dirty="0">
                <a:latin typeface="+mn-ea"/>
              </a:rPr>
              <a:t>：</a:t>
            </a:r>
            <a:r>
              <a:rPr lang="zh-CN" altLang="zh-CN" sz="2400" dirty="0">
                <a:latin typeface="+mn-ea"/>
              </a:rPr>
              <a:t>通过</a:t>
            </a:r>
            <a:r>
              <a:rPr lang="zh-CN" altLang="zh-CN" sz="2400" dirty="0">
                <a:highlight>
                  <a:srgbClr val="FFFF00"/>
                </a:highlight>
                <a:latin typeface="+mn-ea"/>
              </a:rPr>
              <a:t>将准标识符属性集进行垂直分割，割裂其中的关联关系</a:t>
            </a:r>
            <a:r>
              <a:rPr lang="zh-CN" altLang="zh-CN" sz="2400" dirty="0">
                <a:latin typeface="+mn-ea"/>
              </a:rPr>
              <a:t>，使得以对数据做笛卡尔积的方式还原数据的精度不高于</a:t>
            </a:r>
            <a:r>
              <a:rPr lang="en-US" altLang="zh-CN" sz="2400" dirty="0">
                <a:latin typeface="+mn-ea"/>
              </a:rPr>
              <a:t>1/k</a:t>
            </a:r>
            <a:r>
              <a:rPr lang="zh-CN" altLang="zh-CN" sz="2400" dirty="0">
                <a:latin typeface="+mn-ea"/>
              </a:rPr>
              <a:t>。</a:t>
            </a:r>
            <a:endParaRPr lang="en-US" altLang="zh-CN" sz="2400" dirty="0">
              <a:latin typeface="+mn-ea"/>
            </a:endParaRPr>
          </a:p>
          <a:p>
            <a:pPr algn="just">
              <a:lnSpc>
                <a:spcPct val="150000"/>
              </a:lnSpc>
            </a:pPr>
            <a:r>
              <a:rPr lang="zh-CN" altLang="en-US" sz="2400" dirty="0">
                <a:latin typeface="+mn-ea"/>
              </a:rPr>
              <a:t>（把主码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和一些列放到一个表，然后把主码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和另外的一些列放到另一个表中。将原始表分成多个只包含较少列的表）</a:t>
            </a:r>
            <a:endParaRPr lang="en-US" altLang="zh-CN" sz="2400" dirty="0">
              <a:latin typeface="+mn-ea"/>
            </a:endParaRPr>
          </a:p>
        </p:txBody>
      </p:sp>
      <p:sp>
        <p:nvSpPr>
          <p:cNvPr id="10" name="文本框 9"/>
          <p:cNvSpPr txBox="1"/>
          <p:nvPr/>
        </p:nvSpPr>
        <p:spPr>
          <a:xfrm>
            <a:off x="1614030" y="5406273"/>
            <a:ext cx="8177942" cy="830997"/>
          </a:xfrm>
          <a:prstGeom prst="rect">
            <a:avLst/>
          </a:prstGeom>
          <a:noFill/>
        </p:spPr>
        <p:txBody>
          <a:bodyPr wrap="square" rtlCol="0">
            <a:spAutoFit/>
          </a:bodyPr>
          <a:lstStyle/>
          <a:p>
            <a:r>
              <a:rPr kumimoji="1" lang="zh-CN" altLang="en-US" sz="2400" dirty="0">
                <a:solidFill>
                  <a:srgbClr val="FF0000"/>
                </a:solidFill>
              </a:rPr>
              <a:t>基于分治的思路解决大数据隐私保护问题，核心是访问控制，否则难以对抗关联分析、背景知识挖掘等大数据时代的利器；</a:t>
            </a:r>
            <a:endParaRPr kumimoji="1" lang="zh-CN" altLang="en-US" sz="2400" dirty="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171" y="144387"/>
            <a:ext cx="6512511" cy="835227"/>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隐匿</a:t>
            </a:r>
            <a:endParaRPr lang="zh-CN" altLang="en-US" sz="3200" b="1" kern="0" dirty="0">
              <a:solidFill>
                <a:srgbClr val="003399"/>
              </a:solidFill>
              <a:latin typeface="黑体" panose="02010609060101010101" pitchFamily="49" charset="-122"/>
              <a:ea typeface="黑体" panose="02010609060101010101" pitchFamily="49" charset="-122"/>
              <a:cs typeface="+mn-cs"/>
            </a:endParaRPr>
          </a:p>
        </p:txBody>
      </p:sp>
      <p:graphicFrame>
        <p:nvGraphicFramePr>
          <p:cNvPr id="4" name="内容占位符 3"/>
          <p:cNvGraphicFramePr>
            <a:graphicFrameLocks noGrp="1"/>
          </p:cNvGraphicFramePr>
          <p:nvPr>
            <p:ph sz="quarter" idx="13"/>
          </p:nvPr>
        </p:nvGraphicFramePr>
        <p:xfrm>
          <a:off x="501395" y="1105403"/>
          <a:ext cx="6400800" cy="34750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弦形 4"/>
          <p:cNvSpPr/>
          <p:nvPr/>
        </p:nvSpPr>
        <p:spPr>
          <a:xfrm>
            <a:off x="484462" y="2106609"/>
            <a:ext cx="787400" cy="876178"/>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右箭头 6"/>
          <p:cNvSpPr/>
          <p:nvPr/>
        </p:nvSpPr>
        <p:spPr>
          <a:xfrm rot="21480758">
            <a:off x="1465718" y="2470832"/>
            <a:ext cx="633150" cy="25132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12"/>
          <p:cNvSpPr/>
          <p:nvPr/>
        </p:nvSpPr>
        <p:spPr>
          <a:xfrm rot="19831330">
            <a:off x="1321357" y="1937970"/>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39727">
            <a:off x="1319047" y="3121382"/>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 name="TextBox 2"/>
          <p:cNvSpPr txBox="1"/>
          <p:nvPr/>
        </p:nvSpPr>
        <p:spPr>
          <a:xfrm>
            <a:off x="3899603" y="979614"/>
            <a:ext cx="8044747" cy="2985433"/>
          </a:xfrm>
          <a:prstGeom prst="rect">
            <a:avLst/>
          </a:prstGeom>
          <a:noFill/>
        </p:spPr>
        <p:txBody>
          <a:bodyPr wrap="square" rtlCol="0">
            <a:spAutoFit/>
          </a:bodyPr>
          <a:lstStyle/>
          <a:p>
            <a:pPr algn="just">
              <a:spcAft>
                <a:spcPts val="1200"/>
              </a:spcAft>
            </a:pPr>
            <a:r>
              <a:rPr lang="zh-CN" altLang="en-US" sz="2400" dirty="0"/>
              <a:t>代表性工作：</a:t>
            </a:r>
            <a:endParaRPr lang="en-US" altLang="zh-CN" sz="2400" dirty="0"/>
          </a:p>
          <a:p>
            <a:pPr algn="just">
              <a:spcAft>
                <a:spcPts val="1200"/>
              </a:spcAft>
            </a:pPr>
            <a:r>
              <a:rPr lang="en-US" altLang="zh-CN" sz="2400" dirty="0"/>
              <a:t>1</a:t>
            </a:r>
            <a:r>
              <a:rPr lang="zh-CN" altLang="en-US" sz="2400" dirty="0"/>
              <a:t>）</a:t>
            </a:r>
            <a:r>
              <a:rPr lang="zh-CN" altLang="en-US" sz="2400" dirty="0">
                <a:solidFill>
                  <a:srgbClr val="FF0000"/>
                </a:solidFill>
              </a:rPr>
              <a:t>匿名</a:t>
            </a:r>
            <a:r>
              <a:rPr lang="zh-CN" altLang="en-US" sz="2400" dirty="0"/>
              <a:t>：在数据发布时，隐匿用户</a:t>
            </a:r>
            <a:r>
              <a:rPr lang="en-US" altLang="zh-CN" sz="2400" dirty="0"/>
              <a:t>ID</a:t>
            </a:r>
            <a:r>
              <a:rPr lang="zh-CN" altLang="en-US" sz="2400" dirty="0"/>
              <a:t>的指示信息</a:t>
            </a:r>
            <a:r>
              <a:rPr lang="zh-CN" altLang="zh-CN" sz="2400" dirty="0"/>
              <a:t>（如身份</a:t>
            </a:r>
            <a:r>
              <a:rPr lang="zh-CN" altLang="en-US" sz="2400" dirty="0"/>
              <a:t>证</a:t>
            </a:r>
            <a:r>
              <a:rPr lang="zh-CN" altLang="zh-CN" sz="2400" dirty="0"/>
              <a:t>号、姓名等）已经成为业界的惯例</a:t>
            </a:r>
            <a:r>
              <a:rPr lang="zh-CN" altLang="en-US" sz="2400" dirty="0"/>
              <a:t>，</a:t>
            </a:r>
            <a:r>
              <a:rPr lang="zh-CN" altLang="zh-CN" sz="2400" dirty="0"/>
              <a:t>且在欧洲一些国家已经颁布了相关的法律条文。</a:t>
            </a:r>
            <a:endParaRPr lang="en-US" altLang="zh-CN" sz="2400" dirty="0"/>
          </a:p>
          <a:p>
            <a:pPr algn="just">
              <a:spcAft>
                <a:spcPts val="1200"/>
              </a:spcAft>
            </a:pPr>
            <a:r>
              <a:rPr lang="en-US" altLang="zh-CN" sz="2400" dirty="0"/>
              <a:t>2</a:t>
            </a:r>
            <a:r>
              <a:rPr lang="zh-CN" altLang="en-US" sz="2400" dirty="0"/>
              <a:t>）</a:t>
            </a:r>
            <a:r>
              <a:rPr lang="zh-CN" altLang="en-US" sz="2400" dirty="0">
                <a:solidFill>
                  <a:srgbClr val="FF0000"/>
                </a:solidFill>
              </a:rPr>
              <a:t>假名</a:t>
            </a:r>
            <a:r>
              <a:rPr lang="zh-CN" altLang="en-US" sz="2400" dirty="0"/>
              <a:t>：在数据发布时，以假名代替用户的真实</a:t>
            </a:r>
            <a:r>
              <a:rPr lang="en-US" altLang="zh-CN" sz="2400" dirty="0"/>
              <a:t>ID</a:t>
            </a:r>
            <a:r>
              <a:rPr lang="zh-CN" altLang="en-US" sz="2400" dirty="0"/>
              <a:t>。由于长时间使用同一假名并不能有效保护用户的隐私，研究者进一步提出基于</a:t>
            </a:r>
            <a:r>
              <a:rPr lang="en-US" altLang="zh-CN" sz="2400" dirty="0"/>
              <a:t>Mix-Zone</a:t>
            </a:r>
            <a:r>
              <a:rPr lang="zh-CN" altLang="en-US" sz="2400" dirty="0"/>
              <a:t>的假名交换方法。</a:t>
            </a:r>
            <a:endParaRPr lang="en-US" altLang="zh-CN" sz="2400" dirty="0"/>
          </a:p>
        </p:txBody>
      </p:sp>
      <p:sp>
        <p:nvSpPr>
          <p:cNvPr id="9" name="文本框 8"/>
          <p:cNvSpPr txBox="1"/>
          <p:nvPr/>
        </p:nvSpPr>
        <p:spPr>
          <a:xfrm>
            <a:off x="3765681" y="4118473"/>
            <a:ext cx="4995084" cy="461665"/>
          </a:xfrm>
          <a:prstGeom prst="rect">
            <a:avLst/>
          </a:prstGeom>
          <a:noFill/>
        </p:spPr>
        <p:txBody>
          <a:bodyPr wrap="square" rtlCol="0">
            <a:spAutoFit/>
          </a:bodyPr>
          <a:lstStyle/>
          <a:p>
            <a:r>
              <a:rPr kumimoji="1" lang="zh-CN" altLang="en-US" sz="2400" dirty="0">
                <a:solidFill>
                  <a:srgbClr val="FF0000"/>
                </a:solidFill>
              </a:rPr>
              <a:t>成本较低，需要新的设计思想。</a:t>
            </a:r>
            <a:endParaRPr kumimoji="1" lang="zh-CN" altLang="en-US" sz="2400" dirty="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623" y="142876"/>
            <a:ext cx="6512511" cy="78061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混淆</a:t>
            </a:r>
            <a:endParaRPr lang="zh-CN" altLang="en-US" sz="3200" b="1" kern="0" dirty="0">
              <a:solidFill>
                <a:srgbClr val="003399"/>
              </a:solidFill>
              <a:latin typeface="黑体" panose="02010609060101010101" pitchFamily="49" charset="-122"/>
              <a:ea typeface="黑体" panose="02010609060101010101" pitchFamily="49" charset="-122"/>
              <a:cs typeface="+mn-cs"/>
            </a:endParaRPr>
          </a:p>
        </p:txBody>
      </p:sp>
      <p:graphicFrame>
        <p:nvGraphicFramePr>
          <p:cNvPr id="4" name="内容占位符 3"/>
          <p:cNvGraphicFramePr>
            <a:graphicFrameLocks noGrp="1"/>
          </p:cNvGraphicFramePr>
          <p:nvPr>
            <p:ph sz="quarter" idx="13"/>
          </p:nvPr>
        </p:nvGraphicFramePr>
        <p:xfrm>
          <a:off x="756708" y="764259"/>
          <a:ext cx="3649133" cy="384386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Box 2"/>
          <p:cNvSpPr txBox="1"/>
          <p:nvPr/>
        </p:nvSpPr>
        <p:spPr>
          <a:xfrm>
            <a:off x="4705927" y="1047876"/>
            <a:ext cx="6895524" cy="4093428"/>
          </a:xfrm>
          <a:prstGeom prst="rect">
            <a:avLst/>
          </a:prstGeom>
          <a:noFill/>
        </p:spPr>
        <p:txBody>
          <a:bodyPr wrap="square" rtlCol="0">
            <a:spAutoFit/>
          </a:bodyPr>
          <a:lstStyle/>
          <a:p>
            <a:r>
              <a:rPr lang="zh-CN" altLang="en-US" sz="2000" dirty="0"/>
              <a:t>代表性工作：</a:t>
            </a:r>
            <a:endParaRPr lang="en-US" altLang="zh-CN" sz="2000" dirty="0"/>
          </a:p>
          <a:p>
            <a:pPr algn="just"/>
            <a:r>
              <a:rPr lang="en-US" altLang="zh-CN" sz="2000" dirty="0"/>
              <a:t>1</a:t>
            </a:r>
            <a:r>
              <a:rPr lang="zh-CN" altLang="en-US" sz="2000" dirty="0"/>
              <a:t>）</a:t>
            </a:r>
            <a:r>
              <a:rPr lang="zh-CN" altLang="en-US" sz="2000" dirty="0">
                <a:solidFill>
                  <a:srgbClr val="FF0000"/>
                </a:solidFill>
              </a:rPr>
              <a:t>数据泛化</a:t>
            </a:r>
            <a:r>
              <a:rPr lang="en-US" altLang="zh-CN" sz="2000" dirty="0"/>
              <a:t>:</a:t>
            </a:r>
            <a:r>
              <a:rPr lang="zh-CN" altLang="zh-CN" sz="2000" dirty="0"/>
              <a:t>当数据中所包含的相同属性值的记录个数少于</a:t>
            </a:r>
            <a:r>
              <a:rPr lang="zh-CN" altLang="en-US" sz="2000" dirty="0"/>
              <a:t>隐私</a:t>
            </a:r>
            <a:r>
              <a:rPr lang="zh-CN" altLang="zh-CN" sz="2000" dirty="0"/>
              <a:t>要求</a:t>
            </a:r>
            <a:r>
              <a:rPr lang="zh-CN" altLang="en-US" sz="2000" dirty="0"/>
              <a:t>时</a:t>
            </a:r>
            <a:r>
              <a:rPr lang="zh-CN" altLang="zh-CN" sz="2000" dirty="0"/>
              <a:t>，将相应属性的属性值泛化到其上一个层次，以此递归直至待发布数据满足</a:t>
            </a:r>
            <a:r>
              <a:rPr lang="zh-CN" altLang="en-US" sz="2000" dirty="0"/>
              <a:t>隐私</a:t>
            </a:r>
            <a:r>
              <a:rPr lang="zh-CN" altLang="zh-CN" sz="2000" dirty="0"/>
              <a:t>要求</a:t>
            </a:r>
            <a:r>
              <a:rPr lang="zh-CN" altLang="en-US" sz="2000" dirty="0"/>
              <a:t>，如</a:t>
            </a:r>
            <a:r>
              <a:rPr lang="zh-CN" altLang="zh-CN" sz="2000" dirty="0"/>
              <a:t>雅戈尔羽绒衣</a:t>
            </a:r>
            <a:r>
              <a:rPr lang="en-US" altLang="zh-CN" sz="2000" dirty="0"/>
              <a:t>—&gt;</a:t>
            </a:r>
            <a:r>
              <a:rPr lang="zh-CN" altLang="zh-CN" sz="2000" dirty="0"/>
              <a:t>羽绒衣</a:t>
            </a:r>
            <a:r>
              <a:rPr lang="en-US" altLang="zh-CN" sz="2000" dirty="0"/>
              <a:t>—&gt;</a:t>
            </a:r>
            <a:r>
              <a:rPr lang="zh-CN" altLang="zh-CN" sz="2000" dirty="0"/>
              <a:t>衣服</a:t>
            </a:r>
            <a:r>
              <a:rPr lang="zh-CN" altLang="en-US" sz="2000" dirty="0"/>
              <a:t>。</a:t>
            </a:r>
            <a:endParaRPr lang="en-US" altLang="zh-CN" sz="2000" dirty="0">
              <a:solidFill>
                <a:srgbClr val="FF0000"/>
              </a:solidFill>
            </a:endParaRPr>
          </a:p>
          <a:p>
            <a:pPr algn="just"/>
            <a:r>
              <a:rPr lang="en-US" altLang="zh-CN" sz="2000" dirty="0"/>
              <a:t>2</a:t>
            </a:r>
            <a:r>
              <a:rPr lang="zh-CN" altLang="en-US" sz="2000" dirty="0"/>
              <a:t>）</a:t>
            </a:r>
            <a:r>
              <a:rPr lang="zh-CN" altLang="en-US" sz="2000" dirty="0">
                <a:solidFill>
                  <a:srgbClr val="FF0000"/>
                </a:solidFill>
              </a:rPr>
              <a:t>数据加噪</a:t>
            </a:r>
            <a:r>
              <a:rPr lang="en-US" altLang="zh-CN" sz="2000" dirty="0"/>
              <a:t>: </a:t>
            </a:r>
            <a:r>
              <a:rPr lang="zh-CN" altLang="zh-CN" sz="2000" dirty="0"/>
              <a:t>在原始数据中以一定</a:t>
            </a:r>
            <a:r>
              <a:rPr lang="zh-CN" altLang="en-US" sz="2000" dirty="0"/>
              <a:t>的</a:t>
            </a:r>
            <a:r>
              <a:rPr lang="zh-CN" altLang="zh-CN" sz="2000" dirty="0"/>
              <a:t>策略</a:t>
            </a:r>
            <a:r>
              <a:rPr lang="zh-CN" altLang="en-US" sz="2000" dirty="0"/>
              <a:t>（如差分隐私）</a:t>
            </a:r>
            <a:r>
              <a:rPr lang="zh-CN" altLang="zh-CN" sz="2000" dirty="0"/>
              <a:t>加入一些噪声</a:t>
            </a:r>
            <a:r>
              <a:rPr lang="zh-CN" altLang="en-US" sz="2000" dirty="0"/>
              <a:t>数据以满足用户的隐私要求。如在位置隐私保护中，在发布用户真实位置时，同时发布若干噪声位置。</a:t>
            </a:r>
            <a:endParaRPr lang="en-US" altLang="zh-CN" sz="2000" dirty="0"/>
          </a:p>
          <a:p>
            <a:pPr algn="just"/>
            <a:r>
              <a:rPr lang="en-US" altLang="zh-CN" sz="2000" dirty="0"/>
              <a:t>3</a:t>
            </a:r>
            <a:r>
              <a:rPr lang="zh-CN" altLang="en-US" sz="2000" dirty="0"/>
              <a:t>）</a:t>
            </a:r>
            <a:r>
              <a:rPr lang="zh-CN" altLang="en-US" sz="2000" dirty="0">
                <a:solidFill>
                  <a:srgbClr val="FF0000"/>
                </a:solidFill>
              </a:rPr>
              <a:t>位置模糊</a:t>
            </a:r>
            <a:r>
              <a:rPr lang="zh-CN" altLang="en-US" sz="2000" dirty="0"/>
              <a:t>：以一块空间区间区域代替用户的真实位置。</a:t>
            </a:r>
            <a:endParaRPr lang="en-US" altLang="zh-CN" sz="2000" dirty="0"/>
          </a:p>
          <a:p>
            <a:pPr algn="just"/>
            <a:r>
              <a:rPr lang="en-US" altLang="zh-CN" sz="2000" dirty="0"/>
              <a:t>4</a:t>
            </a:r>
            <a:r>
              <a:rPr lang="zh-CN" altLang="en-US" sz="2000" dirty="0"/>
              <a:t>）</a:t>
            </a:r>
            <a:r>
              <a:rPr lang="zh-CN" altLang="en-US" sz="2000" dirty="0">
                <a:solidFill>
                  <a:srgbClr val="FF0000"/>
                </a:solidFill>
              </a:rPr>
              <a:t>隐私信息检索</a:t>
            </a:r>
            <a:r>
              <a:rPr lang="en-US" altLang="zh-CN" sz="2000" dirty="0">
                <a:solidFill>
                  <a:srgbClr val="FF0000"/>
                </a:solidFill>
              </a:rPr>
              <a:t>PIR</a:t>
            </a:r>
            <a:r>
              <a:rPr lang="zh-CN" altLang="en-US" sz="2000" dirty="0"/>
              <a:t>（</a:t>
            </a:r>
            <a:r>
              <a:rPr lang="en-US" altLang="zh-CN" sz="2000" dirty="0"/>
              <a:t>privacy information Retrieval</a:t>
            </a:r>
            <a:r>
              <a:rPr lang="zh-CN" altLang="en-US" sz="2000" dirty="0"/>
              <a:t>）：</a:t>
            </a:r>
            <a:r>
              <a:rPr lang="zh-CN" altLang="zh-CN" sz="2000" dirty="0"/>
              <a:t>将用户的查询请求通过一个矩阵变换构造出</a:t>
            </a:r>
            <a:r>
              <a:rPr lang="en-US" altLang="zh-CN" sz="2000" dirty="0"/>
              <a:t>N-1</a:t>
            </a:r>
            <a:r>
              <a:rPr lang="zh-CN" altLang="zh-CN" sz="2000" dirty="0"/>
              <a:t>个与其不可区分的伪查询，使得攻击者无法精确的知道用户的真实意图。</a:t>
            </a:r>
            <a:endParaRPr lang="en-US" altLang="zh-CN" sz="2000" dirty="0"/>
          </a:p>
          <a:p>
            <a:pPr algn="just"/>
            <a:endParaRPr lang="en-US" altLang="zh-CN" sz="2000" dirty="0"/>
          </a:p>
        </p:txBody>
      </p:sp>
      <p:sp>
        <p:nvSpPr>
          <p:cNvPr id="5" name="文本框 4"/>
          <p:cNvSpPr txBox="1"/>
          <p:nvPr/>
        </p:nvSpPr>
        <p:spPr>
          <a:xfrm>
            <a:off x="456623" y="4875446"/>
            <a:ext cx="7967732" cy="1569660"/>
          </a:xfrm>
          <a:prstGeom prst="rect">
            <a:avLst/>
          </a:prstGeom>
          <a:noFill/>
        </p:spPr>
        <p:txBody>
          <a:bodyPr wrap="square" rtlCol="0">
            <a:spAutoFit/>
          </a:bodyPr>
          <a:lstStyle/>
          <a:p>
            <a:r>
              <a:rPr kumimoji="1" lang="zh-CN" altLang="en-US" sz="2400" dirty="0">
                <a:solidFill>
                  <a:srgbClr val="FF0000"/>
                </a:solidFill>
              </a:rPr>
              <a:t>成本高：</a:t>
            </a:r>
            <a:endParaRPr kumimoji="1" lang="en-US" altLang="zh-CN" sz="2400" dirty="0">
              <a:solidFill>
                <a:srgbClr val="FF0000"/>
              </a:solidFill>
            </a:endParaRPr>
          </a:p>
          <a:p>
            <a:pPr marL="342900" indent="-342900">
              <a:buFont typeface="Arial" panose="020B0604020202020204"/>
              <a:buChar char="•"/>
            </a:pPr>
            <a:r>
              <a:rPr kumimoji="1" lang="zh-CN" altLang="en-US" sz="2400" dirty="0">
                <a:solidFill>
                  <a:srgbClr val="FF0000"/>
                </a:solidFill>
              </a:rPr>
              <a:t>永久改变数据、</a:t>
            </a:r>
            <a:endParaRPr kumimoji="1" lang="en-US" altLang="zh-CN" sz="2400" dirty="0">
              <a:solidFill>
                <a:srgbClr val="FF0000"/>
              </a:solidFill>
            </a:endParaRPr>
          </a:p>
          <a:p>
            <a:pPr marL="342900" indent="-342900">
              <a:buFont typeface="Arial" panose="020B0604020202020204"/>
              <a:buChar char="•"/>
            </a:pPr>
            <a:r>
              <a:rPr kumimoji="1" lang="zh-CN" altLang="en-US" sz="2400" dirty="0">
                <a:solidFill>
                  <a:srgbClr val="FF0000"/>
                </a:solidFill>
              </a:rPr>
              <a:t>原始数据加噪存储空间开销大、</a:t>
            </a:r>
            <a:endParaRPr kumimoji="1" lang="en-US" altLang="zh-CN" sz="2400" dirty="0">
              <a:solidFill>
                <a:srgbClr val="FF0000"/>
              </a:solidFill>
            </a:endParaRPr>
          </a:p>
          <a:p>
            <a:pPr marL="342900" indent="-342900">
              <a:buFont typeface="Arial" panose="020B0604020202020204"/>
              <a:buChar char="•"/>
            </a:pPr>
            <a:r>
              <a:rPr kumimoji="1" lang="zh-CN" altLang="en-US" sz="2400" dirty="0">
                <a:solidFill>
                  <a:srgbClr val="FF0000"/>
                </a:solidFill>
              </a:rPr>
              <a:t>查询时加噪时间开销大；有时需要保持加噪一致性；</a:t>
            </a:r>
            <a:endParaRPr kumimoji="1" lang="zh-CN" altLang="en-US" sz="2400"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a:spLocks noChangeArrowheads="1"/>
          </p:cNvSpPr>
          <p:nvPr/>
        </p:nvSpPr>
        <p:spPr bwMode="auto">
          <a:xfrm>
            <a:off x="1628913" y="4718741"/>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sz="2400" b="1" dirty="0">
                <a:solidFill>
                  <a:srgbClr val="FFE101"/>
                </a:solidFill>
                <a:latin typeface="Verdana" panose="020B0604030504040204" pitchFamily="34" charset="0"/>
                <a:sym typeface="Verdana" panose="020B0604030504040204" pitchFamily="34" charset="0"/>
              </a:rPr>
              <a:t>200</a:t>
            </a:r>
            <a:r>
              <a:rPr lang="en-US" altLang="zh-CN" sz="2400" b="1" dirty="0">
                <a:solidFill>
                  <a:srgbClr val="FFE101"/>
                </a:solidFill>
                <a:latin typeface="Verdana" panose="020B0604030504040204" pitchFamily="34" charset="0"/>
                <a:sym typeface="Verdana" panose="020B0604030504040204" pitchFamily="34" charset="0"/>
              </a:rPr>
              <a:t>2</a:t>
            </a:r>
            <a:endParaRPr lang="zh-CN" altLang="en-US" dirty="0"/>
          </a:p>
        </p:txBody>
      </p:sp>
      <p:grpSp>
        <p:nvGrpSpPr>
          <p:cNvPr id="8" name="Group 3"/>
          <p:cNvGrpSpPr/>
          <p:nvPr/>
        </p:nvGrpSpPr>
        <p:grpSpPr bwMode="auto">
          <a:xfrm>
            <a:off x="2206531" y="5775340"/>
            <a:ext cx="228600" cy="228600"/>
            <a:chOff x="0" y="0"/>
            <a:chExt cx="1680" cy="1680"/>
          </a:xfrm>
        </p:grpSpPr>
        <p:sp>
          <p:nvSpPr>
            <p:cNvPr id="9" name="Oval 5"/>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10" name="Freeform 6"/>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cxnSp>
        <p:nvCxnSpPr>
          <p:cNvPr id="11" name="AutoShape 7"/>
          <p:cNvCxnSpPr>
            <a:cxnSpLocks noChangeShapeType="1"/>
          </p:cNvCxnSpPr>
          <p:nvPr/>
        </p:nvCxnSpPr>
        <p:spPr bwMode="auto">
          <a:xfrm>
            <a:off x="2308762" y="5280040"/>
            <a:ext cx="20638" cy="495300"/>
          </a:xfrm>
          <a:prstGeom prst="straightConnector1">
            <a:avLst/>
          </a:prstGeom>
          <a:noFill/>
          <a:ln w="38100" cap="rnd" cmpd="sng">
            <a:solidFill>
              <a:srgbClr val="FFE101"/>
            </a:solidFill>
            <a:prstDash val="sysDot"/>
            <a:round/>
          </a:ln>
        </p:spPr>
      </p:cxnSp>
      <p:sp>
        <p:nvSpPr>
          <p:cNvPr id="12" name="AutoShape 8"/>
          <p:cNvSpPr>
            <a:spLocks noChangeArrowheads="1"/>
          </p:cNvSpPr>
          <p:nvPr/>
        </p:nvSpPr>
        <p:spPr bwMode="auto">
          <a:xfrm flipH="1">
            <a:off x="2500867" y="5309653"/>
            <a:ext cx="7199313" cy="1229761"/>
          </a:xfrm>
          <a:prstGeom prst="homePlate">
            <a:avLst>
              <a:gd name="adj" fmla="val 42022"/>
            </a:avLst>
          </a:prstGeom>
          <a:gradFill rotWithShape="1">
            <a:gsLst>
              <a:gs pos="0">
                <a:srgbClr val="DDD923"/>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13" name="Text Box 9"/>
          <p:cNvSpPr>
            <a:spLocks noChangeArrowheads="1"/>
          </p:cNvSpPr>
          <p:nvPr/>
        </p:nvSpPr>
        <p:spPr bwMode="auto">
          <a:xfrm>
            <a:off x="2941550" y="5270759"/>
            <a:ext cx="6758628" cy="1292662"/>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400" dirty="0">
                <a:latin typeface="+mn-ea"/>
                <a:ea typeface="+mn-ea"/>
              </a:rPr>
              <a:t>k</a:t>
            </a:r>
            <a:r>
              <a:rPr lang="zh-CN" altLang="zh-CN" sz="2400" dirty="0">
                <a:latin typeface="+mn-ea"/>
                <a:ea typeface="+mn-ea"/>
              </a:rPr>
              <a:t>匿名（</a:t>
            </a:r>
            <a:r>
              <a:rPr lang="en-US" altLang="zh-CN" sz="2400" dirty="0">
                <a:latin typeface="+mn-ea"/>
                <a:ea typeface="+mn-ea"/>
              </a:rPr>
              <a:t>k-anonymity</a:t>
            </a:r>
            <a:r>
              <a:rPr lang="zh-CN" altLang="zh-CN" sz="2400" dirty="0">
                <a:latin typeface="+mn-ea"/>
                <a:ea typeface="+mn-ea"/>
              </a:rPr>
              <a:t>）</a:t>
            </a:r>
            <a:r>
              <a:rPr lang="zh-CN" altLang="en-US" dirty="0">
                <a:latin typeface="+mn-ea"/>
                <a:ea typeface="+mn-ea"/>
              </a:rPr>
              <a:t>：</a:t>
            </a:r>
            <a:r>
              <a:rPr lang="zh-CN" altLang="zh-CN" dirty="0">
                <a:latin typeface="+mn-ea"/>
                <a:ea typeface="+mn-ea"/>
              </a:rPr>
              <a:t>该</a:t>
            </a:r>
            <a:r>
              <a:rPr lang="zh-CN" altLang="zh-CN" dirty="0">
                <a:latin typeface="+mj-ea"/>
                <a:ea typeface="+mj-ea"/>
              </a:rPr>
              <a:t>策略要求所发布的数据中的每一条记录</a:t>
            </a:r>
            <a:r>
              <a:rPr lang="zh-CN" altLang="en-US" dirty="0">
                <a:latin typeface="+mj-ea"/>
                <a:ea typeface="+mj-ea"/>
              </a:rPr>
              <a:t>均</a:t>
            </a:r>
            <a:r>
              <a:rPr lang="zh-CN" altLang="zh-CN" dirty="0">
                <a:latin typeface="+mj-ea"/>
                <a:ea typeface="+mj-ea"/>
              </a:rPr>
              <a:t>存在其它</a:t>
            </a:r>
            <a:r>
              <a:rPr lang="en-US" altLang="zh-CN" dirty="0">
                <a:latin typeface="+mj-ea"/>
                <a:ea typeface="+mj-ea"/>
              </a:rPr>
              <a:t>k-1</a:t>
            </a:r>
            <a:r>
              <a:rPr lang="zh-CN" altLang="zh-CN" dirty="0">
                <a:latin typeface="+mj-ea"/>
                <a:ea typeface="+mj-ea"/>
              </a:rPr>
              <a:t>条不能与之区分的记录。</a:t>
            </a:r>
            <a:r>
              <a:rPr lang="zh-CN" altLang="en-US" dirty="0">
                <a:latin typeface="+mj-ea"/>
                <a:ea typeface="+mj-ea"/>
              </a:rPr>
              <a:t>即</a:t>
            </a:r>
            <a:r>
              <a:rPr lang="zh-CN" altLang="zh-CN" dirty="0">
                <a:latin typeface="+mn-ea"/>
                <a:ea typeface="+mn-ea"/>
              </a:rPr>
              <a:t>要求</a:t>
            </a:r>
            <a:r>
              <a:rPr lang="zh-CN" altLang="en-US" dirty="0">
                <a:latin typeface="+mn-ea"/>
                <a:ea typeface="+mn-ea"/>
              </a:rPr>
              <a:t>在一个集合中只能以不大于</a:t>
            </a:r>
            <a:r>
              <a:rPr lang="en-US" altLang="zh-CN" dirty="0">
                <a:latin typeface="+mn-ea"/>
                <a:ea typeface="+mn-ea"/>
              </a:rPr>
              <a:t>1/k</a:t>
            </a:r>
            <a:r>
              <a:rPr lang="zh-CN" altLang="en-US" dirty="0">
                <a:latin typeface="+mn-ea"/>
                <a:ea typeface="+mn-ea"/>
              </a:rPr>
              <a:t>的概率确定任何一个记录</a:t>
            </a:r>
            <a:r>
              <a:rPr lang="zh-CN" altLang="zh-CN" dirty="0">
                <a:latin typeface="+mn-ea"/>
                <a:ea typeface="+mn-ea"/>
              </a:rPr>
              <a:t>。</a:t>
            </a:r>
            <a:r>
              <a:rPr lang="en-US" altLang="zh-CN" dirty="0">
                <a:latin typeface="+mn-ea"/>
                <a:ea typeface="+mn-ea"/>
              </a:rPr>
              <a:t>k</a:t>
            </a:r>
            <a:r>
              <a:rPr lang="zh-CN" altLang="zh-CN" dirty="0">
                <a:latin typeface="+mn-ea"/>
                <a:ea typeface="+mn-ea"/>
              </a:rPr>
              <a:t>直接表征了目标数据被保护程度的强弱</a:t>
            </a:r>
            <a:r>
              <a:rPr lang="zh-CN" altLang="en-US" dirty="0">
                <a:latin typeface="+mn-ea"/>
                <a:ea typeface="+mn-ea"/>
              </a:rPr>
              <a:t>，</a:t>
            </a:r>
            <a:r>
              <a:rPr lang="en-US" altLang="zh-CN" dirty="0">
                <a:latin typeface="+mn-ea"/>
                <a:ea typeface="+mn-ea"/>
              </a:rPr>
              <a:t>k</a:t>
            </a:r>
            <a:r>
              <a:rPr lang="zh-CN" altLang="zh-CN" dirty="0">
                <a:latin typeface="+mn-ea"/>
                <a:ea typeface="+mn-ea"/>
              </a:rPr>
              <a:t>值越大</a:t>
            </a:r>
            <a:r>
              <a:rPr lang="en-US" altLang="zh-CN" dirty="0">
                <a:latin typeface="+mn-ea"/>
                <a:ea typeface="+mn-ea"/>
              </a:rPr>
              <a:t>,</a:t>
            </a:r>
            <a:r>
              <a:rPr lang="zh-CN" altLang="zh-CN" dirty="0">
                <a:latin typeface="+mn-ea"/>
                <a:ea typeface="+mn-ea"/>
              </a:rPr>
              <a:t>对隐私的保护效果更好。</a:t>
            </a:r>
            <a:endParaRPr lang="zh-CN" altLang="en-US" dirty="0">
              <a:latin typeface="+mn-ea"/>
              <a:ea typeface="+mn-ea"/>
            </a:endParaRPr>
          </a:p>
        </p:txBody>
      </p:sp>
      <p:sp>
        <p:nvSpPr>
          <p:cNvPr id="14" name="Text Box 10"/>
          <p:cNvSpPr>
            <a:spLocks noChangeArrowheads="1"/>
          </p:cNvSpPr>
          <p:nvPr/>
        </p:nvSpPr>
        <p:spPr bwMode="auto">
          <a:xfrm>
            <a:off x="2586342" y="3274164"/>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sz="2400" b="1" dirty="0">
                <a:solidFill>
                  <a:srgbClr val="92D365"/>
                </a:solidFill>
                <a:latin typeface="Verdana" panose="020B0604030504040204" pitchFamily="34" charset="0"/>
                <a:sym typeface="Verdana" panose="020B0604030504040204" pitchFamily="34" charset="0"/>
              </a:rPr>
              <a:t>200</a:t>
            </a:r>
            <a:r>
              <a:rPr lang="en-US" altLang="zh-CN" sz="2400" b="1" dirty="0">
                <a:solidFill>
                  <a:srgbClr val="92D365"/>
                </a:solidFill>
                <a:latin typeface="Verdana" panose="020B0604030504040204" pitchFamily="34" charset="0"/>
                <a:sym typeface="Verdana" panose="020B0604030504040204" pitchFamily="34" charset="0"/>
              </a:rPr>
              <a:t>6</a:t>
            </a:r>
            <a:endParaRPr lang="zh-CN" altLang="en-US" dirty="0"/>
          </a:p>
        </p:txBody>
      </p:sp>
      <p:grpSp>
        <p:nvGrpSpPr>
          <p:cNvPr id="15" name="Group 10"/>
          <p:cNvGrpSpPr/>
          <p:nvPr/>
        </p:nvGrpSpPr>
        <p:grpSpPr bwMode="auto">
          <a:xfrm>
            <a:off x="2915423" y="4483183"/>
            <a:ext cx="228600" cy="228600"/>
            <a:chOff x="0" y="0"/>
            <a:chExt cx="1680" cy="1680"/>
          </a:xfrm>
        </p:grpSpPr>
        <p:sp>
          <p:nvSpPr>
            <p:cNvPr id="16" name="Oval 12"/>
            <p:cNvSpPr>
              <a:spLocks noChangeArrowheads="1"/>
            </p:cNvSpPr>
            <p:nvPr/>
          </p:nvSpPr>
          <p:spPr bwMode="auto">
            <a:xfrm>
              <a:off x="0" y="0"/>
              <a:ext cx="1680" cy="1680"/>
            </a:xfrm>
            <a:prstGeom prst="ellipse">
              <a:avLst/>
            </a:prstGeom>
            <a:gradFill rotWithShape="1">
              <a:gsLst>
                <a:gs pos="0">
                  <a:srgbClr val="92D365"/>
                </a:gs>
                <a:gs pos="100000">
                  <a:srgbClr val="44622F"/>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17" name="Freeform 13"/>
            <p:cNvSpPr/>
            <p:nvPr/>
          </p:nvSpPr>
          <p:spPr bwMode="auto">
            <a:xfrm>
              <a:off x="192" y="28"/>
              <a:ext cx="1296" cy="634"/>
            </a:xfrm>
            <a:custGeom>
              <a:avLst/>
              <a:gdLst/>
              <a:ahLst/>
              <a:cxnLst/>
              <a:rect l="0" t="0" r="0" b="0"/>
              <a:pathLst/>
            </a:custGeom>
            <a:gradFill rotWithShape="1">
              <a:gsLst>
                <a:gs pos="0">
                  <a:srgbClr val="FFFFFF"/>
                </a:gs>
                <a:gs pos="100000">
                  <a:srgbClr val="92D365"/>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cxnSp>
        <p:nvCxnSpPr>
          <p:cNvPr id="18" name="AutoShape 14"/>
          <p:cNvCxnSpPr>
            <a:cxnSpLocks noChangeShapeType="1"/>
          </p:cNvCxnSpPr>
          <p:nvPr/>
        </p:nvCxnSpPr>
        <p:spPr bwMode="auto">
          <a:xfrm>
            <a:off x="3029723" y="3823509"/>
            <a:ext cx="1" cy="689337"/>
          </a:xfrm>
          <a:prstGeom prst="straightConnector1">
            <a:avLst/>
          </a:prstGeom>
          <a:noFill/>
          <a:ln w="38100" cap="rnd" cmpd="sng">
            <a:solidFill>
              <a:srgbClr val="92D365"/>
            </a:solidFill>
            <a:prstDash val="sysDot"/>
            <a:round/>
          </a:ln>
        </p:spPr>
      </p:cxnSp>
      <p:sp>
        <p:nvSpPr>
          <p:cNvPr id="19" name="AutoShape 15"/>
          <p:cNvSpPr>
            <a:spLocks noChangeArrowheads="1"/>
          </p:cNvSpPr>
          <p:nvPr/>
        </p:nvSpPr>
        <p:spPr bwMode="auto">
          <a:xfrm flipH="1">
            <a:off x="3266041" y="4064084"/>
            <a:ext cx="6434138" cy="1066800"/>
          </a:xfrm>
          <a:prstGeom prst="homePlate">
            <a:avLst>
              <a:gd name="adj" fmla="val 44927"/>
            </a:avLst>
          </a:prstGeom>
          <a:gradFill rotWithShape="1">
            <a:gsLst>
              <a:gs pos="0">
                <a:srgbClr val="92D365"/>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mc:AlternateContent xmlns:mc="http://schemas.openxmlformats.org/markup-compatibility/2006">
        <mc:Choice xmlns:a14="http://schemas.microsoft.com/office/drawing/2010/main" Requires="a14">
          <p:sp>
            <p:nvSpPr>
              <p:cNvPr id="20" name="Text Box 16"/>
              <p:cNvSpPr>
                <a:spLocks noChangeArrowheads="1"/>
              </p:cNvSpPr>
              <p:nvPr/>
            </p:nvSpPr>
            <p:spPr bwMode="auto">
              <a:xfrm>
                <a:off x="3967718" y="4115222"/>
                <a:ext cx="5526645" cy="1015663"/>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400" dirty="0">
                    <a:latin typeface="+mn-ea"/>
                    <a:ea typeface="+mn-ea"/>
                    <a:cs typeface="Calibri" panose="020F0502020204030204" charset="0"/>
                    <a:sym typeface="Calibri" panose="020F0502020204030204" charset="0"/>
                  </a:rPr>
                  <a:t>l</a:t>
                </a:r>
                <a:r>
                  <a:rPr lang="zh-CN" altLang="en-US" sz="2400" dirty="0">
                    <a:latin typeface="+mn-ea"/>
                    <a:ea typeface="+mn-ea"/>
                    <a:cs typeface="Calibri" panose="020F0502020204030204" charset="0"/>
                    <a:sym typeface="Calibri" panose="020F0502020204030204" charset="0"/>
                  </a:rPr>
                  <a:t>多样化（</a:t>
                </a:r>
                <a:r>
                  <a:rPr lang="en-US" altLang="zh-CN" sz="2400" dirty="0">
                    <a:latin typeface="+mn-ea"/>
                    <a:ea typeface="+mn-ea"/>
                    <a:cs typeface="Calibri" panose="020F0502020204030204" charset="0"/>
                    <a:sym typeface="Calibri" panose="020F0502020204030204" charset="0"/>
                  </a:rPr>
                  <a:t>l-diversity</a:t>
                </a:r>
                <a:r>
                  <a:rPr lang="zh-CN" altLang="en-US" sz="2400" dirty="0">
                    <a:latin typeface="+mn-ea"/>
                    <a:ea typeface="+mn-ea"/>
                    <a:cs typeface="Calibri" panose="020F0502020204030204" charset="0"/>
                    <a:sym typeface="Calibri" panose="020F0502020204030204" charset="0"/>
                  </a:rPr>
                  <a:t>）</a:t>
                </a:r>
                <a:r>
                  <a:rPr lang="en-US" altLang="zh-CN" sz="2400" dirty="0">
                    <a:latin typeface="+mn-ea"/>
                    <a:ea typeface="+mn-ea"/>
                    <a:cs typeface="Calibri" panose="020F0502020204030204" charset="0"/>
                    <a:sym typeface="Calibri" panose="020F0502020204030204" charset="0"/>
                  </a:rPr>
                  <a:t>:</a:t>
                </a:r>
                <a:r>
                  <a:rPr lang="zh-CN" altLang="en-US" dirty="0">
                    <a:latin typeface="+mj-ea"/>
                    <a:ea typeface="+mj-ea"/>
                    <a:cs typeface="Calibri" panose="020F0502020204030204" charset="0"/>
                    <a:sym typeface="Calibri" panose="020F0502020204030204" charset="0"/>
                  </a:rPr>
                  <a:t>该策略</a:t>
                </a:r>
                <a:r>
                  <a:rPr lang="zh-CN" altLang="zh-CN" dirty="0">
                    <a:latin typeface="+mj-ea"/>
                    <a:ea typeface="+mj-ea"/>
                    <a:cs typeface="Calibri" panose="020F0502020204030204" charset="0"/>
                  </a:rPr>
                  <a:t>在基于</a:t>
                </a:r>
                <a:r>
                  <a:rPr lang="en-US" altLang="zh-CN" dirty="0">
                    <a:latin typeface="+mj-ea"/>
                    <a:ea typeface="+mj-ea"/>
                    <a:cs typeface="Calibri" panose="020F0502020204030204" charset="0"/>
                  </a:rPr>
                  <a:t>k</a:t>
                </a:r>
                <a:r>
                  <a:rPr lang="zh-CN" altLang="zh-CN" dirty="0">
                    <a:latin typeface="+mj-ea"/>
                    <a:ea typeface="+mj-ea"/>
                    <a:cs typeface="Calibri" panose="020F0502020204030204" charset="0"/>
                  </a:rPr>
                  <a:t>匿名的标准下限制每一个信息属性等价类中所对应的敏感属性至少包含</a:t>
                </a:r>
                <a14:m>
                  <m:oMath xmlns:m="http://schemas.openxmlformats.org/officeDocument/2006/math">
                    <m:r>
                      <m:rPr>
                        <m:sty m:val="p"/>
                      </m:rPr>
                      <a:rPr lang="en-US" altLang="zh-CN">
                        <a:latin typeface="Cambria Math" panose="02040503050406030204" pitchFamily="18" charset="0"/>
                        <a:ea typeface="+mj-ea"/>
                        <a:cs typeface="Calibri" panose="020F0502020204030204" charset="0"/>
                      </a:rPr>
                      <m:t>l</m:t>
                    </m:r>
                  </m:oMath>
                </a14:m>
                <a:r>
                  <a:rPr lang="zh-CN" altLang="zh-CN" dirty="0">
                    <a:latin typeface="+mj-ea"/>
                    <a:ea typeface="+mj-ea"/>
                    <a:cs typeface="Calibri" panose="020F0502020204030204" charset="0"/>
                  </a:rPr>
                  <a:t>个不同的值</a:t>
                </a:r>
                <a:r>
                  <a:rPr lang="zh-CN" altLang="en-US" dirty="0">
                    <a:latin typeface="+mj-ea"/>
                    <a:ea typeface="+mj-ea"/>
                    <a:cs typeface="Calibri" panose="020F0502020204030204" charset="0"/>
                  </a:rPr>
                  <a:t>。</a:t>
                </a:r>
                <a:endParaRPr lang="zh-CN" altLang="en-US" dirty="0">
                  <a:latin typeface="+mj-ea"/>
                  <a:ea typeface="+mj-ea"/>
                  <a:cs typeface="Calibri" panose="020F0502020204030204" charset="0"/>
                </a:endParaRPr>
              </a:p>
            </p:txBody>
          </p:sp>
        </mc:Choice>
        <mc:Fallback>
          <p:sp>
            <p:nvSpPr>
              <p:cNvPr id="20" name="Text Box 16"/>
              <p:cNvSpPr>
                <a:spLocks noRot="1" noChangeAspect="1" noMove="1" noResize="1" noEditPoints="1" noAdjustHandles="1" noChangeArrowheads="1" noChangeShapeType="1" noTextEdit="1"/>
              </p:cNvSpPr>
              <p:nvPr/>
            </p:nvSpPr>
            <p:spPr bwMode="auto">
              <a:xfrm>
                <a:off x="3967718" y="4115222"/>
                <a:ext cx="5526645" cy="1015663"/>
              </a:xfrm>
              <a:prstGeom prst="rect">
                <a:avLst/>
              </a:prstGeom>
              <a:blipFill rotWithShape="1">
                <a:blip r:embed="rId1"/>
                <a:stretch>
                  <a:fillRect l="-4" t="-42" r="9" b="8"/>
                </a:stretch>
              </a:blipFill>
              <a:ln>
                <a:noFill/>
              </a:ln>
            </p:spPr>
            <p:txBody>
              <a:bodyPr/>
              <a:lstStyle/>
              <a:p>
                <a:r>
                  <a:rPr lang="zh-CN" altLang="en-US">
                    <a:noFill/>
                  </a:rPr>
                  <a:t> </a:t>
                </a:r>
              </a:p>
            </p:txBody>
          </p:sp>
        </mc:Fallback>
      </mc:AlternateContent>
      <p:sp>
        <p:nvSpPr>
          <p:cNvPr id="21" name="Text Box 17"/>
          <p:cNvSpPr>
            <a:spLocks noChangeArrowheads="1"/>
          </p:cNvSpPr>
          <p:nvPr/>
        </p:nvSpPr>
        <p:spPr bwMode="auto">
          <a:xfrm>
            <a:off x="3438542" y="1980997"/>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sz="2400" b="1" dirty="0">
                <a:solidFill>
                  <a:srgbClr val="86CEF6"/>
                </a:solidFill>
                <a:latin typeface="Verdana" panose="020B0604030504040204" pitchFamily="34" charset="0"/>
                <a:sym typeface="Verdana" panose="020B0604030504040204" pitchFamily="34" charset="0"/>
              </a:rPr>
              <a:t>200</a:t>
            </a:r>
            <a:r>
              <a:rPr lang="en-US" altLang="zh-CN" sz="2400" b="1" dirty="0">
                <a:solidFill>
                  <a:srgbClr val="86CEF6"/>
                </a:solidFill>
                <a:latin typeface="Verdana" panose="020B0604030504040204" pitchFamily="34" charset="0"/>
                <a:sym typeface="Verdana" panose="020B0604030504040204" pitchFamily="34" charset="0"/>
              </a:rPr>
              <a:t>7</a:t>
            </a:r>
            <a:endParaRPr lang="zh-CN" altLang="en-US" dirty="0"/>
          </a:p>
        </p:txBody>
      </p:sp>
      <p:grpSp>
        <p:nvGrpSpPr>
          <p:cNvPr id="22" name="Group 17"/>
          <p:cNvGrpSpPr/>
          <p:nvPr/>
        </p:nvGrpSpPr>
        <p:grpSpPr bwMode="auto">
          <a:xfrm>
            <a:off x="3853417" y="2876346"/>
            <a:ext cx="228600" cy="228600"/>
            <a:chOff x="0" y="0"/>
            <a:chExt cx="1680" cy="1680"/>
          </a:xfrm>
        </p:grpSpPr>
        <p:sp>
          <p:nvSpPr>
            <p:cNvPr id="23" name="Oval 19"/>
            <p:cNvSpPr>
              <a:spLocks noChangeArrowheads="1"/>
            </p:cNvSpPr>
            <p:nvPr/>
          </p:nvSpPr>
          <p:spPr bwMode="auto">
            <a:xfrm>
              <a:off x="0" y="0"/>
              <a:ext cx="1680" cy="1680"/>
            </a:xfrm>
            <a:prstGeom prst="ellipse">
              <a:avLst/>
            </a:prstGeom>
            <a:gradFill rotWithShape="1">
              <a:gsLst>
                <a:gs pos="0">
                  <a:srgbClr val="86CEF6"/>
                </a:gs>
                <a:gs pos="100000">
                  <a:srgbClr val="3E5F72"/>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24" name="Freeform 20"/>
            <p:cNvSpPr/>
            <p:nvPr/>
          </p:nvSpPr>
          <p:spPr bwMode="auto">
            <a:xfrm>
              <a:off x="192" y="28"/>
              <a:ext cx="1296" cy="634"/>
            </a:xfrm>
            <a:custGeom>
              <a:avLst/>
              <a:gdLst/>
              <a:ahLst/>
              <a:cxnLst/>
              <a:rect l="0" t="0" r="0" b="0"/>
              <a:pathLst/>
            </a:custGeom>
            <a:gradFill rotWithShape="1">
              <a:gsLst>
                <a:gs pos="0">
                  <a:srgbClr val="FBFDFF"/>
                </a:gs>
                <a:gs pos="100000">
                  <a:srgbClr val="86CEF6"/>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cxnSp>
        <p:nvCxnSpPr>
          <p:cNvPr id="25" name="AutoShape 21"/>
          <p:cNvCxnSpPr>
            <a:cxnSpLocks noChangeShapeType="1"/>
          </p:cNvCxnSpPr>
          <p:nvPr/>
        </p:nvCxnSpPr>
        <p:spPr bwMode="auto">
          <a:xfrm flipH="1">
            <a:off x="3969304" y="2323897"/>
            <a:ext cx="1588" cy="434975"/>
          </a:xfrm>
          <a:prstGeom prst="straightConnector1">
            <a:avLst/>
          </a:prstGeom>
          <a:noFill/>
          <a:ln w="38100" cap="rnd" cmpd="sng">
            <a:solidFill>
              <a:srgbClr val="86CEF6"/>
            </a:solidFill>
            <a:prstDash val="sysDot"/>
            <a:round/>
          </a:ln>
        </p:spPr>
      </p:cxnSp>
      <p:sp>
        <p:nvSpPr>
          <p:cNvPr id="26" name="AutoShape 22"/>
          <p:cNvSpPr>
            <a:spLocks noChangeArrowheads="1"/>
          </p:cNvSpPr>
          <p:nvPr/>
        </p:nvSpPr>
        <p:spPr bwMode="auto">
          <a:xfrm flipH="1">
            <a:off x="4099479" y="2438196"/>
            <a:ext cx="5600700" cy="1297632"/>
          </a:xfrm>
          <a:prstGeom prst="homePlate">
            <a:avLst>
              <a:gd name="adj" fmla="val 39059"/>
            </a:avLst>
          </a:prstGeom>
          <a:gradFill rotWithShape="1">
            <a:gsLst>
              <a:gs pos="0">
                <a:srgbClr val="5491D4"/>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mc:AlternateContent xmlns:mc="http://schemas.openxmlformats.org/markup-compatibility/2006">
        <mc:Choice xmlns:a14="http://schemas.microsoft.com/office/drawing/2010/main" Requires="a14">
          <p:sp>
            <p:nvSpPr>
              <p:cNvPr id="34" name="Text Box 23"/>
              <p:cNvSpPr>
                <a:spLocks noChangeArrowheads="1"/>
              </p:cNvSpPr>
              <p:nvPr/>
            </p:nvSpPr>
            <p:spPr bwMode="auto">
              <a:xfrm>
                <a:off x="4593845" y="2438196"/>
                <a:ext cx="4948390" cy="1292662"/>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2400" dirty="0">
                    <a:latin typeface="+mn-ea"/>
                    <a:ea typeface="+mn-ea"/>
                  </a:rPr>
                  <a:t>t</a:t>
                </a:r>
                <a:r>
                  <a:rPr lang="zh-CN" altLang="en-US" sz="2400" dirty="0">
                    <a:latin typeface="+mn-ea"/>
                    <a:ea typeface="+mn-ea"/>
                  </a:rPr>
                  <a:t>相近性</a:t>
                </a:r>
                <a:r>
                  <a:rPr lang="en-US" altLang="zh-CN" sz="2400" dirty="0">
                    <a:latin typeface="+mn-ea"/>
                    <a:ea typeface="+mn-ea"/>
                  </a:rPr>
                  <a:t>(t-closeness)</a:t>
                </a:r>
                <a:r>
                  <a:rPr lang="zh-CN" altLang="en-US" sz="2400" dirty="0">
                    <a:latin typeface="+mn-ea"/>
                    <a:ea typeface="+mn-ea"/>
                  </a:rPr>
                  <a:t>：</a:t>
                </a:r>
                <a:r>
                  <a:rPr lang="zh-CN" altLang="en-US" dirty="0">
                    <a:latin typeface="+mn-ea"/>
                    <a:ea typeface="+mn-ea"/>
                  </a:rPr>
                  <a:t>该策略</a:t>
                </a:r>
                <a:r>
                  <a:rPr lang="zh-CN" altLang="zh-CN" dirty="0">
                    <a:latin typeface="+mn-ea"/>
                    <a:ea typeface="+mn-ea"/>
                  </a:rPr>
                  <a:t>在</a:t>
                </a:r>
                <a14:m>
                  <m:oMath xmlns:m="http://schemas.openxmlformats.org/officeDocument/2006/math">
                    <m:r>
                      <m:rPr>
                        <m:sty m:val="p"/>
                      </m:rPr>
                      <a:rPr lang="en-US" altLang="zh-CN">
                        <a:latin typeface="Cambria Math" panose="02040503050406030204"/>
                        <a:ea typeface="+mn-ea"/>
                      </a:rPr>
                      <m:t>l</m:t>
                    </m:r>
                  </m:oMath>
                </a14:m>
                <a:r>
                  <a:rPr lang="en-US" altLang="zh-CN" dirty="0">
                    <a:latin typeface="+mn-ea"/>
                    <a:ea typeface="+mn-ea"/>
                  </a:rPr>
                  <a:t>-</a:t>
                </a:r>
                <a:r>
                  <a:rPr lang="zh-CN" altLang="zh-CN" dirty="0">
                    <a:latin typeface="+mn-ea"/>
                    <a:ea typeface="+mn-ea"/>
                  </a:rPr>
                  <a:t>多样化的基础上</a:t>
                </a:r>
                <a:r>
                  <a:rPr lang="en-US" altLang="zh-CN" dirty="0">
                    <a:latin typeface="+mn-ea"/>
                    <a:ea typeface="+mn-ea"/>
                  </a:rPr>
                  <a:t>,</a:t>
                </a:r>
                <a:r>
                  <a:rPr lang="zh-CN" altLang="zh-CN" dirty="0">
                    <a:latin typeface="+mn-ea"/>
                    <a:ea typeface="+mn-ea"/>
                  </a:rPr>
                  <a:t>考虑了敏感属性的分布问题</a:t>
                </a:r>
                <a:r>
                  <a:rPr lang="zh-CN" altLang="en-US" dirty="0">
                    <a:latin typeface="+mn-ea"/>
                    <a:ea typeface="+mn-ea"/>
                  </a:rPr>
                  <a:t>。</a:t>
                </a:r>
                <a:r>
                  <a:rPr lang="en-US" altLang="zh-CN" dirty="0">
                    <a:latin typeface="+mn-ea"/>
                    <a:ea typeface="+mn-ea"/>
                  </a:rPr>
                  <a:t>t</a:t>
                </a:r>
                <a:r>
                  <a:rPr lang="zh-CN" altLang="zh-CN" dirty="0">
                    <a:latin typeface="+mn-ea"/>
                    <a:ea typeface="+mn-ea"/>
                  </a:rPr>
                  <a:t>作为</a:t>
                </a:r>
                <a:r>
                  <a:rPr lang="en-US" altLang="zh-CN" dirty="0">
                    <a:latin typeface="+mn-ea"/>
                    <a:ea typeface="+mn-ea"/>
                  </a:rPr>
                  <a:t>“</a:t>
                </a:r>
                <a:r>
                  <a:rPr lang="zh-CN" altLang="zh-CN" dirty="0">
                    <a:latin typeface="+mn-ea"/>
                    <a:ea typeface="+mn-ea"/>
                  </a:rPr>
                  <a:t>相近程度</a:t>
                </a:r>
                <a:r>
                  <a:rPr lang="en-US" altLang="zh-CN" dirty="0">
                    <a:latin typeface="+mn-ea"/>
                    <a:ea typeface="+mn-ea"/>
                  </a:rPr>
                  <a:t>”</a:t>
                </a:r>
                <a:r>
                  <a:rPr lang="zh-CN" altLang="zh-CN" dirty="0">
                    <a:latin typeface="+mn-ea"/>
                    <a:ea typeface="+mn-ea"/>
                  </a:rPr>
                  <a:t>，表征在匿名数据中敏感属性值的分布与整体大数据中该值分布的相近程度</a:t>
                </a:r>
                <a:r>
                  <a:rPr lang="zh-CN" altLang="en-US" dirty="0">
                    <a:latin typeface="+mn-ea"/>
                    <a:ea typeface="+mn-ea"/>
                  </a:rPr>
                  <a:t>。</a:t>
                </a:r>
                <a:endParaRPr lang="zh-CN" altLang="en-US" dirty="0">
                  <a:latin typeface="+mn-ea"/>
                  <a:ea typeface="+mn-ea"/>
                </a:endParaRPr>
              </a:p>
            </p:txBody>
          </p:sp>
        </mc:Choice>
        <mc:Fallback>
          <p:sp>
            <p:nvSpPr>
              <p:cNvPr id="34" name="Text Box 23"/>
              <p:cNvSpPr>
                <a:spLocks noRot="1" noChangeAspect="1" noMove="1" noResize="1" noEditPoints="1" noAdjustHandles="1" noChangeArrowheads="1" noChangeShapeType="1" noTextEdit="1"/>
              </p:cNvSpPr>
              <p:nvPr/>
            </p:nvSpPr>
            <p:spPr bwMode="auto">
              <a:xfrm>
                <a:off x="4593845" y="2438196"/>
                <a:ext cx="4948390" cy="1292662"/>
              </a:xfrm>
              <a:prstGeom prst="rect">
                <a:avLst/>
              </a:prstGeom>
              <a:blipFill rotWithShape="1">
                <a:blip r:embed="rId2"/>
                <a:stretch>
                  <a:fillRect l="-5" t="-33" r="2" b="18"/>
                </a:stretch>
              </a:blipFill>
              <a:ln>
                <a:noFill/>
              </a:ln>
            </p:spPr>
            <p:txBody>
              <a:bodyPr/>
              <a:lstStyle/>
              <a:p>
                <a:r>
                  <a:rPr lang="zh-CN" altLang="en-US">
                    <a:noFill/>
                  </a:rPr>
                  <a:t> </a:t>
                </a:r>
              </a:p>
            </p:txBody>
          </p:sp>
        </mc:Fallback>
      </mc:AlternateContent>
      <p:sp>
        <p:nvSpPr>
          <p:cNvPr id="2" name="标题 1"/>
          <p:cNvSpPr>
            <a:spLocks noGrp="1"/>
          </p:cNvSpPr>
          <p:nvPr>
            <p:ph type="title"/>
          </p:nvPr>
        </p:nvSpPr>
        <p:spPr>
          <a:xfrm>
            <a:off x="361265" y="-68528"/>
            <a:ext cx="8613080" cy="114300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隐私保护策略的发展历程</a:t>
            </a:r>
            <a:endParaRPr lang="zh-CN" altLang="en-US" sz="3200" b="1" kern="0" dirty="0">
              <a:solidFill>
                <a:srgbClr val="003399"/>
              </a:solidFill>
              <a:latin typeface="黑体" panose="02010609060101010101" pitchFamily="49" charset="-122"/>
              <a:ea typeface="黑体" panose="02010609060101010101" pitchFamily="49" charset="-122"/>
              <a:cs typeface="+mn-cs"/>
            </a:endParaRPr>
          </a:p>
        </p:txBody>
      </p:sp>
      <p:sp>
        <p:nvSpPr>
          <p:cNvPr id="27" name="Text Box 3"/>
          <p:cNvSpPr>
            <a:spLocks noChangeArrowheads="1"/>
          </p:cNvSpPr>
          <p:nvPr/>
        </p:nvSpPr>
        <p:spPr bwMode="auto">
          <a:xfrm>
            <a:off x="4282394" y="473472"/>
            <a:ext cx="1063112" cy="461665"/>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sz="2400" b="1" dirty="0">
                <a:solidFill>
                  <a:srgbClr val="FFE101"/>
                </a:solidFill>
                <a:latin typeface="Verdana" panose="020B0604030504040204" pitchFamily="34" charset="0"/>
                <a:sym typeface="Verdana" panose="020B0604030504040204" pitchFamily="34" charset="0"/>
              </a:rPr>
              <a:t>200</a:t>
            </a:r>
            <a:r>
              <a:rPr lang="en-US" altLang="zh-CN" sz="2400" b="1" dirty="0">
                <a:solidFill>
                  <a:srgbClr val="FFE101"/>
                </a:solidFill>
                <a:latin typeface="Verdana" panose="020B0604030504040204" pitchFamily="34" charset="0"/>
                <a:sym typeface="Verdana" panose="020B0604030504040204" pitchFamily="34" charset="0"/>
              </a:rPr>
              <a:t>8</a:t>
            </a:r>
            <a:endParaRPr lang="zh-CN" altLang="en-US" dirty="0"/>
          </a:p>
        </p:txBody>
      </p:sp>
      <p:grpSp>
        <p:nvGrpSpPr>
          <p:cNvPr id="29" name="Group 3"/>
          <p:cNvGrpSpPr/>
          <p:nvPr/>
        </p:nvGrpSpPr>
        <p:grpSpPr bwMode="auto">
          <a:xfrm>
            <a:off x="4860012" y="1530071"/>
            <a:ext cx="228600" cy="228600"/>
            <a:chOff x="0" y="0"/>
            <a:chExt cx="1680" cy="1680"/>
          </a:xfrm>
        </p:grpSpPr>
        <p:sp>
          <p:nvSpPr>
            <p:cNvPr id="30" name="Oval 5"/>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31" name="Freeform 6"/>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cxnSp>
        <p:nvCxnSpPr>
          <p:cNvPr id="32" name="AutoShape 7"/>
          <p:cNvCxnSpPr>
            <a:cxnSpLocks noChangeShapeType="1"/>
          </p:cNvCxnSpPr>
          <p:nvPr/>
        </p:nvCxnSpPr>
        <p:spPr bwMode="auto">
          <a:xfrm>
            <a:off x="4962243" y="1034771"/>
            <a:ext cx="20638" cy="495300"/>
          </a:xfrm>
          <a:prstGeom prst="straightConnector1">
            <a:avLst/>
          </a:prstGeom>
          <a:noFill/>
          <a:ln w="38100" cap="rnd" cmpd="sng">
            <a:solidFill>
              <a:srgbClr val="FFE101"/>
            </a:solidFill>
            <a:prstDash val="sysDot"/>
            <a:round/>
          </a:ln>
        </p:spPr>
      </p:cxnSp>
      <p:sp>
        <p:nvSpPr>
          <p:cNvPr id="33" name="AutoShape 8"/>
          <p:cNvSpPr>
            <a:spLocks noChangeArrowheads="1"/>
          </p:cNvSpPr>
          <p:nvPr/>
        </p:nvSpPr>
        <p:spPr bwMode="auto">
          <a:xfrm flipH="1">
            <a:off x="5154348" y="1064384"/>
            <a:ext cx="4535242" cy="1229761"/>
          </a:xfrm>
          <a:prstGeom prst="homePlate">
            <a:avLst>
              <a:gd name="adj" fmla="val 42022"/>
            </a:avLst>
          </a:prstGeom>
          <a:gradFill rotWithShape="1">
            <a:gsLst>
              <a:gs pos="0">
                <a:srgbClr val="DDD923"/>
              </a:gs>
              <a:gs pos="100000">
                <a:srgbClr val="FFFFFF"/>
              </a:gs>
            </a:gsLst>
            <a:lin ang="0" scaled="1"/>
          </a:gradFill>
          <a:ln>
            <a:noFill/>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Calibri" panose="020F0502020204030204" charset="0"/>
              <a:sym typeface="宋体" panose="02010600030101010101" pitchFamily="2" charset="-122"/>
            </a:endParaRPr>
          </a:p>
        </p:txBody>
      </p:sp>
      <p:sp>
        <p:nvSpPr>
          <p:cNvPr id="35" name="Text Box 9"/>
          <p:cNvSpPr>
            <a:spLocks noChangeArrowheads="1"/>
          </p:cNvSpPr>
          <p:nvPr/>
        </p:nvSpPr>
        <p:spPr bwMode="auto">
          <a:xfrm>
            <a:off x="5595031" y="1025490"/>
            <a:ext cx="6758628" cy="461665"/>
          </a:xfrm>
          <a:prstGeom prst="rect">
            <a:avLst/>
          </a:prstGeom>
          <a:noFill/>
          <a:ln>
            <a:noFill/>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2400" dirty="0">
                <a:latin typeface="+mn-ea"/>
                <a:ea typeface="+mn-ea"/>
              </a:rPr>
              <a:t>差分隐私</a:t>
            </a:r>
            <a:endParaRPr lang="zh-CN" altLang="en-US" dirty="0">
              <a:latin typeface="+mn-ea"/>
              <a:ea typeface="+mn-ea"/>
            </a:endParaRPr>
          </a:p>
        </p:txBody>
      </p:sp>
      <p:cxnSp>
        <p:nvCxnSpPr>
          <p:cNvPr id="36" name="AutoShape 14"/>
          <p:cNvCxnSpPr>
            <a:cxnSpLocks noChangeShapeType="1"/>
          </p:cNvCxnSpPr>
          <p:nvPr/>
        </p:nvCxnSpPr>
        <p:spPr bwMode="auto">
          <a:xfrm>
            <a:off x="5683204" y="-421760"/>
            <a:ext cx="1" cy="689337"/>
          </a:xfrm>
          <a:prstGeom prst="straightConnector1">
            <a:avLst/>
          </a:prstGeom>
          <a:noFill/>
          <a:ln w="38100" cap="rnd" cmpd="sng">
            <a:solidFill>
              <a:srgbClr val="92D365"/>
            </a:solidFill>
            <a:prstDash val="sysDot"/>
            <a:roun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同态加密</a:t>
            </a:r>
            <a:endParaRPr kumimoji="1" lang="zh-CN" altLang="en-US" sz="3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同态加密发展历史简介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96766" y="1124248"/>
            <a:ext cx="11076098" cy="28076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1978</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Ron </a:t>
            </a:r>
            <a:r>
              <a:rPr lang="en-US" altLang="zh-CN" sz="2000" dirty="0" err="1">
                <a:latin typeface="Times New Roman" panose="02020603050405020304" pitchFamily="18" charset="0"/>
                <a:cs typeface="Times New Roman" panose="02020603050405020304" pitchFamily="18" charset="0"/>
              </a:rPr>
              <a:t>Rivest</a:t>
            </a:r>
            <a:r>
              <a:rPr lang="en-US" altLang="zh-CN" sz="2000" dirty="0">
                <a:latin typeface="Times New Roman" panose="02020603050405020304" pitchFamily="18" charset="0"/>
                <a:cs typeface="Times New Roman" panose="02020603050405020304" pitchFamily="18" charset="0"/>
              </a:rPr>
              <a:t>, Leonard </a:t>
            </a:r>
            <a:r>
              <a:rPr lang="en-US" altLang="zh-CN" sz="2000" dirty="0" err="1">
                <a:latin typeface="Times New Roman" panose="02020603050405020304" pitchFamily="18" charset="0"/>
                <a:cs typeface="Times New Roman" panose="02020603050405020304" pitchFamily="18" charset="0"/>
              </a:rPr>
              <a:t>Adleman</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以及</a:t>
            </a:r>
            <a:r>
              <a:rPr lang="en-US" altLang="zh-CN" sz="2000" dirty="0">
                <a:latin typeface="Times New Roman" panose="02020603050405020304" pitchFamily="18" charset="0"/>
                <a:cs typeface="Times New Roman" panose="02020603050405020304" pitchFamily="18" charset="0"/>
              </a:rPr>
              <a:t>Michael L. </a:t>
            </a:r>
            <a:r>
              <a:rPr lang="en-US" altLang="zh-CN" sz="2000" dirty="0" err="1">
                <a:latin typeface="Times New Roman" panose="02020603050405020304" pitchFamily="18" charset="0"/>
                <a:cs typeface="Times New Roman" panose="02020603050405020304" pitchFamily="18" charset="0"/>
              </a:rPr>
              <a:t>Dertouzos</a:t>
            </a:r>
            <a:r>
              <a:rPr lang="zh-CN" altLang="en-US" sz="2000" dirty="0">
                <a:latin typeface="Times New Roman" panose="02020603050405020304" pitchFamily="18" charset="0"/>
                <a:cs typeface="Times New Roman" panose="02020603050405020304" pitchFamily="18" charset="0"/>
              </a:rPr>
              <a:t>就以银行为应用背景提出了这个概念。</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Craig Gentry </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年的博士论文，数字领域的第一个完全同态加密方案，以及第二代</a:t>
            </a:r>
            <a:r>
              <a:rPr lang="en-US" altLang="zh-CN" sz="2000" dirty="0" err="1">
                <a:latin typeface="Times New Roman" panose="02020603050405020304" pitchFamily="18" charset="0"/>
                <a:cs typeface="Times New Roman" panose="02020603050405020304" pitchFamily="18" charset="0"/>
              </a:rPr>
              <a:t>HElib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FHEW </a:t>
            </a:r>
            <a:r>
              <a:rPr lang="zh-CN" altLang="en-US" sz="2000" dirty="0">
                <a:latin typeface="Times New Roman" panose="02020603050405020304" pitchFamily="18" charset="0"/>
                <a:cs typeface="Times New Roman" panose="02020603050405020304" pitchFamily="18" charset="0"/>
              </a:rPr>
              <a:t>和 </a:t>
            </a:r>
            <a:r>
              <a:rPr lang="en-US" altLang="zh-CN" sz="2000" dirty="0">
                <a:latin typeface="Times New Roman" panose="02020603050405020304" pitchFamily="18" charset="0"/>
                <a:cs typeface="Times New Roman" panose="02020603050405020304" pitchFamily="18" charset="0"/>
              </a:rPr>
              <a:t>TFHE libraries </a:t>
            </a:r>
            <a:endParaRPr lang="en-US" altLang="zh-CN"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A way to delegate processing of your data, without giving away access to it</a:t>
            </a:r>
            <a:endParaRPr lang="en-US" altLang="zh-CN"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一种不需要访问数据本身就可以加工数据的方法   </a:t>
            </a:r>
            <a:endParaRPr lang="en-US" altLang="zh-CN" sz="2000" dirty="0">
              <a:latin typeface="Times New Roman" panose="02020603050405020304" pitchFamily="18" charset="0"/>
              <a:cs typeface="Times New Roman" panose="02020603050405020304" pitchFamily="18" charset="0"/>
            </a:endParaRPr>
          </a:p>
        </p:txBody>
      </p:sp>
      <p:sp>
        <p:nvSpPr>
          <p:cNvPr id="3" name="矩形 2"/>
          <p:cNvSpPr/>
          <p:nvPr/>
        </p:nvSpPr>
        <p:spPr>
          <a:xfrm>
            <a:off x="396765" y="4524405"/>
            <a:ext cx="11076098" cy="1422697"/>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zh-CN" altLang="en-US" sz="2000" dirty="0">
                <a:solidFill>
                  <a:schemeClr val="tx1">
                    <a:lumMod val="50000"/>
                    <a:lumOff val="50000"/>
                  </a:schemeClr>
                </a:solidFill>
                <a:latin typeface="Times New Roman" panose="02020603050405020304" pitchFamily="18" charset="0"/>
                <a:cs typeface="Times New Roman" panose="02020603050405020304" pitchFamily="18" charset="0"/>
              </a:rPr>
              <a:t>Halevi在github上公布了同态加密库HElib(https://github.com/shaih/HElib.git)的代码，其中实现了完全同态加密的加、减、乘、除、移位、循环移位等功能，目前的问题在于上述生成密钥的效率上。如果计算的量大于生成秘钥所需的时间量的话，是有价值使用HElib库的。</a:t>
            </a:r>
            <a:endParaRPr lang="zh-CN" altLang="en-US" sz="2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52226" name="矩形 4"/>
          <p:cNvSpPr>
            <a:spLocks noChangeArrowheads="1"/>
          </p:cNvSpPr>
          <p:nvPr/>
        </p:nvSpPr>
        <p:spPr bwMode="auto">
          <a:xfrm>
            <a:off x="1199328" y="1171576"/>
            <a:ext cx="10136079" cy="1446550"/>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eaLnBrk="1" hangingPunct="1">
              <a:lnSpc>
                <a:spcPct val="100000"/>
              </a:lnSpc>
              <a:spcBef>
                <a:spcPct val="0"/>
              </a:spcBef>
              <a:buFontTx/>
              <a:buChar char="•"/>
              <a:defRPr/>
            </a:pPr>
            <a:endParaRPr lang="en-US" altLang="zh-CN" sz="2000" dirty="0"/>
          </a:p>
          <a:p>
            <a:pPr marL="0" indent="0">
              <a:lnSpc>
                <a:spcPct val="100000"/>
              </a:lnSpc>
              <a:spcBef>
                <a:spcPct val="0"/>
              </a:spcBef>
              <a:buNone/>
              <a:defRPr/>
            </a:pPr>
            <a:endParaRPr lang="en-US" altLang="zh-CN" sz="2000" dirty="0"/>
          </a:p>
          <a:p>
            <a:pPr eaLnBrk="1" hangingPunct="1">
              <a:lnSpc>
                <a:spcPct val="100000"/>
              </a:lnSpc>
              <a:spcBef>
                <a:spcPct val="0"/>
              </a:spcBef>
              <a:buFontTx/>
              <a:buChar char="•"/>
              <a:defRPr/>
            </a:pPr>
            <a:r>
              <a:rPr lang="zh-CN" altLang="en-US" sz="2400" dirty="0"/>
              <a:t>一般的加密方案：</a:t>
            </a:r>
            <a:r>
              <a:rPr lang="zh-CN" altLang="en-US" sz="2400" b="1" dirty="0">
                <a:solidFill>
                  <a:srgbClr val="C00000"/>
                </a:solidFill>
              </a:rPr>
              <a:t>数据存储安全，</a:t>
            </a:r>
            <a:r>
              <a:rPr lang="zh-CN" altLang="en-US" sz="2400" b="1" dirty="0"/>
              <a:t>用户是不能对加密结果做任何操作</a:t>
            </a:r>
            <a:endParaRPr lang="en-US" altLang="zh-CN" sz="2400" b="1" dirty="0">
              <a:solidFill>
                <a:srgbClr val="C00000"/>
              </a:solidFill>
            </a:endParaRPr>
          </a:p>
          <a:p>
            <a:pPr eaLnBrk="1" hangingPunct="1">
              <a:lnSpc>
                <a:spcPct val="100000"/>
              </a:lnSpc>
              <a:spcBef>
                <a:spcPct val="0"/>
              </a:spcBef>
              <a:buFontTx/>
              <a:buChar char="•"/>
              <a:defRPr/>
            </a:pPr>
            <a:r>
              <a:rPr lang="zh-CN" altLang="en-US" sz="2400" dirty="0"/>
              <a:t>同态加密方案：   </a:t>
            </a:r>
            <a:r>
              <a:rPr lang="zh-CN" altLang="en-US" sz="2400" b="1" dirty="0">
                <a:solidFill>
                  <a:srgbClr val="C00000"/>
                </a:solidFill>
              </a:rPr>
              <a:t>数据处理安全，</a:t>
            </a:r>
            <a:r>
              <a:rPr lang="zh-CN" altLang="en-US" sz="2400" b="1" dirty="0"/>
              <a:t>对加密数据进行处理的功能</a:t>
            </a:r>
            <a:endParaRPr lang="en-US" altLang="zh-CN" sz="2400" b="1" dirty="0"/>
          </a:p>
        </p:txBody>
      </p:sp>
      <p:pic>
        <p:nvPicPr>
          <p:cNvPr id="46083"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367" y="2823004"/>
            <a:ext cx="5403850"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199328" y="3053985"/>
            <a:ext cx="4828409" cy="3251200"/>
          </a:xfrm>
          <a:prstGeom prst="rect">
            <a:avLst/>
          </a:prstGeom>
        </p:spPr>
        <p:txBody>
          <a:bodyPr wrap="square">
            <a:spAutoFit/>
          </a:bodyPr>
          <a:lstStyle/>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盒子</a:t>
            </a:r>
            <a:r>
              <a:rPr lang="zh-CN" altLang="en-US" sz="2000" dirty="0">
                <a:solidFill>
                  <a:srgbClr val="1A1A1A"/>
                </a:solidFill>
                <a:latin typeface="+mn-ea"/>
              </a:rPr>
              <a:t>：加密算法</a:t>
            </a:r>
            <a:endParaRPr lang="zh-CN" altLang="en-US" sz="2000" dirty="0">
              <a:solidFill>
                <a:srgbClr val="1A1A1A"/>
              </a:solidFill>
              <a:latin typeface="+mn-ea"/>
            </a:endParaRP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盒子上的锁</a:t>
            </a:r>
            <a:r>
              <a:rPr lang="zh-CN" altLang="en-US" sz="2000" dirty="0">
                <a:solidFill>
                  <a:srgbClr val="1A1A1A"/>
                </a:solidFill>
                <a:latin typeface="+mn-ea"/>
              </a:rPr>
              <a:t>：用户密钥</a:t>
            </a:r>
            <a:endParaRPr lang="zh-CN" altLang="en-US" sz="2000" dirty="0">
              <a:solidFill>
                <a:srgbClr val="1A1A1A"/>
              </a:solidFill>
              <a:latin typeface="+mn-ea"/>
            </a:endParaRP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锁上</a:t>
            </a:r>
            <a:r>
              <a:rPr lang="zh-CN" altLang="en-US" sz="2000" dirty="0">
                <a:solidFill>
                  <a:srgbClr val="1A1A1A"/>
                </a:solidFill>
                <a:latin typeface="+mn-ea"/>
              </a:rPr>
              <a:t>：用同态加密方案进行加密</a:t>
            </a:r>
            <a:endParaRPr lang="zh-CN" altLang="en-US" sz="2000" dirty="0">
              <a:solidFill>
                <a:srgbClr val="1A1A1A"/>
              </a:solidFill>
              <a:latin typeface="+mn-ea"/>
            </a:endParaRP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加工</a:t>
            </a:r>
            <a:r>
              <a:rPr lang="zh-CN" altLang="en-US" sz="2000" dirty="0">
                <a:solidFill>
                  <a:srgbClr val="1A1A1A"/>
                </a:solidFill>
                <a:latin typeface="+mn-ea"/>
              </a:rPr>
              <a:t>：应用同态特性，直接对加密结果进行处理</a:t>
            </a:r>
            <a:endParaRPr lang="zh-CN" altLang="en-US" sz="2000" dirty="0">
              <a:solidFill>
                <a:srgbClr val="1A1A1A"/>
              </a:solidFill>
              <a:latin typeface="+mn-ea"/>
            </a:endParaRP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开锁</a:t>
            </a:r>
            <a:r>
              <a:rPr lang="zh-CN" altLang="en-US" sz="2000" dirty="0">
                <a:solidFill>
                  <a:srgbClr val="1A1A1A"/>
                </a:solidFill>
                <a:latin typeface="+mn-ea"/>
              </a:rPr>
              <a:t>：对结果进行解密，直接得到处理后的结果</a:t>
            </a:r>
            <a:endParaRPr lang="zh-CN" altLang="en-US" sz="2000" dirty="0">
              <a:solidFill>
                <a:srgbClr val="1A1A1A"/>
              </a:solidFill>
              <a:latin typeface="+mn-ea"/>
            </a:endParaRPr>
          </a:p>
        </p:txBody>
      </p:sp>
      <p:pic>
        <p:nvPicPr>
          <p:cNvPr id="46085"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3" y="1310565"/>
            <a:ext cx="7489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8130" name="矩形 4"/>
          <p:cNvSpPr>
            <a:spLocks noChangeArrowheads="1"/>
          </p:cNvSpPr>
          <p:nvPr/>
        </p:nvSpPr>
        <p:spPr bwMode="auto">
          <a:xfrm>
            <a:off x="1284696" y="1116696"/>
            <a:ext cx="9845758" cy="830997"/>
          </a:xfrm>
          <a:prstGeom prst="rect">
            <a:avLst/>
          </a:prstGeom>
          <a:noFill/>
          <a:ln w="25400">
            <a:solidFill>
              <a:schemeClr val="accent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1"/>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eaLnBrk="1" hangingPunct="1">
              <a:lnSpc>
                <a:spcPct val="100000"/>
              </a:lnSpc>
              <a:spcBef>
                <a:spcPct val="0"/>
              </a:spcBef>
              <a:buFontTx/>
              <a:buChar char="•"/>
            </a:pPr>
            <a:r>
              <a:rPr lang="zh-CN" altLang="en-US" sz="2400" dirty="0">
                <a:latin typeface="+mn-ea"/>
                <a:ea typeface="+mn-ea"/>
              </a:rPr>
              <a:t>一般的加密方案：</a:t>
            </a:r>
            <a:r>
              <a:rPr lang="zh-CN" altLang="en-US" sz="2400" b="1" dirty="0">
                <a:solidFill>
                  <a:srgbClr val="C00000"/>
                </a:solidFill>
                <a:latin typeface="+mn-ea"/>
                <a:ea typeface="+mn-ea"/>
              </a:rPr>
              <a:t>数据存储安全，</a:t>
            </a:r>
            <a:r>
              <a:rPr lang="zh-CN" altLang="en-US" sz="2400" b="1" dirty="0">
                <a:latin typeface="+mn-ea"/>
                <a:ea typeface="+mn-ea"/>
              </a:rPr>
              <a:t>用户是不能对加密结果做任何操作</a:t>
            </a:r>
            <a:endParaRPr lang="en-US" altLang="zh-CN" sz="2400" b="1" dirty="0">
              <a:solidFill>
                <a:srgbClr val="C00000"/>
              </a:solidFill>
              <a:latin typeface="+mn-ea"/>
              <a:ea typeface="+mn-ea"/>
            </a:endParaRPr>
          </a:p>
          <a:p>
            <a:pPr eaLnBrk="1" hangingPunct="1">
              <a:lnSpc>
                <a:spcPct val="100000"/>
              </a:lnSpc>
              <a:spcBef>
                <a:spcPct val="0"/>
              </a:spcBef>
              <a:buFontTx/>
              <a:buChar char="•"/>
            </a:pPr>
            <a:r>
              <a:rPr lang="zh-CN" altLang="en-US" sz="2400" dirty="0">
                <a:latin typeface="+mn-ea"/>
                <a:ea typeface="+mn-ea"/>
              </a:rPr>
              <a:t>同态加密方案：   </a:t>
            </a:r>
            <a:r>
              <a:rPr lang="zh-CN" altLang="en-US" sz="2400" b="1" dirty="0">
                <a:solidFill>
                  <a:srgbClr val="C00000"/>
                </a:solidFill>
                <a:latin typeface="+mn-ea"/>
                <a:ea typeface="+mn-ea"/>
              </a:rPr>
              <a:t>数据处理安全，</a:t>
            </a:r>
            <a:r>
              <a:rPr lang="zh-CN" altLang="en-US" sz="2400" b="1" dirty="0">
                <a:latin typeface="+mn-ea"/>
                <a:ea typeface="+mn-ea"/>
              </a:rPr>
              <a:t>对加密数据进行处理的功能</a:t>
            </a:r>
            <a:endParaRPr lang="en-US" altLang="zh-CN" sz="2400" b="1" dirty="0">
              <a:latin typeface="+mn-ea"/>
              <a:ea typeface="+mn-ea"/>
            </a:endParaRPr>
          </a:p>
        </p:txBody>
      </p:sp>
      <p:pic>
        <p:nvPicPr>
          <p:cNvPr id="48131"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975" y="2781300"/>
            <a:ext cx="82740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25" y="2255750"/>
            <a:ext cx="2837529" cy="21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3"/>
          <a:stretch>
            <a:fillRect/>
          </a:stretch>
        </p:blipFill>
        <p:spPr>
          <a:xfrm>
            <a:off x="3552854" y="2320978"/>
            <a:ext cx="2877881" cy="2063774"/>
          </a:xfrm>
          <a:prstGeom prst="rect">
            <a:avLst/>
          </a:prstGeom>
        </p:spPr>
      </p:pic>
      <p:sp>
        <p:nvSpPr>
          <p:cNvPr id="22" name="矩形 21"/>
          <p:cNvSpPr/>
          <p:nvPr/>
        </p:nvSpPr>
        <p:spPr>
          <a:xfrm>
            <a:off x="3424844" y="4537022"/>
            <a:ext cx="7697585" cy="1422890"/>
          </a:xfrm>
          <a:prstGeom prst="rect">
            <a:avLst/>
          </a:prstGeom>
        </p:spPr>
        <p:txBody>
          <a:bodyPr wrap="square">
            <a:spAutoFit/>
          </a:bodyPr>
          <a:lstStyle/>
          <a:p>
            <a:pPr algn="just">
              <a:lnSpc>
                <a:spcPct val="150000"/>
              </a:lnSpc>
            </a:pPr>
            <a:r>
              <a:rPr lang="zh-CN" altLang="en-US" sz="2000" dirty="0">
                <a:solidFill>
                  <a:srgbClr val="C00000"/>
                </a:solidFill>
                <a:latin typeface="+mn-ea"/>
              </a:rPr>
              <a:t>得到王珞丹所住小区的风格</a:t>
            </a:r>
            <a:r>
              <a:rPr lang="en-US" altLang="zh-CN" sz="2000" dirty="0">
                <a:solidFill>
                  <a:srgbClr val="C00000"/>
                </a:solidFill>
                <a:latin typeface="+mn-ea"/>
              </a:rPr>
              <a:t>——</a:t>
            </a:r>
            <a:r>
              <a:rPr lang="zh-CN" altLang="en-US" sz="2000" dirty="0">
                <a:solidFill>
                  <a:srgbClr val="C00000"/>
                </a:solidFill>
                <a:latin typeface="+mn-ea"/>
              </a:rPr>
              <a:t>西式、建成年代</a:t>
            </a:r>
            <a:r>
              <a:rPr lang="en-US" altLang="zh-CN" sz="2000" dirty="0">
                <a:solidFill>
                  <a:srgbClr val="C00000"/>
                </a:solidFill>
                <a:latin typeface="+mn-ea"/>
              </a:rPr>
              <a:t>——</a:t>
            </a:r>
            <a:r>
              <a:rPr lang="zh-CN" altLang="en-US" sz="2000" dirty="0">
                <a:solidFill>
                  <a:srgbClr val="C00000"/>
                </a:solidFill>
                <a:latin typeface="+mn-ea"/>
              </a:rPr>
              <a:t>较早、王珞丹房间位于顶层、小区有三个排成直线的花坛和小区内有个标志性的白色长方形拱门等信息</a:t>
            </a:r>
            <a:endParaRPr lang="zh-CN" altLang="en-US" sz="2000" dirty="0">
              <a:solidFill>
                <a:srgbClr val="C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96765" y="977801"/>
            <a:ext cx="11476148" cy="5151347"/>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同态性</a:t>
            </a:r>
            <a:endParaRPr lang="en-US" altLang="zh-CN" sz="2400" b="1" dirty="0">
              <a:solidFill>
                <a:srgbClr val="C00000"/>
              </a:solidFill>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给定一个加密系统的加密函为 </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，解密函数为 </a:t>
            </a:r>
            <a:r>
              <a:rPr lang="en-US" altLang="zh-CN" sz="2400" dirty="0">
                <a:latin typeface="Times New Roman" panose="02020603050405020304" pitchFamily="18" charset="0"/>
                <a:cs typeface="Times New Roman" panose="02020603050405020304" pitchFamily="18" charset="0"/>
              </a:rPr>
              <a:t>D:</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 </a:t>
            </a:r>
            <a:r>
              <a:rPr lang="zh-CN" altLang="en-US" sz="2400" dirty="0">
                <a:latin typeface="Times New Roman" panose="02020603050405020304" pitchFamily="18" charset="0"/>
                <a:cs typeface="Times New Roman" panose="02020603050405020304" pitchFamily="18" charset="0"/>
              </a:rPr>
              <a:t>，其中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与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分别为明文空间与密文空间</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令 ⊞ 和 ⊘ 分别为定义在明文空间和密文空间上的代数运算或算术运算。则加密方案的同态性定义为</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给定任意的两个 </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，如果一个加密系统的加密函数与解密函数满足代数关系 </a:t>
            </a:r>
            <a:endParaRPr lang="en-US" altLang="zh-CN" sz="2400" dirty="0">
              <a:latin typeface="Times New Roman" panose="02020603050405020304" pitchFamily="18" charset="0"/>
              <a:cs typeface="Times New Roman" panose="02020603050405020304" pitchFamily="18" charset="0"/>
            </a:endParaRPr>
          </a:p>
          <a:p>
            <a:pPr algn="ctr">
              <a:lnSpc>
                <a:spcPct val="200000"/>
              </a:lnSpc>
            </a:pP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 D(E(m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或 </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则称该加密系统具有同态性。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矩形 3"/>
          <p:cNvSpPr/>
          <p:nvPr/>
        </p:nvSpPr>
        <p:spPr>
          <a:xfrm>
            <a:off x="272201" y="1037362"/>
            <a:ext cx="11647598" cy="3674019"/>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加法、乘法、异或同态</a:t>
            </a:r>
            <a:endParaRPr lang="zh-CN" altLang="en-US" sz="2400" b="1" dirty="0">
              <a:solidFill>
                <a:srgbClr val="C00000"/>
              </a:solidFill>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一个具有同态性的加密系统：</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若明文空间上的运算为代数加法“</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加法同态加密系统</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若明文空间上的运算为代数乘法“∗”，则该加密系统被称为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乘法同态加密系统</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200000"/>
              </a:lnSpc>
              <a:buFont typeface="Wingdings" panose="05000000000000000000"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若明文空间上的运算为算数异或“</a:t>
            </a:r>
            <a:r>
              <a:rPr lang="zh-CN" altLang="en-US" sz="16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异或同态加密系统</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同态加密算法类型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96764" y="1204436"/>
            <a:ext cx="11318986" cy="4412683"/>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部分同态</a:t>
            </a:r>
            <a:r>
              <a:rPr lang="en-US" altLang="zh-CN" sz="2400" b="1" dirty="0">
                <a:solidFill>
                  <a:srgbClr val="C00000"/>
                </a:solidFill>
                <a:latin typeface="Times New Roman" panose="02020603050405020304" pitchFamily="18" charset="0"/>
                <a:cs typeface="Times New Roman" panose="02020603050405020304" pitchFamily="18" charset="0"/>
              </a:rPr>
              <a:t>(Partially Homomorphically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PHE)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：只满足一种代数</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或算术</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同态运算的加密系统，被称作部分同态加密系统</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类同态</a:t>
            </a:r>
            <a:r>
              <a:rPr lang="en-US" altLang="zh-CN" sz="2400" b="1" dirty="0">
                <a:solidFill>
                  <a:srgbClr val="C00000"/>
                </a:solidFill>
                <a:latin typeface="Times New Roman" panose="02020603050405020304" pitchFamily="18" charset="0"/>
                <a:cs typeface="Times New Roman" panose="02020603050405020304" pitchFamily="18" charset="0"/>
              </a:rPr>
              <a:t>(Somewhat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SHE)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：同时满足加法和乘法同态运算，且只能进行有限次乘法或加法运算的加密系统称为类同态加密系统</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全同态</a:t>
            </a:r>
            <a:r>
              <a:rPr lang="en-US" altLang="zh-CN" sz="2400" b="1" dirty="0">
                <a:solidFill>
                  <a:srgbClr val="C00000"/>
                </a:solidFill>
                <a:latin typeface="Times New Roman" panose="02020603050405020304" pitchFamily="18" charset="0"/>
                <a:cs typeface="Times New Roman" panose="02020603050405020304" pitchFamily="18" charset="0"/>
              </a:rPr>
              <a:t>(Fully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FHE)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：同时满足加法和乘法同态的加密系统称为全同态加密系统。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部分同态</a:t>
            </a:r>
            <a:r>
              <a:rPr lang="en-US" altLang="zh-CN" sz="3200" b="1" kern="0" dirty="0">
                <a:solidFill>
                  <a:srgbClr val="003399"/>
                </a:solidFill>
                <a:latin typeface="黑体" panose="02010609060101010101" pitchFamily="49" charset="-122"/>
                <a:ea typeface="黑体" panose="02010609060101010101" pitchFamily="49" charset="-122"/>
              </a:rPr>
              <a:t>(PHE)</a:t>
            </a:r>
            <a:r>
              <a:rPr lang="zh-CN" altLang="en-US" sz="3200" b="1" kern="0" dirty="0">
                <a:solidFill>
                  <a:srgbClr val="003399"/>
                </a:solidFill>
                <a:latin typeface="黑体" panose="02010609060101010101" pitchFamily="49" charset="-122"/>
                <a:ea typeface="黑体" panose="02010609060101010101" pitchFamily="49" charset="-122"/>
              </a:rPr>
              <a:t>加密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96764" y="995660"/>
            <a:ext cx="11276123" cy="5509200"/>
          </a:xfrm>
          <a:prstGeom prst="rect">
            <a:avLst/>
          </a:prstGeom>
        </p:spPr>
        <p:txBody>
          <a:bodyPr wrap="square">
            <a:spAutoFit/>
          </a:bodyPr>
          <a:lstStyle/>
          <a:p>
            <a:pPr>
              <a:spcAft>
                <a:spcPts val="1200"/>
              </a:spcAft>
            </a:pPr>
            <a:r>
              <a:rPr lang="zh-CN" altLang="en-US" dirty="0">
                <a:latin typeface="Times New Roman" panose="02020603050405020304" pitchFamily="18" charset="0"/>
                <a:cs typeface="Times New Roman" panose="02020603050405020304" pitchFamily="18" charset="0"/>
              </a:rPr>
              <a:t>部分同态加密方案按照明文空间上能实现的代数或算术运算分为乘法同态、加同态和异或同态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种类型：</a:t>
            </a:r>
            <a:endParaRPr lang="en-US" altLang="zh-CN"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乘法同态加密方案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乘法同态加密方案的同态性表现为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×m</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RSA</a:t>
            </a:r>
            <a:r>
              <a:rPr lang="zh-CN" altLang="en-US" dirty="0">
                <a:latin typeface="Times New Roman" panose="02020603050405020304" pitchFamily="18" charset="0"/>
                <a:cs typeface="Times New Roman" panose="02020603050405020304" pitchFamily="18" charset="0"/>
              </a:rPr>
              <a:t>是最早的具有乘法同态性的加密方案，它 是基于因子分解困难问题的，属于确定性加密，不能抵御选择明文攻击</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ElGamal</a:t>
            </a:r>
            <a:r>
              <a:rPr lang="zh-CN" altLang="en-US" dirty="0">
                <a:latin typeface="Times New Roman" panose="02020603050405020304" pitchFamily="18" charset="0"/>
                <a:cs typeface="Times New Roman" panose="02020603050405020304" pitchFamily="18" charset="0"/>
              </a:rPr>
              <a:t>是基于有限域上的离散对数困难假设设计了加密算法，该加密方案同样具有乘法同态，并且满足选择明文不可区分</a:t>
            </a:r>
            <a:r>
              <a:rPr lang="en-US" altLang="zh-CN" dirty="0">
                <a:latin typeface="Times New Roman" panose="02020603050405020304" pitchFamily="18" charset="0"/>
                <a:cs typeface="Times New Roman" panose="02020603050405020304" pitchFamily="18" charset="0"/>
              </a:rPr>
              <a:t>(IND-CPA)</a:t>
            </a:r>
            <a:r>
              <a:rPr lang="zh-CN" altLang="en-US" dirty="0">
                <a:latin typeface="Times New Roman" panose="02020603050405020304" pitchFamily="18" charset="0"/>
                <a:cs typeface="Times New Roman" panose="02020603050405020304" pitchFamily="18" charset="0"/>
              </a:rPr>
              <a:t>安全 </a:t>
            </a:r>
            <a:endParaRPr lang="zh-CN" altLang="en-US"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加法同态加密方案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加法同态加密方案的同态性表现为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en-US" altLang="zh-CN" dirty="0" err="1">
                <a:latin typeface="Times New Roman" panose="02020603050405020304" pitchFamily="18" charset="0"/>
                <a:cs typeface="Times New Roman" panose="02020603050405020304" pitchFamily="18" charset="0"/>
              </a:rPr>
              <a:t>Paillier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加密系统基于高阶合数度剩余类困难问题，且具有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 </a:t>
            </a:r>
            <a:endParaRPr lang="zh-CN" altLang="en-US"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异或同态加密方案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异或同态加密方案的同态性表现为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只有</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加密系统属于该类同态加密系统，该加密系统基于二次剩余困难问题，虽具有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安全，但每次只能加密单比特，因此加密效率会比较低。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类同态</a:t>
            </a:r>
            <a:r>
              <a:rPr lang="en-US" altLang="zh-CN" sz="3200" b="1" kern="0" dirty="0">
                <a:solidFill>
                  <a:srgbClr val="003399"/>
                </a:solidFill>
                <a:latin typeface="黑体" panose="02010609060101010101" pitchFamily="49" charset="-122"/>
                <a:ea typeface="黑体" panose="02010609060101010101" pitchFamily="49" charset="-122"/>
              </a:rPr>
              <a:t>(SHE)</a:t>
            </a:r>
            <a:r>
              <a:rPr lang="zh-CN" altLang="en-US" sz="3200" b="1" kern="0" dirty="0">
                <a:solidFill>
                  <a:srgbClr val="003399"/>
                </a:solidFill>
                <a:latin typeface="黑体" panose="02010609060101010101" pitchFamily="49" charset="-122"/>
                <a:ea typeface="黑体" panose="02010609060101010101" pitchFamily="49" charset="-122"/>
              </a:rPr>
              <a:t>加密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3" name="矩形 2"/>
          <p:cNvSpPr/>
          <p:nvPr/>
        </p:nvSpPr>
        <p:spPr>
          <a:xfrm>
            <a:off x="396765" y="1095673"/>
            <a:ext cx="11061810" cy="4339650"/>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类同态加密方案能同时进行有限次乘法和加法运算的加密。</a:t>
            </a:r>
            <a:endParaRPr lang="en-US" altLang="zh-CN" sz="2000" dirty="0">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BGN </a:t>
            </a:r>
            <a:r>
              <a:rPr lang="zh-CN" altLang="en-US" sz="2000" dirty="0">
                <a:latin typeface="Times New Roman" panose="02020603050405020304" pitchFamily="18" charset="0"/>
                <a:cs typeface="Times New Roman" panose="02020603050405020304" pitchFamily="18" charset="0"/>
              </a:rPr>
              <a:t>方案能够进行一次密文乘法运算和无限次加法运算</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FV</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800100" lvl="1" indent="-342900">
              <a:lnSpc>
                <a:spcPct val="200000"/>
              </a:lnSpc>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YASHE</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类同态加密技术的发展奠定了之后全同态加密研究的基础</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后期许多全同态加 密的方案也是由类同态加密方案改造而来</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p>
            <a:br>
              <a:rPr lang="zh-CN" altLang="en-US" dirty="0">
                <a:latin typeface="FZSSJW--GB1-0"/>
              </a:rPr>
            </a:b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全同态</a:t>
            </a:r>
            <a:r>
              <a:rPr lang="en-US" altLang="zh-CN" sz="3200" b="1" kern="0" dirty="0">
                <a:solidFill>
                  <a:srgbClr val="003399"/>
                </a:solidFill>
                <a:latin typeface="黑体" panose="02010609060101010101" pitchFamily="49" charset="-122"/>
                <a:ea typeface="黑体" panose="02010609060101010101" pitchFamily="49" charset="-122"/>
              </a:rPr>
              <a:t>(FHE)</a:t>
            </a:r>
            <a:r>
              <a:rPr lang="zh-CN" altLang="en-US" sz="3200" b="1" kern="0" dirty="0">
                <a:solidFill>
                  <a:srgbClr val="003399"/>
                </a:solidFill>
                <a:latin typeface="黑体" panose="02010609060101010101" pitchFamily="49" charset="-122"/>
                <a:ea typeface="黑体" panose="02010609060101010101" pitchFamily="49" charset="-122"/>
              </a:rPr>
              <a:t>加密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96765" y="979468"/>
            <a:ext cx="11361848" cy="5601533"/>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基于格上困难问题构造的第 </a:t>
            </a:r>
            <a:r>
              <a:rPr lang="en-US" altLang="zh-CN" b="1" dirty="0">
                <a:solidFill>
                  <a:srgbClr val="C00000"/>
                </a:solidFill>
                <a:latin typeface="+mn-ea"/>
                <a:cs typeface="Times New Roman" panose="02020603050405020304" pitchFamily="18" charset="0"/>
              </a:rPr>
              <a:t>1 </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设计一个能够执行低次多项式运算的类同态加密算法。 </a:t>
            </a:r>
            <a:endParaRPr lang="zh-CN" altLang="en-US" dirty="0">
              <a:latin typeface="+mn-ea"/>
              <a:cs typeface="Times New Roman" panose="02020603050405020304" pitchFamily="18" charset="0"/>
            </a:endParaRP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控制密文噪声增长，即依据稀疏子集和问题对解密电路执行“压缩”操作，然后再执行自己的解密函数实现同态解密，从而能够达到降噪的目的。 </a:t>
            </a:r>
            <a:endParaRPr lang="zh-CN" altLang="en-US" dirty="0">
              <a:latin typeface="+mn-ea"/>
              <a:cs typeface="Times New Roman" panose="02020603050405020304" pitchFamily="18" charset="0"/>
            </a:endParaRPr>
          </a:p>
          <a:p>
            <a:pPr marL="800100" lvl="1" indent="-342900">
              <a:spcAft>
                <a:spcPts val="600"/>
              </a:spcAft>
              <a:buFont typeface="Wingdings" panose="05000000000000000000" pitchFamily="2" charset="2"/>
              <a:buChar char="ü"/>
            </a:pPr>
            <a:r>
              <a:rPr lang="zh-CN" altLang="en-US" dirty="0">
                <a:latin typeface="+mn-ea"/>
                <a:cs typeface="Times New Roman" panose="02020603050405020304" pitchFamily="18" charset="0"/>
              </a:rPr>
              <a:t>依据循环安全假设</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即假定用方案的公钥加密自身密钥作为公钥是安全的</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实现纯的全同态加密。 </a:t>
            </a:r>
            <a:endParaRPr lang="zh-CN" altLang="en-US" dirty="0">
              <a:latin typeface="+mn-ea"/>
              <a:cs typeface="Times New Roman" panose="02020603050405020304" pitchFamily="18" charset="0"/>
            </a:endParaRPr>
          </a:p>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基于带误差学习或环上带误差学习困难问题构造的第</a:t>
            </a:r>
            <a:r>
              <a:rPr lang="en-US" altLang="zh-CN" b="1" dirty="0">
                <a:solidFill>
                  <a:srgbClr val="C00000"/>
                </a:solidFill>
                <a:latin typeface="+mn-ea"/>
                <a:cs typeface="Times New Roman" panose="02020603050405020304" pitchFamily="18" charset="0"/>
              </a:rPr>
              <a:t>2</a:t>
            </a:r>
            <a:r>
              <a:rPr lang="zh-CN" altLang="en-US" b="1" dirty="0">
                <a:solidFill>
                  <a:srgbClr val="C00000"/>
                </a:solidFill>
                <a:latin typeface="+mn-ea"/>
                <a:cs typeface="Times New Roman" panose="02020603050405020304" pitchFamily="18" charset="0"/>
              </a:rPr>
              <a:t>代全同态加密方案</a:t>
            </a:r>
            <a:endParaRPr lang="zh-CN" altLang="en-US" b="1" dirty="0">
              <a:solidFill>
                <a:srgbClr val="C00000"/>
              </a:solidFill>
              <a:latin typeface="+mn-ea"/>
              <a:cs typeface="Times New Roman" panose="02020603050405020304" pitchFamily="18" charset="0"/>
            </a:endParaRPr>
          </a:p>
          <a:p>
            <a:pPr marL="742950" lvl="1" indent="-285750">
              <a:spcAft>
                <a:spcPts val="600"/>
              </a:spcAft>
              <a:buFont typeface="Wingdings" panose="05000000000000000000" pitchFamily="2" charset="2"/>
              <a:buChar char="ü"/>
            </a:pPr>
            <a:r>
              <a:rPr lang="zh-CN" altLang="en-US" dirty="0">
                <a:latin typeface="+mn-ea"/>
              </a:rPr>
              <a:t>规约的基础是误差学习或环上带误差学习困难问题；</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用向量表示密钥与密文；</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用密钥交换技术来约减密文的膨胀位数，已达到降噪目的；</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优点：该类方案的优点是不再需要电 路自举技术，突破了 </a:t>
            </a:r>
            <a:r>
              <a:rPr lang="en-US" altLang="zh-CN" dirty="0">
                <a:latin typeface="+mn-ea"/>
              </a:rPr>
              <a:t>Gentry </a:t>
            </a:r>
            <a:r>
              <a:rPr lang="zh-CN" altLang="en-US" dirty="0">
                <a:latin typeface="+mn-ea"/>
              </a:rPr>
              <a:t>的设计框 架，在效率方面实现了提升</a:t>
            </a:r>
            <a:r>
              <a:rPr lang="en-US" altLang="zh-CN" dirty="0">
                <a:latin typeface="+mn-ea"/>
              </a:rPr>
              <a:t>; </a:t>
            </a:r>
            <a:endParaRPr lang="en-US" altLang="zh-CN" dirty="0">
              <a:latin typeface="+mn-ea"/>
            </a:endParaRPr>
          </a:p>
          <a:p>
            <a:pPr marL="742950" lvl="1" indent="-285750">
              <a:spcAft>
                <a:spcPts val="600"/>
              </a:spcAft>
              <a:buFont typeface="Wingdings" panose="05000000000000000000" pitchFamily="2" charset="2"/>
              <a:buChar char="ü"/>
            </a:pPr>
            <a:r>
              <a:rPr lang="zh-CN" altLang="en-US" dirty="0">
                <a:latin typeface="+mn-ea"/>
              </a:rPr>
              <a:t>缺点：在使用密钥交换技术时需 要增加大量用于密钥交换的矩阵，从而导致公钥长度的增长。 </a:t>
            </a:r>
            <a:endParaRPr lang="en-US" altLang="zh-CN" dirty="0">
              <a:latin typeface="+mn-ea"/>
            </a:endParaRPr>
          </a:p>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基于带误差学习或环上带误差 学习困难问题构造的第</a:t>
            </a:r>
            <a:r>
              <a:rPr lang="en-US" altLang="zh-CN" b="1" dirty="0">
                <a:solidFill>
                  <a:srgbClr val="C00000"/>
                </a:solidFill>
                <a:latin typeface="+mn-ea"/>
                <a:cs typeface="Times New Roman" panose="02020603050405020304" pitchFamily="18" charset="0"/>
              </a:rPr>
              <a:t>3</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742950" lvl="1" indent="-285750">
              <a:spcAft>
                <a:spcPts val="600"/>
              </a:spcAft>
              <a:buFont typeface="Wingdings" panose="05000000000000000000" pitchFamily="2" charset="2"/>
              <a:buChar char="ü"/>
            </a:pPr>
            <a:r>
              <a:rPr lang="zh-CN" altLang="en-US" dirty="0">
                <a:latin typeface="+mn-ea"/>
              </a:rPr>
              <a:t>方案的安全性最终归约到带 误差学习或环上带误差学习的困难 问题上。 </a:t>
            </a:r>
            <a:endParaRPr lang="zh-CN" altLang="en-US" dirty="0">
              <a:latin typeface="+mn-ea"/>
            </a:endParaRPr>
          </a:p>
          <a:p>
            <a:pPr marL="742950" lvl="1" indent="-285750">
              <a:spcAft>
                <a:spcPts val="600"/>
              </a:spcAft>
              <a:buFont typeface="Wingdings" panose="05000000000000000000" pitchFamily="2" charset="2"/>
              <a:buChar char="ü"/>
            </a:pPr>
            <a:r>
              <a:rPr lang="zh-CN" altLang="en-US" dirty="0">
                <a:latin typeface="+mn-ea"/>
              </a:rPr>
              <a:t>使用近似向量方法表示私钥， 即用户的私钥实际就是密文的近似 特征向量。 </a:t>
            </a:r>
            <a:endParaRPr lang="zh-CN" altLang="en-US" dirty="0">
              <a:latin typeface="+mn-ea"/>
            </a:endParaRPr>
          </a:p>
          <a:p>
            <a:pPr marL="742950" lvl="1" indent="-285750">
              <a:spcAft>
                <a:spcPts val="600"/>
              </a:spcAft>
              <a:buFont typeface="Wingdings" panose="05000000000000000000" pitchFamily="2" charset="2"/>
              <a:buChar char="ü"/>
            </a:pPr>
            <a:r>
              <a:rPr lang="zh-CN" altLang="en-US" dirty="0">
                <a:latin typeface="+mn-ea"/>
              </a:rPr>
              <a:t>密文的同态计算使用的是矩 阵的乘法与加法运算。 </a:t>
            </a:r>
            <a:endParaRPr lang="zh-CN" altLang="en-US" dirty="0">
              <a:latin typeface="+mn-ea"/>
            </a:endParaRPr>
          </a:p>
          <a:p>
            <a:pPr marL="742950" lvl="1" indent="-285750">
              <a:spcAft>
                <a:spcPts val="600"/>
              </a:spcAft>
              <a:buFont typeface="Wingdings" panose="05000000000000000000" pitchFamily="2" charset="2"/>
              <a:buChar char="ü"/>
            </a:pPr>
            <a:r>
              <a:rPr lang="zh-CN" altLang="en-US" dirty="0">
                <a:latin typeface="+mn-ea"/>
              </a:rPr>
              <a:t>这类方案被认为是目前最为理 想的方案，它们不再需要密钥交换与 模转换技术。 </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联邦学习</a:t>
            </a:r>
            <a:endParaRPr kumimoji="1" lang="zh-CN" altLang="en-US" sz="3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en-US" altLang="zh-CN" sz="3200" b="1" spc="300" dirty="0">
                <a:solidFill>
                  <a:srgbClr val="004299"/>
                </a:solidFill>
                <a:cs typeface="+mn-ea"/>
                <a:sym typeface="+mn-lt"/>
              </a:rPr>
              <a:t>AI</a:t>
            </a:r>
            <a:r>
              <a:rPr lang="zh-CN" altLang="en-US" sz="3200" b="1" spc="300" dirty="0">
                <a:solidFill>
                  <a:srgbClr val="004299"/>
                </a:solidFill>
                <a:cs typeface="+mn-ea"/>
                <a:sym typeface="+mn-lt"/>
              </a:rPr>
              <a:t>赋能数据价值挖掘、智能决策</a:t>
            </a:r>
            <a:endParaRPr lang="en-US" altLang="zh-CN" sz="1100" b="1" spc="300" dirty="0">
              <a:solidFill>
                <a:srgbClr val="004299"/>
              </a:solidFill>
              <a:cs typeface="+mn-ea"/>
              <a:sym typeface="+mn-lt"/>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2900"/>
          <a:stretch>
            <a:fillRect/>
          </a:stretch>
        </p:blipFill>
        <p:spPr>
          <a:xfrm>
            <a:off x="1285738" y="951978"/>
            <a:ext cx="9620524" cy="557945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314" y="161461"/>
            <a:ext cx="8754716" cy="584775"/>
          </a:xfrm>
          <a:prstGeom prst="rect">
            <a:avLst/>
          </a:prstGeom>
        </p:spPr>
        <p:txBody>
          <a:bodyPr wrap="square">
            <a:spAutoFit/>
          </a:bodyPr>
          <a:lstStyle/>
          <a:p>
            <a:pPr defTabSz="713105"/>
            <a:r>
              <a:rPr lang="zh-CN" altLang="en-US" sz="3200" b="1" spc="300" dirty="0">
                <a:solidFill>
                  <a:srgbClr val="004299"/>
                </a:solidFill>
                <a:cs typeface="+mn-ea"/>
                <a:sym typeface="+mn-lt"/>
              </a:rPr>
              <a:t>“数据</a:t>
            </a:r>
            <a:r>
              <a:rPr lang="zh-CN" altLang="en-US" sz="3200" b="1" spc="300">
                <a:solidFill>
                  <a:srgbClr val="004299"/>
                </a:solidFill>
                <a:cs typeface="+mn-ea"/>
                <a:sym typeface="+mn-lt"/>
              </a:rPr>
              <a:t>孤岛”导致传统</a:t>
            </a:r>
            <a:r>
              <a:rPr lang="zh-CN" altLang="en-US" sz="3200" b="1" spc="300" dirty="0">
                <a:solidFill>
                  <a:srgbClr val="004299"/>
                </a:solidFill>
                <a:cs typeface="+mn-ea"/>
                <a:sym typeface="+mn-lt"/>
              </a:rPr>
              <a:t>数据合作方式受阻</a:t>
            </a:r>
            <a:endParaRPr lang="en-US" altLang="zh-CN" sz="3200" b="1" spc="300" dirty="0">
              <a:solidFill>
                <a:srgbClr val="004299"/>
              </a:solidFill>
              <a:cs typeface="+mn-ea"/>
              <a:sym typeface="+mn-lt"/>
            </a:endParaRPr>
          </a:p>
        </p:txBody>
      </p:sp>
      <p:pic>
        <p:nvPicPr>
          <p:cNvPr id="17" name="图片 16"/>
          <p:cNvPicPr>
            <a:picLocks noChangeAspect="1"/>
          </p:cNvPicPr>
          <p:nvPr/>
        </p:nvPicPr>
        <p:blipFill>
          <a:blip r:embed="rId1"/>
          <a:stretch>
            <a:fillRect/>
          </a:stretch>
        </p:blipFill>
        <p:spPr>
          <a:xfrm>
            <a:off x="0" y="5166423"/>
            <a:ext cx="12192000" cy="1790969"/>
          </a:xfrm>
          <a:prstGeom prst="rect">
            <a:avLst/>
          </a:prstGeom>
        </p:spPr>
      </p:pic>
      <p:pic>
        <p:nvPicPr>
          <p:cNvPr id="18" name="图片 17"/>
          <p:cNvPicPr>
            <a:picLocks noChangeAspect="1"/>
          </p:cNvPicPr>
          <p:nvPr/>
        </p:nvPicPr>
        <p:blipFill rotWithShape="1">
          <a:blip r:embed="rId2"/>
          <a:srcRect l="523" r="858"/>
          <a:stretch>
            <a:fillRect/>
          </a:stretch>
        </p:blipFill>
        <p:spPr>
          <a:xfrm>
            <a:off x="239349" y="1608177"/>
            <a:ext cx="3444276" cy="1574800"/>
          </a:xfrm>
          <a:prstGeom prst="rect">
            <a:avLst/>
          </a:prstGeom>
        </p:spPr>
      </p:pic>
      <p:pic>
        <p:nvPicPr>
          <p:cNvPr id="19" name="图片 18"/>
          <p:cNvPicPr>
            <a:picLocks noChangeAspect="1"/>
          </p:cNvPicPr>
          <p:nvPr/>
        </p:nvPicPr>
        <p:blipFill>
          <a:blip r:embed="rId3"/>
          <a:stretch>
            <a:fillRect/>
          </a:stretch>
        </p:blipFill>
        <p:spPr>
          <a:xfrm>
            <a:off x="4254813" y="1620877"/>
            <a:ext cx="2273300" cy="1562100"/>
          </a:xfrm>
          <a:prstGeom prst="rect">
            <a:avLst/>
          </a:prstGeom>
        </p:spPr>
      </p:pic>
      <p:pic>
        <p:nvPicPr>
          <p:cNvPr id="20" name="图片 19"/>
          <p:cNvPicPr>
            <a:picLocks noChangeAspect="1"/>
          </p:cNvPicPr>
          <p:nvPr/>
        </p:nvPicPr>
        <p:blipFill>
          <a:blip r:embed="rId4"/>
          <a:stretch>
            <a:fillRect/>
          </a:stretch>
        </p:blipFill>
        <p:spPr>
          <a:xfrm>
            <a:off x="7069319" y="1620877"/>
            <a:ext cx="2466403" cy="1562565"/>
          </a:xfrm>
          <a:prstGeom prst="rect">
            <a:avLst/>
          </a:prstGeom>
        </p:spPr>
      </p:pic>
      <p:pic>
        <p:nvPicPr>
          <p:cNvPr id="21" name="图片 20"/>
          <p:cNvPicPr>
            <a:picLocks noChangeAspect="1"/>
          </p:cNvPicPr>
          <p:nvPr/>
        </p:nvPicPr>
        <p:blipFill>
          <a:blip r:embed="rId5"/>
          <a:stretch>
            <a:fillRect/>
          </a:stretch>
        </p:blipFill>
        <p:spPr>
          <a:xfrm>
            <a:off x="10106909" y="1632486"/>
            <a:ext cx="1600408" cy="1563189"/>
          </a:xfrm>
          <a:prstGeom prst="rect">
            <a:avLst/>
          </a:prstGeom>
          <a:ln>
            <a:solidFill>
              <a:schemeClr val="tx1"/>
            </a:solidFill>
          </a:ln>
        </p:spPr>
      </p:pic>
      <p:sp>
        <p:nvSpPr>
          <p:cNvPr id="22" name="右箭头 12"/>
          <p:cNvSpPr/>
          <p:nvPr/>
        </p:nvSpPr>
        <p:spPr>
          <a:xfrm>
            <a:off x="3713604" y="2245675"/>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右箭头 14"/>
          <p:cNvSpPr/>
          <p:nvPr/>
        </p:nvSpPr>
        <p:spPr>
          <a:xfrm>
            <a:off x="6528112" y="2264178"/>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4" name="右箭头 15"/>
          <p:cNvSpPr/>
          <p:nvPr/>
        </p:nvSpPr>
        <p:spPr>
          <a:xfrm>
            <a:off x="9535721" y="2245674"/>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latin typeface="微软雅黑" panose="020B0503020204020204" pitchFamily="34" charset="-122"/>
              <a:ea typeface="微软雅黑" panose="020B0503020204020204" pitchFamily="34" charset="-122"/>
            </a:endParaRPr>
          </a:p>
        </p:txBody>
      </p:sp>
      <p:sp>
        <p:nvSpPr>
          <p:cNvPr id="25" name="文本框 24"/>
          <p:cNvSpPr txBox="1"/>
          <p:nvPr/>
        </p:nvSpPr>
        <p:spPr>
          <a:xfrm>
            <a:off x="1413357" y="3212282"/>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多方数据</a:t>
            </a:r>
            <a:endParaRPr kumimoji="1"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837465" y="3212282"/>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数据中台</a:t>
            </a:r>
            <a:endParaRPr kumimoji="1"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440150" y="3212282"/>
            <a:ext cx="1800493"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数据统计和建模</a:t>
            </a:r>
            <a:endParaRPr kumimoji="1"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0015777" y="3212282"/>
            <a:ext cx="1800493"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分析与预测服务</a:t>
            </a:r>
            <a:endParaRPr kumimoji="1" lang="zh-CN" altLang="en-US" dirty="0">
              <a:latin typeface="微软雅黑" panose="020B0503020204020204" pitchFamily="34" charset="-122"/>
              <a:ea typeface="微软雅黑" panose="020B0503020204020204" pitchFamily="34" charset="-122"/>
            </a:endParaRPr>
          </a:p>
        </p:txBody>
      </p:sp>
      <p:sp>
        <p:nvSpPr>
          <p:cNvPr id="31" name="矩形 30"/>
          <p:cNvSpPr/>
          <p:nvPr/>
        </p:nvSpPr>
        <p:spPr>
          <a:xfrm>
            <a:off x="700789" y="4613156"/>
            <a:ext cx="4770623"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spcBef>
                <a:spcPts val="600"/>
              </a:spcBef>
              <a:spcAft>
                <a:spcPts val="600"/>
              </a:spcAft>
              <a:buFont typeface="Arial" panose="020B060402020202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数据买卖，高风险、无隐私保护</a:t>
            </a:r>
            <a:endParaRPr lang="en-US" altLang="zh-CN" sz="2135"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700787" y="3811783"/>
            <a:ext cx="4764071"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spcBef>
                <a:spcPts val="600"/>
              </a:spcBef>
              <a:spcAft>
                <a:spcPts val="600"/>
              </a:spcAft>
              <a:buFont typeface="Arial" panose="020B060402020202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审批周期冗长、流程繁琐</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6581722" y="4613156"/>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spcAft>
                <a:spcPts val="600"/>
              </a:spcAft>
              <a:buFont typeface="Arial" panose="020B060402020202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仅建模效果融合，非数据合作  </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6581722" y="3811783"/>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spcAft>
                <a:spcPts val="600"/>
              </a:spcAft>
              <a:buFont typeface="Arial" panose="020B0604020202020204" pitchFamily="34" charset="0"/>
              <a:buChar char="•"/>
            </a:pPr>
            <a:r>
              <a:rPr lang="zh-CN" altLang="en-US" sz="2135" b="1" dirty="0">
                <a:solidFill>
                  <a:schemeClr val="bg1"/>
                </a:solidFill>
                <a:latin typeface="微软雅黑" panose="020B0503020204020204" pitchFamily="34" charset="-122"/>
                <a:ea typeface="微软雅黑" panose="020B0503020204020204" pitchFamily="34" charset="-122"/>
              </a:rPr>
              <a:t>边缘样本或脱敏样本，建模效果差 </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35" name="矩形: 圆角 8"/>
          <p:cNvSpPr/>
          <p:nvPr/>
        </p:nvSpPr>
        <p:spPr>
          <a:xfrm>
            <a:off x="306119" y="962399"/>
            <a:ext cx="11425269" cy="470696"/>
          </a:xfrm>
          <a:prstGeom prst="roundRect">
            <a:avLst>
              <a:gd name="adj" fmla="val 4121"/>
            </a:avLst>
          </a:prstGeom>
          <a:solidFill>
            <a:schemeClr val="bg1"/>
          </a:solidFill>
          <a:ln w="6350">
            <a:solidFill>
              <a:srgbClr val="0070C0"/>
            </a:solidFill>
            <a:prstDash val="sysDot"/>
          </a:ln>
          <a:effectLst>
            <a:outerShdw blurRad="50800" dist="38100" dir="2700000" algn="tl" rotWithShape="0">
              <a:prstClr val="black">
                <a:alpha val="12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2060"/>
                </a:solidFill>
                <a:latin typeface="微软雅黑" panose="020B0503020204020204" pitchFamily="34" charset="-122"/>
                <a:ea typeface="微软雅黑" panose="020B0503020204020204" pitchFamily="34" charset="-122"/>
                <a:sym typeface="+mn-ea"/>
              </a:rPr>
              <a:t>数据安全合规风险与用户隐私需求导致</a:t>
            </a:r>
            <a:r>
              <a:rPr lang="zh-CN" altLang="en-US" sz="2400" b="1" dirty="0">
                <a:solidFill>
                  <a:srgbClr val="C00000"/>
                </a:solidFill>
                <a:latin typeface="微软雅黑" panose="020B0503020204020204" pitchFamily="34" charset="-122"/>
                <a:ea typeface="微软雅黑" panose="020B0503020204020204" pitchFamily="34" charset="-122"/>
                <a:sym typeface="+mn-ea"/>
              </a:rPr>
              <a:t>传统数据集中在一起的合作方式受阻</a:t>
            </a:r>
            <a:endParaRPr lang="zh-CN" altLang="en-US" sz="2400" b="1" dirty="0">
              <a:solidFill>
                <a:srgbClr val="C0000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隐私计算技术</a:t>
            </a:r>
            <a:endParaRPr lang="en-US" altLang="zh-CN" sz="3200" b="1" spc="300" dirty="0">
              <a:solidFill>
                <a:srgbClr val="004299"/>
              </a:solidFill>
              <a:cs typeface="+mn-ea"/>
              <a:sym typeface="+mn-lt"/>
            </a:endParaRPr>
          </a:p>
        </p:txBody>
      </p:sp>
      <p:graphicFrame>
        <p:nvGraphicFramePr>
          <p:cNvPr id="4" name="表格 4"/>
          <p:cNvGraphicFramePr>
            <a:graphicFrameLocks noGrp="1"/>
          </p:cNvGraphicFramePr>
          <p:nvPr/>
        </p:nvGraphicFramePr>
        <p:xfrm>
          <a:off x="421993" y="1019330"/>
          <a:ext cx="11382079" cy="5391026"/>
        </p:xfrm>
        <a:graphic>
          <a:graphicData uri="http://schemas.openxmlformats.org/drawingml/2006/table">
            <a:tbl>
              <a:tblPr firstRow="1" bandRow="1">
                <a:tableStyleId>{5C22544A-7EE6-4342-B048-85BDC9FD1C3A}</a:tableStyleId>
              </a:tblPr>
              <a:tblGrid>
                <a:gridCol w="2408920"/>
                <a:gridCol w="1074847"/>
                <a:gridCol w="1002385"/>
                <a:gridCol w="1111078"/>
                <a:gridCol w="1243923"/>
                <a:gridCol w="4540926"/>
              </a:tblGrid>
              <a:tr h="764499">
                <a:tc>
                  <a:txBody>
                    <a:bodyPr/>
                    <a:lstStyle/>
                    <a:p>
                      <a:pPr algn="ctr"/>
                      <a:r>
                        <a:rPr lang="zh-CN" altLang="en-US" sz="2000" b="0" dirty="0">
                          <a:latin typeface="微软雅黑" panose="020B0503020204020204" pitchFamily="34" charset="-122"/>
                          <a:ea typeface="微软雅黑" panose="020B0503020204020204" pitchFamily="34" charset="-122"/>
                        </a:rPr>
                        <a:t>技术</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性能</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通用性</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安全性</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可信第三方</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整体描述</a:t>
                      </a:r>
                      <a:endParaRPr lang="zh-CN" altLang="en-US" sz="2000" b="0" dirty="0">
                        <a:latin typeface="微软雅黑" panose="020B0503020204020204" pitchFamily="34" charset="-122"/>
                        <a:ea typeface="微软雅黑" panose="020B0503020204020204" pitchFamily="34" charset="-122"/>
                      </a:endParaRPr>
                    </a:p>
                  </a:txBody>
                  <a:tcPr anchor="ctr"/>
                </a:tc>
              </a:tr>
              <a:tr h="78275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effectLst/>
                          <a:latin typeface="微软雅黑" panose="020B0503020204020204" pitchFamily="34" charset="-122"/>
                          <a:ea typeface="微软雅黑" panose="020B0503020204020204" pitchFamily="34" charset="-122"/>
                        </a:rPr>
                        <a:t>联邦学习（</a:t>
                      </a:r>
                      <a:r>
                        <a:rPr lang="en-US" altLang="zh-CN" sz="2000" b="1" dirty="0">
                          <a:effectLst/>
                          <a:latin typeface="微软雅黑" panose="020B0503020204020204" pitchFamily="34" charset="-122"/>
                          <a:ea typeface="微软雅黑" panose="020B0503020204020204" pitchFamily="34" charset="-122"/>
                        </a:rPr>
                        <a:t>FL</a:t>
                      </a:r>
                      <a:r>
                        <a:rPr lang="zh-CN" altLang="en-US" sz="2000" b="1" dirty="0">
                          <a:effectLst/>
                          <a:latin typeface="微软雅黑" panose="020B0503020204020204" pitchFamily="34" charset="-122"/>
                          <a:ea typeface="微软雅黑" panose="020B0503020204020204" pitchFamily="34" charset="-122"/>
                        </a:rPr>
                        <a:t>）</a:t>
                      </a:r>
                      <a:endParaRPr lang="en-US" altLang="zh-CN" sz="2000" b="1" dirty="0">
                        <a:effectLst/>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均可</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综合运用 </a:t>
                      </a:r>
                      <a:r>
                        <a:rPr lang="en-US" altLang="zh-CN" sz="1800" kern="1200" dirty="0">
                          <a:solidFill>
                            <a:schemeClr val="dk1"/>
                          </a:solidFill>
                          <a:effectLst/>
                          <a:latin typeface="+mn-lt"/>
                          <a:ea typeface="+mn-ea"/>
                          <a:cs typeface="+mn-cs"/>
                        </a:rPr>
                        <a:t>MPC</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DP</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HE </a:t>
                      </a:r>
                      <a:r>
                        <a:rPr lang="zh-CN" altLang="en-US" sz="1800" kern="1200" dirty="0">
                          <a:solidFill>
                            <a:schemeClr val="dk1"/>
                          </a:solidFill>
                          <a:effectLst/>
                          <a:latin typeface="+mn-lt"/>
                          <a:ea typeface="+mn-ea"/>
                          <a:cs typeface="+mn-cs"/>
                        </a:rPr>
                        <a:t>方法，主要用于模型训练和预测</a:t>
                      </a:r>
                      <a:endParaRPr lang="zh-CN" altLang="en-US" sz="1800" kern="1200" dirty="0">
                        <a:solidFill>
                          <a:schemeClr val="dk1"/>
                        </a:solidFill>
                        <a:effectLst/>
                        <a:latin typeface="+mn-lt"/>
                        <a:ea typeface="+mn-ea"/>
                        <a:cs typeface="+mn-cs"/>
                      </a:endParaRPr>
                    </a:p>
                  </a:txBody>
                  <a:tcPr anchor="ctr"/>
                </a:tc>
              </a:tr>
              <a:tr h="63442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latin typeface="微软雅黑" panose="020B0503020204020204" pitchFamily="34" charset="-122"/>
                          <a:ea typeface="微软雅黑" panose="020B0503020204020204" pitchFamily="34" charset="-122"/>
                        </a:rPr>
                        <a:t>多方安全计算（</a:t>
                      </a:r>
                      <a:r>
                        <a:rPr lang="en-US" altLang="zh-CN" sz="2000" b="1" dirty="0">
                          <a:latin typeface="微软雅黑" panose="020B0503020204020204" pitchFamily="34" charset="-122"/>
                          <a:ea typeface="微软雅黑" panose="020B0503020204020204" pitchFamily="34" charset="-122"/>
                        </a:rPr>
                        <a:t>MPC</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中</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通用性高、计算和通信开销大、安全性高，研究时间长，久经考验，性能不断提升</a:t>
                      </a:r>
                      <a:endParaRPr lang="zh-CN" altLang="en-US" sz="1800" kern="1200" dirty="0">
                        <a:solidFill>
                          <a:schemeClr val="dk1"/>
                        </a:solidFill>
                        <a:effectLst/>
                        <a:latin typeface="+mn-lt"/>
                        <a:ea typeface="+mn-ea"/>
                        <a:cs typeface="+mn-cs"/>
                      </a:endParaRPr>
                    </a:p>
                  </a:txBody>
                  <a:tcPr anchor="ctr"/>
                </a:tc>
              </a:tr>
              <a:tr h="79447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kern="1200" dirty="0">
                          <a:solidFill>
                            <a:schemeClr val="dk1"/>
                          </a:solidFill>
                          <a:effectLst/>
                          <a:latin typeface="微软雅黑" panose="020B0503020204020204" pitchFamily="34" charset="-122"/>
                          <a:ea typeface="微软雅黑" panose="020B0503020204020204" pitchFamily="34" charset="-122"/>
                          <a:cs typeface="+mn-cs"/>
                        </a:rPr>
                        <a:t>同态加密（</a:t>
                      </a:r>
                      <a:r>
                        <a:rPr lang="en-US" altLang="zh-CN" sz="2000" b="1" kern="1200" dirty="0">
                          <a:solidFill>
                            <a:schemeClr val="dk1"/>
                          </a:solidFill>
                          <a:effectLst/>
                          <a:latin typeface="微软雅黑" panose="020B0503020204020204" pitchFamily="34" charset="-122"/>
                          <a:ea typeface="微软雅黑" panose="020B0503020204020204" pitchFamily="34" charset="-122"/>
                          <a:cs typeface="+mn-cs"/>
                        </a:rPr>
                        <a:t>HE</a:t>
                      </a:r>
                      <a:r>
                        <a:rPr lang="zh-CN" altLang="en-US" sz="2000" b="1"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2000" b="1" kern="1200" dirty="0">
                          <a:solidFill>
                            <a:schemeClr val="dk1"/>
                          </a:solidFill>
                          <a:effectLst/>
                          <a:latin typeface="微软雅黑" panose="020B0503020204020204" pitchFamily="34" charset="-122"/>
                          <a:ea typeface="微软雅黑" panose="020B0503020204020204" pitchFamily="34" charset="-122"/>
                          <a:cs typeface="+mn-cs"/>
                        </a:rPr>
                        <a:t> </a:t>
                      </a:r>
                      <a:endParaRPr lang="en-US" altLang="zh-CN" sz="2000" b="1" dirty="0">
                        <a:effectLst/>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中</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计算开销大，通信开销小，安全性高，可用于联邦学习安全聚合、构造 </a:t>
                      </a:r>
                      <a:r>
                        <a:rPr lang="en-US" altLang="zh-CN" sz="1800" kern="1200" dirty="0">
                          <a:solidFill>
                            <a:schemeClr val="dk1"/>
                          </a:solidFill>
                          <a:effectLst/>
                          <a:latin typeface="+mn-lt"/>
                          <a:ea typeface="+mn-ea"/>
                          <a:cs typeface="+mn-cs"/>
                        </a:rPr>
                        <a:t>MPC </a:t>
                      </a:r>
                      <a:r>
                        <a:rPr lang="zh-CN" altLang="en-US" sz="1800" kern="1200" dirty="0">
                          <a:solidFill>
                            <a:schemeClr val="dk1"/>
                          </a:solidFill>
                          <a:effectLst/>
                          <a:latin typeface="+mn-lt"/>
                          <a:ea typeface="+mn-ea"/>
                          <a:cs typeface="+mn-cs"/>
                        </a:rPr>
                        <a:t>协议</a:t>
                      </a:r>
                      <a:endParaRPr lang="zh-CN" altLang="en-US" sz="1800" kern="1200" dirty="0">
                        <a:solidFill>
                          <a:schemeClr val="dk1"/>
                        </a:solidFill>
                        <a:effectLst/>
                        <a:latin typeface="+mn-lt"/>
                        <a:ea typeface="+mn-ea"/>
                        <a:cs typeface="+mn-cs"/>
                      </a:endParaRPr>
                    </a:p>
                  </a:txBody>
                  <a:tcPr anchor="ctr"/>
                </a:tc>
              </a:tr>
              <a:tr h="782752">
                <a:tc>
                  <a:txBody>
                    <a:bodyPr/>
                    <a:lstStyle/>
                    <a:p>
                      <a:pPr algn="ctr"/>
                      <a:r>
                        <a:rPr lang="zh-CN" altLang="en-US" sz="2000" b="1" dirty="0">
                          <a:latin typeface="微软雅黑" panose="020B0503020204020204" pitchFamily="34" charset="-122"/>
                          <a:ea typeface="微软雅黑" panose="020B0503020204020204" pitchFamily="34" charset="-122"/>
                        </a:rPr>
                        <a:t>零知识证明（</a:t>
                      </a:r>
                      <a:r>
                        <a:rPr lang="en-US" altLang="zh-CN" sz="2000" b="1" dirty="0">
                          <a:latin typeface="微软雅黑" panose="020B0503020204020204" pitchFamily="34" charset="-122"/>
                          <a:ea typeface="微软雅黑" panose="020B0503020204020204" pitchFamily="34" charset="-122"/>
                        </a:rPr>
                        <a:t>ZKP</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低</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高</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a:latin typeface="微软雅黑" panose="020B0503020204020204" pitchFamily="34" charset="-122"/>
                          <a:ea typeface="微软雅黑" panose="020B0503020204020204" pitchFamily="34" charset="-122"/>
                        </a:rPr>
                        <a:t>不需要</a:t>
                      </a:r>
                      <a:endParaRPr lang="zh-CN" altLang="en-US" sz="2000" b="1"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广泛应用于各类安全协议设计，是各类认证协议的基础</a:t>
                      </a:r>
                      <a:endParaRPr lang="zh-CN" altLang="en-US" sz="1800" kern="1200" dirty="0">
                        <a:solidFill>
                          <a:schemeClr val="dk1"/>
                        </a:solidFill>
                        <a:effectLst/>
                        <a:latin typeface="+mn-lt"/>
                        <a:ea typeface="+mn-ea"/>
                        <a:cs typeface="+mn-cs"/>
                      </a:endParaRPr>
                    </a:p>
                  </a:txBody>
                  <a:tcPr anchor="ctr"/>
                </a:tc>
              </a:tr>
              <a:tr h="782752">
                <a:tc>
                  <a:txBody>
                    <a:bodyPr/>
                    <a:lstStyle/>
                    <a:p>
                      <a:pPr algn="ctr"/>
                      <a:r>
                        <a:rPr lang="zh-CN" altLang="en-US" sz="2000" b="0" dirty="0">
                          <a:latin typeface="微软雅黑" panose="020B0503020204020204" pitchFamily="34" charset="-122"/>
                          <a:ea typeface="微软雅黑" panose="020B0503020204020204" pitchFamily="34" charset="-122"/>
                        </a:rPr>
                        <a:t>差分隐私（</a:t>
                      </a:r>
                      <a:r>
                        <a:rPr lang="en-US" altLang="zh-CN" sz="2000" b="0" dirty="0">
                          <a:latin typeface="微软雅黑" panose="020B0503020204020204" pitchFamily="34" charset="-122"/>
                          <a:ea typeface="微软雅黑" panose="020B0503020204020204" pitchFamily="34" charset="-122"/>
                        </a:rPr>
                        <a:t>DP</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低</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中</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不需要</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计算和通信性能与直接明文计算几乎无区别，安全性损失依赖于噪声大小</a:t>
                      </a:r>
                      <a:endParaRPr lang="zh-CN" altLang="en-US" sz="1800" kern="1200" dirty="0">
                        <a:solidFill>
                          <a:schemeClr val="dk1"/>
                        </a:solidFill>
                        <a:effectLst/>
                        <a:latin typeface="+mn-lt"/>
                        <a:ea typeface="+mn-ea"/>
                        <a:cs typeface="+mn-cs"/>
                      </a:endParaRPr>
                    </a:p>
                  </a:txBody>
                  <a:tcPr anchor="ctr"/>
                </a:tc>
              </a:tr>
              <a:tr h="782752">
                <a:tc>
                  <a:txBody>
                    <a:bodyPr/>
                    <a:lstStyle/>
                    <a:p>
                      <a:pPr algn="ctr"/>
                      <a:r>
                        <a:rPr lang="zh-CN" altLang="en-US" sz="2000" b="0" dirty="0">
                          <a:latin typeface="微软雅黑" panose="020B0503020204020204" pitchFamily="34" charset="-122"/>
                          <a:ea typeface="微软雅黑" panose="020B0503020204020204" pitchFamily="34" charset="-122"/>
                        </a:rPr>
                        <a:t>可信计算环境（</a:t>
                      </a:r>
                      <a:r>
                        <a:rPr lang="en-US" altLang="zh-CN" sz="2000" b="0" dirty="0">
                          <a:latin typeface="微软雅黑" panose="020B0503020204020204" pitchFamily="34" charset="-122"/>
                          <a:ea typeface="微软雅黑" panose="020B0503020204020204" pitchFamily="34" charset="-122"/>
                        </a:rPr>
                        <a:t>TEE</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高</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中</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高</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需要（硬件厂商）</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effectLst/>
                          <a:latin typeface="+mn-lt"/>
                          <a:ea typeface="+mn-ea"/>
                          <a:cs typeface="+mn-cs"/>
                        </a:rPr>
                        <a:t>通用性高，性能强，开发和部署难度大，需要信任硬件厂商</a:t>
                      </a:r>
                      <a:endParaRPr lang="zh-CN" altLang="en-US" sz="1800" kern="1200" dirty="0">
                        <a:solidFill>
                          <a:schemeClr val="dk1"/>
                        </a:solidFill>
                        <a:effectLst/>
                        <a:latin typeface="+mn-lt"/>
                        <a:ea typeface="+mn-ea"/>
                        <a:cs typeface="+mn-cs"/>
                      </a:endParaRPr>
                    </a:p>
                  </a:txBody>
                  <a:tcPr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2552" y="1640898"/>
            <a:ext cx="2971800" cy="25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954" y="2274658"/>
            <a:ext cx="2615178" cy="187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2274" y="1797253"/>
            <a:ext cx="3291683" cy="9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2932492" y="4492834"/>
            <a:ext cx="8073559" cy="1354217"/>
          </a:xfrm>
          <a:prstGeom prst="rect">
            <a:avLst/>
          </a:prstGeom>
        </p:spPr>
        <p:txBody>
          <a:bodyPr wrap="square">
            <a:spAutoFit/>
          </a:bodyPr>
          <a:lstStyle/>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根据发布时间、“联排迟到”、“四环堵”等信息猜测王珞丹住在四环外，同时在王的另一条微博里，证实了她在北京中心地带没有买房。</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需要导航，对中关村不熟悉</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根据北京堵车情况，他把目标缩小到北四环和东四环</a:t>
            </a:r>
            <a:endParaRPr lang="zh-CN" altLang="en-US"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90889" y="191157"/>
            <a:ext cx="11376390" cy="584775"/>
          </a:xfrm>
          <a:prstGeom prst="rect">
            <a:avLst/>
          </a:prstGeom>
        </p:spPr>
        <p:txBody>
          <a:bodyPr wrap="square">
            <a:spAutoFit/>
          </a:bodyPr>
          <a:lstStyle/>
          <a:p>
            <a:pPr defTabSz="713105"/>
            <a:r>
              <a:rPr lang="zh-CN" altLang="en-US" sz="3200" b="1" spc="300" dirty="0">
                <a:solidFill>
                  <a:srgbClr val="004299"/>
                </a:solidFill>
                <a:cs typeface="+mn-ea"/>
                <a:sym typeface="+mn-lt"/>
              </a:rPr>
              <a:t>隐私计算技术</a:t>
            </a:r>
            <a:endParaRPr lang="en-US" altLang="zh-CN" sz="1100" b="1" spc="300" dirty="0">
              <a:solidFill>
                <a:srgbClr val="004299"/>
              </a:solidFill>
              <a:cs typeface="+mn-ea"/>
              <a:sym typeface="+mn-lt"/>
            </a:endParaRPr>
          </a:p>
        </p:txBody>
      </p:sp>
      <p:sp>
        <p:nvSpPr>
          <p:cNvPr id="2" name="矩形 1"/>
          <p:cNvSpPr/>
          <p:nvPr/>
        </p:nvSpPr>
        <p:spPr>
          <a:xfrm>
            <a:off x="214820" y="1428928"/>
            <a:ext cx="5781085" cy="195773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4" name="圆角矩形 3"/>
          <p:cNvSpPr/>
          <p:nvPr/>
        </p:nvSpPr>
        <p:spPr>
          <a:xfrm>
            <a:off x="214819" y="1042514"/>
            <a:ext cx="5781087" cy="534564"/>
          </a:xfrm>
          <a:prstGeom prst="roundRect">
            <a:avLst>
              <a:gd name="adj" fmla="val 0"/>
            </a:avLst>
          </a:prstGeom>
          <a:gradFill>
            <a:gsLst>
              <a:gs pos="0">
                <a:srgbClr val="83B8F6"/>
              </a:gs>
              <a:gs pos="50000">
                <a:srgbClr val="64B4ED"/>
              </a:gs>
              <a:gs pos="100000">
                <a:srgbClr val="AECEF5">
                  <a:alpha val="100000"/>
                </a:srgbClr>
              </a:gs>
            </a:gsLst>
            <a:path path="shape">
              <a:fillToRect l="50000" t="50000" r="50000" b="50000"/>
            </a:path>
            <a:tileRect/>
          </a:gradFill>
          <a:ln>
            <a:solidFill>
              <a:srgbClr val="9FBFEB">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5789" y="4241655"/>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172" y="4241656"/>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1" y="4241655"/>
            <a:ext cx="3560809" cy="235569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175787"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传统学习：数据动、模型不动</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8200171"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联邦学习：数据不动、模型动</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14820"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微软雅黑" panose="020B0503020204020204" pitchFamily="34" charset="-122"/>
                <a:ea typeface="微软雅黑" panose="020B0503020204020204" pitchFamily="34" charset="-122"/>
              </a:rPr>
              <a:t>羊</a:t>
            </a:r>
            <a:r>
              <a:rPr kumimoji="1" lang="en-US" altLang="zh-CN"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模型，草</a:t>
            </a:r>
            <a:r>
              <a:rPr kumimoji="1" lang="en-US" altLang="zh-CN"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sz="20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数据</a:t>
            </a:r>
            <a:endParaRPr kumimoji="1"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2" name="图形 11" descr="银行"/>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890" y="2527914"/>
            <a:ext cx="537599" cy="537599"/>
          </a:xfrm>
          <a:prstGeom prst="rect">
            <a:avLst/>
          </a:prstGeom>
        </p:spPr>
      </p:pic>
      <p:cxnSp>
        <p:nvCxnSpPr>
          <p:cNvPr id="13" name="直线箭头连接符 12"/>
          <p:cNvCxnSpPr>
            <a:stCxn id="20" idx="3"/>
          </p:cNvCxnSpPr>
          <p:nvPr/>
        </p:nvCxnSpPr>
        <p:spPr>
          <a:xfrm flipV="1">
            <a:off x="1431576" y="2808746"/>
            <a:ext cx="1214797" cy="522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4821" y="1105179"/>
            <a:ext cx="5781087" cy="420564"/>
          </a:xfrm>
          <a:prstGeom prst="rect">
            <a:avLst/>
          </a:prstGeom>
          <a:noFill/>
        </p:spPr>
        <p:txBody>
          <a:bodyPr wrap="square" rtlCol="0">
            <a:spAutoFit/>
          </a:bodyPr>
          <a:lstStyle/>
          <a:p>
            <a:pPr algn="ctr"/>
            <a:r>
              <a:rPr kumimoji="1" lang="zh-CN" altLang="en-US" sz="2135" b="1" dirty="0">
                <a:solidFill>
                  <a:schemeClr val="bg1"/>
                </a:solidFill>
                <a:latin typeface="微软雅黑" panose="020B0503020204020204" pitchFamily="34" charset="-122"/>
                <a:ea typeface="微软雅黑" panose="020B0503020204020204" pitchFamily="34" charset="-122"/>
              </a:rPr>
              <a:t>数据合作</a:t>
            </a:r>
            <a:r>
              <a:rPr kumimoji="1" lang="zh-CN" altLang="en-US" sz="2135" b="1" dirty="0">
                <a:solidFill>
                  <a:srgbClr val="FFFF00"/>
                </a:solidFill>
                <a:latin typeface="微软雅黑" panose="020B0503020204020204" pitchFamily="34" charset="-122"/>
                <a:ea typeface="微软雅黑" panose="020B0503020204020204" pitchFamily="34" charset="-122"/>
              </a:rPr>
              <a:t>（不出本地）</a:t>
            </a:r>
            <a:r>
              <a:rPr kumimoji="1" lang="zh-CN" altLang="en-US" sz="2135" b="1" dirty="0">
                <a:solidFill>
                  <a:schemeClr val="bg1"/>
                </a:solidFill>
                <a:latin typeface="微软雅黑" panose="020B0503020204020204" pitchFamily="34" charset="-122"/>
                <a:ea typeface="微软雅黑" panose="020B0503020204020204" pitchFamily="34" charset="-122"/>
              </a:rPr>
              <a:t>：数据价值安全共享</a:t>
            </a:r>
            <a:endParaRPr kumimoji="1" lang="zh-CN" altLang="en-US" sz="2135" b="1" dirty="0">
              <a:solidFill>
                <a:schemeClr val="bg1"/>
              </a:solidFill>
              <a:latin typeface="微软雅黑" panose="020B0503020204020204" pitchFamily="34" charset="-122"/>
              <a:ea typeface="微软雅黑" panose="020B0503020204020204" pitchFamily="34" charset="-122"/>
            </a:endParaRPr>
          </a:p>
        </p:txBody>
      </p:sp>
      <p:pic>
        <p:nvPicPr>
          <p:cNvPr id="16" name="图形 15" descr="校舍"/>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9169" y="2447966"/>
            <a:ext cx="697496" cy="697496"/>
          </a:xfrm>
          <a:prstGeom prst="rect">
            <a:avLst/>
          </a:prstGeom>
        </p:spPr>
      </p:pic>
      <p:pic>
        <p:nvPicPr>
          <p:cNvPr id="20" name="图形 19" descr="数据库"/>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489" y="2562424"/>
            <a:ext cx="503089" cy="503089"/>
          </a:xfrm>
          <a:prstGeom prst="rect">
            <a:avLst/>
          </a:prstGeom>
        </p:spPr>
      </p:pic>
      <p:pic>
        <p:nvPicPr>
          <p:cNvPr id="21" name="图形 20" descr="数据库"/>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29425" y="2550392"/>
            <a:ext cx="503089" cy="503089"/>
          </a:xfrm>
          <a:prstGeom prst="rect">
            <a:avLst/>
          </a:prstGeom>
        </p:spPr>
      </p:pic>
      <p:cxnSp>
        <p:nvCxnSpPr>
          <p:cNvPr id="26" name="直线箭头连接符 25"/>
          <p:cNvCxnSpPr>
            <a:stCxn id="21" idx="1"/>
          </p:cNvCxnSpPr>
          <p:nvPr/>
        </p:nvCxnSpPr>
        <p:spPr>
          <a:xfrm flipH="1">
            <a:off x="3371765" y="2801937"/>
            <a:ext cx="1157659" cy="68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752820" y="2473549"/>
            <a:ext cx="535724" cy="646331"/>
          </a:xfrm>
          <a:prstGeom prst="rect">
            <a:avLst/>
          </a:prstGeom>
          <a:noFill/>
        </p:spPr>
        <p:txBody>
          <a:bodyPr wrap="none" rtlCol="0">
            <a:spAutoFit/>
          </a:bodyPr>
          <a:lstStyle/>
          <a:p>
            <a:r>
              <a:rPr kumimoji="1" lang="en-US" altLang="zh-CN" sz="3600" b="1" dirty="0">
                <a:solidFill>
                  <a:srgbClr val="FF0000"/>
                </a:solidFill>
                <a:latin typeface="微软雅黑" panose="020B0503020204020204" pitchFamily="34" charset="-122"/>
                <a:ea typeface="微软雅黑" panose="020B0503020204020204" pitchFamily="34" charset="-122"/>
              </a:rPr>
              <a:t>×</a:t>
            </a:r>
            <a:endParaRPr kumimoji="1" lang="en-US" altLang="zh-CN" b="1" dirty="0">
              <a:solidFill>
                <a:srgbClr val="FF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727121" y="2473548"/>
            <a:ext cx="535724" cy="646331"/>
          </a:xfrm>
          <a:prstGeom prst="rect">
            <a:avLst/>
          </a:prstGeom>
          <a:noFill/>
        </p:spPr>
        <p:txBody>
          <a:bodyPr wrap="none" rtlCol="0">
            <a:spAutoFit/>
          </a:bodyPr>
          <a:lstStyle/>
          <a:p>
            <a:r>
              <a:rPr kumimoji="1" lang="en-US" altLang="zh-CN" sz="3600" b="1" dirty="0">
                <a:solidFill>
                  <a:srgbClr val="FF0000"/>
                </a:solidFill>
                <a:latin typeface="微软雅黑" panose="020B0503020204020204" pitchFamily="34" charset="-122"/>
                <a:ea typeface="微软雅黑" panose="020B0503020204020204" pitchFamily="34" charset="-122"/>
              </a:rPr>
              <a:t>×</a:t>
            </a:r>
            <a:endParaRPr kumimoji="1" lang="en-US" altLang="zh-CN" b="1" dirty="0">
              <a:solidFill>
                <a:srgbClr val="FF000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2"/>
          <a:stretch>
            <a:fillRect/>
          </a:stretch>
        </p:blipFill>
        <p:spPr>
          <a:xfrm>
            <a:off x="2706831" y="1665070"/>
            <a:ext cx="604477" cy="590420"/>
          </a:xfrm>
          <a:prstGeom prst="rect">
            <a:avLst/>
          </a:prstGeom>
          <a:ln>
            <a:solidFill>
              <a:schemeClr val="tx1"/>
            </a:solidFill>
          </a:ln>
        </p:spPr>
      </p:pic>
      <p:cxnSp>
        <p:nvCxnSpPr>
          <p:cNvPr id="39" name="直线箭头连接符 38"/>
          <p:cNvCxnSpPr>
            <a:stCxn id="20" idx="0"/>
            <a:endCxn id="35" idx="1"/>
          </p:cNvCxnSpPr>
          <p:nvPr/>
        </p:nvCxnSpPr>
        <p:spPr>
          <a:xfrm flipV="1">
            <a:off x="1180033" y="1960279"/>
            <a:ext cx="1526799" cy="60214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21" idx="0"/>
            <a:endCxn id="35" idx="3"/>
          </p:cNvCxnSpPr>
          <p:nvPr/>
        </p:nvCxnSpPr>
        <p:spPr>
          <a:xfrm flipH="1" flipV="1">
            <a:off x="3311308" y="1960279"/>
            <a:ext cx="1469661" cy="5901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2" name="图示 41"/>
          <p:cNvGraphicFramePr/>
          <p:nvPr/>
        </p:nvGraphicFramePr>
        <p:xfrm>
          <a:off x="6096000" y="1105178"/>
          <a:ext cx="5873283" cy="2281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43" name="图片 42"/>
          <p:cNvPicPr>
            <a:picLocks noChangeAspect="1"/>
          </p:cNvPicPr>
          <p:nvPr/>
        </p:nvPicPr>
        <p:blipFill>
          <a:blip r:embed="rId18"/>
          <a:stretch>
            <a:fillRect/>
          </a:stretch>
        </p:blipFill>
        <p:spPr>
          <a:xfrm>
            <a:off x="2868526" y="2428622"/>
            <a:ext cx="295797" cy="73617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联邦学习的分类体系</a:t>
            </a:r>
            <a:endParaRPr lang="en-US" altLang="zh-CN" sz="3200" b="1" spc="300" dirty="0">
              <a:solidFill>
                <a:srgbClr val="004299"/>
              </a:solidFill>
              <a:cs typeface="+mn-ea"/>
              <a:sym typeface="+mn-lt"/>
            </a:endParaRPr>
          </a:p>
        </p:txBody>
      </p:sp>
      <p:pic>
        <p:nvPicPr>
          <p:cNvPr id="4" name="图片 3"/>
          <p:cNvPicPr>
            <a:picLocks noChangeAspect="1"/>
          </p:cNvPicPr>
          <p:nvPr/>
        </p:nvPicPr>
        <p:blipFill>
          <a:blip r:embed="rId1"/>
          <a:stretch>
            <a:fillRect/>
          </a:stretch>
        </p:blipFill>
        <p:spPr>
          <a:xfrm>
            <a:off x="834444" y="910698"/>
            <a:ext cx="4367143" cy="3120394"/>
          </a:xfrm>
          <a:prstGeom prst="rect">
            <a:avLst/>
          </a:prstGeom>
        </p:spPr>
      </p:pic>
      <p:pic>
        <p:nvPicPr>
          <p:cNvPr id="5" name="图片 4"/>
          <p:cNvPicPr>
            <a:picLocks noChangeAspect="1"/>
          </p:cNvPicPr>
          <p:nvPr/>
        </p:nvPicPr>
        <p:blipFill>
          <a:blip r:embed="rId2"/>
          <a:stretch>
            <a:fillRect/>
          </a:stretch>
        </p:blipFill>
        <p:spPr>
          <a:xfrm>
            <a:off x="6339628" y="910697"/>
            <a:ext cx="4271438" cy="3001738"/>
          </a:xfrm>
          <a:prstGeom prst="rect">
            <a:avLst/>
          </a:prstGeom>
        </p:spPr>
      </p:pic>
      <p:pic>
        <p:nvPicPr>
          <p:cNvPr id="6" name="图片 5"/>
          <p:cNvPicPr>
            <a:picLocks noChangeAspect="1"/>
          </p:cNvPicPr>
          <p:nvPr/>
        </p:nvPicPr>
        <p:blipFill>
          <a:blip r:embed="rId3"/>
          <a:stretch>
            <a:fillRect/>
          </a:stretch>
        </p:blipFill>
        <p:spPr>
          <a:xfrm>
            <a:off x="2436032" y="4384933"/>
            <a:ext cx="3659968" cy="1885190"/>
          </a:xfrm>
          <a:prstGeom prst="rect">
            <a:avLst/>
          </a:prstGeom>
        </p:spPr>
      </p:pic>
      <p:pic>
        <p:nvPicPr>
          <p:cNvPr id="7" name="图片 6"/>
          <p:cNvPicPr>
            <a:picLocks noChangeAspect="1"/>
          </p:cNvPicPr>
          <p:nvPr/>
        </p:nvPicPr>
        <p:blipFill>
          <a:blip r:embed="rId4"/>
          <a:stretch>
            <a:fillRect/>
          </a:stretch>
        </p:blipFill>
        <p:spPr>
          <a:xfrm>
            <a:off x="6242028" y="4296824"/>
            <a:ext cx="3853285" cy="2011820"/>
          </a:xfrm>
          <a:prstGeom prst="rect">
            <a:avLst/>
          </a:prstGeom>
        </p:spPr>
      </p:pic>
      <p:sp>
        <p:nvSpPr>
          <p:cNvPr id="8" name="文本框 7"/>
          <p:cNvSpPr txBox="1"/>
          <p:nvPr/>
        </p:nvSpPr>
        <p:spPr>
          <a:xfrm>
            <a:off x="931348" y="5102675"/>
            <a:ext cx="1210588"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迁移联邦</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720884" y="3555567"/>
            <a:ext cx="5240537" cy="646331"/>
          </a:xfrm>
          <a:prstGeom prst="rect">
            <a:avLst/>
          </a:prstGeom>
          <a:solidFill>
            <a:schemeClr val="bg1"/>
          </a:solidFill>
        </p:spPr>
        <p:txBody>
          <a:bodyPr wrap="none">
            <a:spAutoFit/>
          </a:bodyPr>
          <a:lstStyle/>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增加可利用数据的数量的方式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参与者的数据</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特征重叠较多</a:t>
            </a:r>
            <a:r>
              <a:rPr lang="zh-CN" altLang="en-US"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样本 </a:t>
            </a:r>
            <a:r>
              <a:rPr lang="en-US" altLang="zh-CN" dirty="0">
                <a:solidFill>
                  <a:srgbClr val="4D4D4D"/>
                </a:solidFill>
                <a:highlight>
                  <a:srgbClr val="FFFF00"/>
                </a:highlight>
                <a:latin typeface="微软雅黑" panose="020B0503020204020204" pitchFamily="34" charset="-122"/>
                <a:ea typeface="微软雅黑" panose="020B0503020204020204" pitchFamily="34" charset="-122"/>
              </a:rPr>
              <a:t>ID </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重叠较少</a:t>
            </a:r>
            <a:endParaRPr lang="zh-CN" altLang="en-US" dirty="0">
              <a:solidFill>
                <a:srgbClr val="4D4D4D"/>
              </a:solidFill>
              <a:highlight>
                <a:srgbClr val="FFFF00"/>
              </a:highlight>
              <a:latin typeface="微软雅黑" panose="020B0503020204020204" pitchFamily="34" charset="-122"/>
              <a:ea typeface="微软雅黑" panose="020B0503020204020204" pitchFamily="34" charset="-122"/>
            </a:endParaRPr>
          </a:p>
        </p:txBody>
      </p:sp>
      <p:sp>
        <p:nvSpPr>
          <p:cNvPr id="18" name="矩形 17"/>
          <p:cNvSpPr/>
          <p:nvPr/>
        </p:nvSpPr>
        <p:spPr>
          <a:xfrm>
            <a:off x="6339628" y="3578869"/>
            <a:ext cx="5240537" cy="646331"/>
          </a:xfrm>
          <a:prstGeom prst="rect">
            <a:avLst/>
          </a:prstGeom>
          <a:solidFill>
            <a:schemeClr val="bg1"/>
          </a:solidFill>
        </p:spPr>
        <p:txBody>
          <a:bodyPr wrap="none">
            <a:spAutoFit/>
          </a:bodyPr>
          <a:lstStyle/>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增加可利用数据的特征维度的方式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参与者的</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数据样本 </a:t>
            </a:r>
            <a:r>
              <a:rPr lang="en-US" altLang="zh-CN" dirty="0">
                <a:solidFill>
                  <a:srgbClr val="4D4D4D"/>
                </a:solidFill>
                <a:highlight>
                  <a:srgbClr val="FFFF00"/>
                </a:highlight>
                <a:latin typeface="微软雅黑" panose="020B0503020204020204" pitchFamily="34" charset="-122"/>
                <a:ea typeface="微软雅黑" panose="020B0503020204020204" pitchFamily="34" charset="-122"/>
              </a:rPr>
              <a:t>ID </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重叠较多</a:t>
            </a:r>
            <a:r>
              <a:rPr lang="zh-CN" altLang="en-US"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highlight>
                  <a:srgbClr val="FFFF00"/>
                </a:highlight>
                <a:latin typeface="微软雅黑" panose="020B0503020204020204" pitchFamily="34" charset="-122"/>
                <a:ea typeface="微软雅黑" panose="020B0503020204020204" pitchFamily="34" charset="-122"/>
              </a:rPr>
              <a:t>特征重叠较少</a:t>
            </a:r>
            <a:endParaRPr lang="zh-CN" altLang="en-US" dirty="0">
              <a:solidFill>
                <a:srgbClr val="4D4D4D"/>
              </a:solidFill>
              <a:highlight>
                <a:srgbClr val="FFFF00"/>
              </a:highlight>
              <a:latin typeface="微软雅黑" panose="020B0503020204020204" pitchFamily="34" charset="-122"/>
              <a:ea typeface="微软雅黑" panose="020B0503020204020204" pitchFamily="34" charset="-122"/>
            </a:endParaRPr>
          </a:p>
        </p:txBody>
      </p:sp>
      <p:sp>
        <p:nvSpPr>
          <p:cNvPr id="10" name="矩形 9"/>
          <p:cNvSpPr/>
          <p:nvPr/>
        </p:nvSpPr>
        <p:spPr>
          <a:xfrm>
            <a:off x="720884" y="6129992"/>
            <a:ext cx="10146383" cy="64633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参与联邦学习各方的数据不同、用户不相同，数据特征也不相同，各方持有的数据重叠程度较小</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微软雅黑" panose="020B0503020204020204" pitchFamily="34" charset="-122"/>
                <a:ea typeface="微软雅黑" panose="020B0503020204020204" pitchFamily="34" charset="-122"/>
              </a:rPr>
              <a:t>引入迁移学习对原始的训练和任务进行补充和增强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10" name="图片 9"/>
          <p:cNvPicPr>
            <a:picLocks noChangeAspect="1"/>
          </p:cNvPicPr>
          <p:nvPr/>
        </p:nvPicPr>
        <p:blipFill>
          <a:blip r:embed="rId1"/>
          <a:stretch>
            <a:fillRect/>
          </a:stretch>
        </p:blipFill>
        <p:spPr>
          <a:xfrm>
            <a:off x="1634981" y="2215473"/>
            <a:ext cx="8978126" cy="3930878"/>
          </a:xfrm>
          <a:prstGeom prst="rect">
            <a:avLst/>
          </a:prstGeom>
        </p:spPr>
      </p:pic>
      <p:graphicFrame>
        <p:nvGraphicFramePr>
          <p:cNvPr id="3" name="表格 10"/>
          <p:cNvGraphicFramePr>
            <a:graphicFrameLocks noGrp="1"/>
          </p:cNvGraphicFramePr>
          <p:nvPr/>
        </p:nvGraphicFramePr>
        <p:xfrm>
          <a:off x="3786657" y="1485805"/>
          <a:ext cx="4674774" cy="2133600"/>
        </p:xfrm>
        <a:graphic>
          <a:graphicData uri="http://schemas.openxmlformats.org/drawingml/2006/table">
            <a:tbl>
              <a:tblPr firstRow="1" bandRow="1">
                <a:tableStyleId>{00A15C55-8517-42AA-B614-E9B94910E393}</a:tableStyleId>
              </a:tblPr>
              <a:tblGrid>
                <a:gridCol w="779129"/>
                <a:gridCol w="779129"/>
                <a:gridCol w="779129"/>
                <a:gridCol w="779129"/>
                <a:gridCol w="779129"/>
                <a:gridCol w="779129"/>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12" name="表格 10"/>
          <p:cNvGraphicFramePr>
            <a:graphicFrameLocks noGrp="1"/>
          </p:cNvGraphicFramePr>
          <p:nvPr/>
        </p:nvGraphicFramePr>
        <p:xfrm>
          <a:off x="6865500" y="4558641"/>
          <a:ext cx="3955248" cy="1219200"/>
        </p:xfrm>
        <a:graphic>
          <a:graphicData uri="http://schemas.openxmlformats.org/drawingml/2006/table">
            <a:tbl>
              <a:tblPr firstRow="1" bandRow="1">
                <a:tableStyleId>{93296810-A885-4BE3-A3E7-6D5BEEA58F35}</a:tableStyleId>
              </a:tblPr>
              <a:tblGrid>
                <a:gridCol w="659208"/>
                <a:gridCol w="659208"/>
                <a:gridCol w="659208"/>
                <a:gridCol w="659208"/>
                <a:gridCol w="659208"/>
                <a:gridCol w="659208"/>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13" name="表格 10"/>
          <p:cNvGraphicFramePr>
            <a:graphicFrameLocks noGrp="1"/>
          </p:cNvGraphicFramePr>
          <p:nvPr/>
        </p:nvGraphicFramePr>
        <p:xfrm>
          <a:off x="1634981" y="4558641"/>
          <a:ext cx="3955248" cy="1219200"/>
        </p:xfrm>
        <a:graphic>
          <a:graphicData uri="http://schemas.openxmlformats.org/drawingml/2006/table">
            <a:tbl>
              <a:tblPr firstRow="1" bandRow="1">
                <a:tableStyleId>{7DF18680-E054-41AD-8BC1-D1AEF772440D}</a:tableStyleId>
              </a:tblPr>
              <a:tblGrid>
                <a:gridCol w="659208"/>
                <a:gridCol w="659208"/>
                <a:gridCol w="659208"/>
                <a:gridCol w="659208"/>
                <a:gridCol w="659208"/>
                <a:gridCol w="659208"/>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2" name="图片 1"/>
          <p:cNvPicPr>
            <a:picLocks noChangeAspect="1"/>
          </p:cNvPicPr>
          <p:nvPr/>
        </p:nvPicPr>
        <p:blipFill>
          <a:blip r:embed="rId1"/>
          <a:stretch>
            <a:fillRect/>
          </a:stretch>
        </p:blipFill>
        <p:spPr>
          <a:xfrm>
            <a:off x="1610995" y="1055648"/>
            <a:ext cx="9637096" cy="4775525"/>
          </a:xfrm>
          <a:prstGeom prst="rect">
            <a:avLst/>
          </a:prstGeom>
        </p:spPr>
      </p:pic>
      <p:sp>
        <p:nvSpPr>
          <p:cNvPr id="4" name="文本框 3"/>
          <p:cNvSpPr txBox="1"/>
          <p:nvPr/>
        </p:nvSpPr>
        <p:spPr>
          <a:xfrm>
            <a:off x="9062002" y="2910513"/>
            <a:ext cx="2934527" cy="3693319"/>
          </a:xfrm>
          <a:prstGeom prst="rect">
            <a:avLst/>
          </a:prstGeom>
          <a:noFill/>
        </p:spPr>
        <p:txBody>
          <a:bodyPr wrap="square">
            <a:spAutoFit/>
          </a:bodyPr>
          <a:lstStyle/>
          <a:p>
            <a:pPr marL="285750" indent="-285750">
              <a:buFont typeface="Wingdings" panose="05000000000000000000" pitchFamily="2" charset="2"/>
              <a:buChar char="l"/>
            </a:pPr>
            <a:r>
              <a:rPr lang="zh-CN" altLang="en-US" dirty="0"/>
              <a:t>步骤1：参与者本地计算训练梯度，用加密、差分隐私或秘密共享技术屏蔽梯度的选择，并将屏蔽结果发送到服务器；</a:t>
            </a:r>
            <a:endParaRPr lang="zh-CN" altLang="en-US" dirty="0"/>
          </a:p>
          <a:p>
            <a:pPr marL="285750" indent="-285750">
              <a:buFont typeface="Wingdings" panose="05000000000000000000" pitchFamily="2" charset="2"/>
              <a:buChar char="l"/>
            </a:pPr>
            <a:r>
              <a:rPr lang="zh-CN" altLang="en-US" dirty="0"/>
              <a:t>步骤2：服务器在不了解任何参与者信息的情况下执行安全聚合；</a:t>
            </a:r>
            <a:endParaRPr lang="zh-CN" altLang="en-US" dirty="0"/>
          </a:p>
          <a:p>
            <a:pPr marL="285750" indent="-285750">
              <a:buFont typeface="Wingdings" panose="05000000000000000000" pitchFamily="2" charset="2"/>
              <a:buChar char="l"/>
            </a:pPr>
            <a:r>
              <a:rPr lang="zh-CN" altLang="en-US" dirty="0"/>
              <a:t>步骤3：服务器将聚合结果发送回参与者；</a:t>
            </a:r>
            <a:endParaRPr lang="zh-CN" altLang="en-US" dirty="0"/>
          </a:p>
          <a:p>
            <a:pPr marL="285750" indent="-285750">
              <a:buFont typeface="Wingdings" panose="05000000000000000000" pitchFamily="2" charset="2"/>
              <a:buChar char="l"/>
            </a:pPr>
            <a:r>
              <a:rPr lang="zh-CN" altLang="en-US" dirty="0"/>
              <a:t>步骤4：参与者用解密的梯度更新他们各自的模型。</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83439" y="1496274"/>
            <a:ext cx="9619604" cy="4211735"/>
          </a:xfrm>
          <a:prstGeom prst="rect">
            <a:avLst/>
          </a:prstGeom>
        </p:spPr>
      </p:pic>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pic>
        <p:nvPicPr>
          <p:cNvPr id="2" name="图片 1"/>
          <p:cNvPicPr>
            <a:picLocks noChangeAspect="1"/>
          </p:cNvPicPr>
          <p:nvPr/>
        </p:nvPicPr>
        <p:blipFill>
          <a:blip r:embed="rId1"/>
          <a:stretch>
            <a:fillRect/>
          </a:stretch>
        </p:blipFill>
        <p:spPr>
          <a:xfrm>
            <a:off x="155471" y="1028675"/>
            <a:ext cx="8779808" cy="4053276"/>
          </a:xfrm>
          <a:prstGeom prst="rect">
            <a:avLst/>
          </a:prstGeom>
        </p:spPr>
      </p:pic>
      <p:sp>
        <p:nvSpPr>
          <p:cNvPr id="4" name="文本框 3"/>
          <p:cNvSpPr txBox="1"/>
          <p:nvPr/>
        </p:nvSpPr>
        <p:spPr>
          <a:xfrm>
            <a:off x="8935279" y="1290076"/>
            <a:ext cx="3101250" cy="4524315"/>
          </a:xfrm>
          <a:prstGeom prst="rect">
            <a:avLst/>
          </a:prstGeom>
          <a:noFill/>
        </p:spPr>
        <p:txBody>
          <a:bodyPr wrap="square">
            <a:spAutoFit/>
          </a:bodyPr>
          <a:lstStyle/>
          <a:p>
            <a:r>
              <a:rPr lang="zh-CN" altLang="en-US" dirty="0">
                <a:solidFill>
                  <a:srgbClr val="C00000"/>
                </a:solidFill>
              </a:rPr>
              <a:t>第1部分：加密实体对齐，即隐私求交</a:t>
            </a:r>
            <a:endParaRPr lang="en-US" altLang="zh-CN" dirty="0">
              <a:solidFill>
                <a:srgbClr val="C00000"/>
              </a:solidFill>
            </a:endParaRPr>
          </a:p>
          <a:p>
            <a:r>
              <a:rPr lang="zh-CN" altLang="en-US" dirty="0">
                <a:solidFill>
                  <a:srgbClr val="C00000"/>
                </a:solidFill>
              </a:rPr>
              <a:t>第2部分：加密模型训练。</a:t>
            </a:r>
            <a:endParaRPr lang="zh-CN" altLang="en-US" dirty="0">
              <a:solidFill>
                <a:srgbClr val="C00000"/>
              </a:solidFill>
            </a:endParaRPr>
          </a:p>
          <a:p>
            <a:pPr marL="285750" indent="-285750">
              <a:buFont typeface="Wingdings" panose="05000000000000000000" pitchFamily="2" charset="2"/>
              <a:buChar char="l"/>
            </a:pPr>
            <a:r>
              <a:rPr lang="zh-CN" altLang="en-US" dirty="0"/>
              <a:t>步骤1：合作者C创建加密对，向A和B发送公钥；</a:t>
            </a:r>
            <a:endParaRPr lang="zh-CN" altLang="en-US" dirty="0"/>
          </a:p>
          <a:p>
            <a:pPr marL="285750" indent="-285750">
              <a:buFont typeface="Wingdings" panose="05000000000000000000" pitchFamily="2" charset="2"/>
              <a:buChar char="l"/>
            </a:pPr>
            <a:r>
              <a:rPr lang="zh-CN" altLang="en-US" dirty="0"/>
              <a:t>步骤2：A和B对中间结果进行加密和交换，用于梯度和损耗计算；</a:t>
            </a:r>
            <a:endParaRPr lang="zh-CN" altLang="en-US" dirty="0"/>
          </a:p>
          <a:p>
            <a:pPr marL="285750" indent="-285750">
              <a:buFont typeface="Wingdings" panose="05000000000000000000" pitchFamily="2" charset="2"/>
              <a:buChar char="l"/>
            </a:pPr>
            <a:r>
              <a:rPr lang="zh-CN" altLang="en-US" dirty="0"/>
              <a:t>步骤3：A和B分别计算加密梯度并添加附加掩码，B也计算加密损失；A和B向C发送加密值；</a:t>
            </a:r>
            <a:endParaRPr lang="zh-CN" altLang="en-US" dirty="0"/>
          </a:p>
          <a:p>
            <a:pPr marL="285750" indent="-285750">
              <a:buFont typeface="Wingdings" panose="05000000000000000000" pitchFamily="2" charset="2"/>
              <a:buChar char="l"/>
            </a:pPr>
            <a:r>
              <a:rPr lang="zh-CN" altLang="en-US" dirty="0"/>
              <a:t>步骤4：C解密并将解密后的梯度和损失发送回A和B；A和B取消对梯度的掩码，相应地更新模型参数。</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有协调方 </a:t>
            </a:r>
            <a:r>
              <a:rPr lang="en-US" altLang="zh-CN" sz="3200" b="1" spc="300" dirty="0">
                <a:solidFill>
                  <a:srgbClr val="004299"/>
                </a:solidFill>
                <a:cs typeface="+mn-ea"/>
                <a:sym typeface="+mn-lt"/>
              </a:rPr>
              <a:t>vs.</a:t>
            </a:r>
            <a:r>
              <a:rPr lang="zh-CN" altLang="en-US" sz="3200" b="1" spc="300" dirty="0">
                <a:solidFill>
                  <a:srgbClr val="004299"/>
                </a:solidFill>
                <a:cs typeface="+mn-ea"/>
                <a:sym typeface="+mn-lt"/>
              </a:rPr>
              <a:t> 去协调方</a:t>
            </a:r>
            <a:endParaRPr lang="en-US" altLang="zh-CN" sz="3200" b="1" spc="300" dirty="0">
              <a:solidFill>
                <a:srgbClr val="004299"/>
              </a:solidFill>
              <a:cs typeface="+mn-ea"/>
              <a:sym typeface="+mn-lt"/>
            </a:endParaRPr>
          </a:p>
        </p:txBody>
      </p:sp>
      <p:pic>
        <p:nvPicPr>
          <p:cNvPr id="3" name="图片 2"/>
          <p:cNvPicPr>
            <a:picLocks noChangeAspect="1"/>
          </p:cNvPicPr>
          <p:nvPr/>
        </p:nvPicPr>
        <p:blipFill>
          <a:blip r:embed="rId1"/>
          <a:stretch>
            <a:fillRect/>
          </a:stretch>
        </p:blipFill>
        <p:spPr>
          <a:xfrm>
            <a:off x="118673" y="2782337"/>
            <a:ext cx="4093564" cy="3302000"/>
          </a:xfrm>
          <a:prstGeom prst="rect">
            <a:avLst/>
          </a:prstGeom>
          <a:ln>
            <a:solidFill>
              <a:schemeClr val="tx1"/>
            </a:solidFill>
          </a:ln>
        </p:spPr>
      </p:pic>
      <p:pic>
        <p:nvPicPr>
          <p:cNvPr id="4" name="图片 3"/>
          <p:cNvPicPr>
            <a:picLocks noChangeAspect="1"/>
          </p:cNvPicPr>
          <p:nvPr/>
        </p:nvPicPr>
        <p:blipFill>
          <a:blip r:embed="rId2"/>
          <a:stretch>
            <a:fillRect/>
          </a:stretch>
        </p:blipFill>
        <p:spPr>
          <a:xfrm>
            <a:off x="4871803" y="2782337"/>
            <a:ext cx="7201525" cy="3302000"/>
          </a:xfrm>
          <a:prstGeom prst="rect">
            <a:avLst/>
          </a:prstGeom>
          <a:ln>
            <a:solidFill>
              <a:schemeClr val="tx1"/>
            </a:solidFill>
          </a:ln>
        </p:spPr>
      </p:pic>
      <p:pic>
        <p:nvPicPr>
          <p:cNvPr id="7" name="图片 6"/>
          <p:cNvPicPr>
            <a:picLocks noChangeAspect="1"/>
          </p:cNvPicPr>
          <p:nvPr/>
        </p:nvPicPr>
        <p:blipFill rotWithShape="1">
          <a:blip r:embed="rId3"/>
          <a:srcRect l="11885" r="15788" b="53285"/>
          <a:stretch>
            <a:fillRect/>
          </a:stretch>
        </p:blipFill>
        <p:spPr>
          <a:xfrm>
            <a:off x="5796820" y="1435840"/>
            <a:ext cx="5351489" cy="413268"/>
          </a:xfrm>
          <a:prstGeom prst="rect">
            <a:avLst/>
          </a:prstGeom>
        </p:spPr>
      </p:pic>
      <p:pic>
        <p:nvPicPr>
          <p:cNvPr id="8" name="图片 7"/>
          <p:cNvPicPr>
            <a:picLocks noChangeAspect="1"/>
          </p:cNvPicPr>
          <p:nvPr/>
        </p:nvPicPr>
        <p:blipFill>
          <a:blip r:embed="rId4"/>
          <a:stretch>
            <a:fillRect/>
          </a:stretch>
        </p:blipFill>
        <p:spPr>
          <a:xfrm>
            <a:off x="118673" y="1122323"/>
            <a:ext cx="4548551" cy="1040302"/>
          </a:xfrm>
          <a:prstGeom prst="rect">
            <a:avLst/>
          </a:prstGeom>
        </p:spPr>
      </p:pic>
      <p:sp>
        <p:nvSpPr>
          <p:cNvPr id="9" name="右箭头 8"/>
          <p:cNvSpPr/>
          <p:nvPr/>
        </p:nvSpPr>
        <p:spPr>
          <a:xfrm rot="5400000">
            <a:off x="2024924" y="231320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0" name="右箭头 9"/>
          <p:cNvSpPr/>
          <p:nvPr/>
        </p:nvSpPr>
        <p:spPr>
          <a:xfrm rot="5400000">
            <a:off x="8172762" y="226355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2050" name="Picture 2" descr="图片"/>
          <p:cNvPicPr>
            <a:picLocks noChangeAspect="1" noChangeArrowheads="1"/>
          </p:cNvPicPr>
          <p:nvPr/>
        </p:nvPicPr>
        <p:blipFill rotWithShape="1">
          <a:blip r:embed="rId1">
            <a:extLst>
              <a:ext uri="{28A0092B-C50C-407E-A947-70E740481C1C}">
                <a14:useLocalDpi xmlns:a14="http://schemas.microsoft.com/office/drawing/2010/main" val="0"/>
              </a:ext>
            </a:extLst>
          </a:blip>
          <a:srcRect t="11895" b="8805"/>
          <a:stretch>
            <a:fillRect/>
          </a:stretch>
        </p:blipFill>
        <p:spPr bwMode="auto">
          <a:xfrm>
            <a:off x="407368" y="3140968"/>
            <a:ext cx="11506200"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43844" y="1232157"/>
            <a:ext cx="11233248" cy="1422890"/>
          </a:xfrm>
          <a:prstGeom prst="rect">
            <a:avLst/>
          </a:prstGeom>
          <a:noFill/>
        </p:spPr>
        <p:txBody>
          <a:bodyPr wrap="square" rtlCol="0">
            <a:spAutoFit/>
          </a:bodyPr>
          <a:lstStyle/>
          <a:p>
            <a:pPr>
              <a:lnSpc>
                <a:spcPct val="150000"/>
              </a:lnSpc>
            </a:pPr>
            <a:r>
              <a:rPr lang="zh-CN" altLang="en-US" sz="2000" b="1" i="0" dirty="0">
                <a:solidFill>
                  <a:srgbClr val="565656"/>
                </a:solidFill>
                <a:effectLst/>
                <a:latin typeface="微软雅黑" panose="020B0503020204020204" pitchFamily="34" charset="-122"/>
                <a:ea typeface="微软雅黑" panose="020B0503020204020204" pitchFamily="34" charset="-122"/>
              </a:rPr>
              <a:t>多方安全计算是指在</a:t>
            </a:r>
            <a:r>
              <a:rPr lang="zh-CN" altLang="en-US" sz="2000" b="1" i="0" dirty="0">
                <a:solidFill>
                  <a:srgbClr val="0070C0"/>
                </a:solidFill>
                <a:effectLst/>
                <a:latin typeface="微软雅黑" panose="020B0503020204020204" pitchFamily="34" charset="-122"/>
                <a:ea typeface="微软雅黑" panose="020B0503020204020204" pitchFamily="34" charset="-122"/>
              </a:rPr>
              <a:t>无可信第三方</a:t>
            </a:r>
            <a:r>
              <a:rPr lang="zh-CN" altLang="en-US" sz="2000" b="1" i="0" dirty="0">
                <a:solidFill>
                  <a:srgbClr val="565656"/>
                </a:solidFill>
                <a:effectLst/>
                <a:latin typeface="微软雅黑" panose="020B0503020204020204" pitchFamily="34" charset="-122"/>
                <a:ea typeface="微软雅黑" panose="020B0503020204020204" pitchFamily="34" charset="-122"/>
              </a:rPr>
              <a:t>的情况下，多个参与方协同计算一个约定的函数，并且保证每一方仅获取自己的计算结果，无法通过计算过程中的交互数据推测出其他任意一方的输入和输出数据（除非函数本身可以由自己的输入推测出其他参与方的输入和输出）</a:t>
            </a:r>
            <a:endParaRPr kumimoji="1"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344314" y="161461"/>
            <a:ext cx="7113852" cy="584775"/>
          </a:xfrm>
          <a:prstGeom prst="rect">
            <a:avLst/>
          </a:prstGeom>
        </p:spPr>
        <p:txBody>
          <a:bodyPr wrap="square">
            <a:spAutoFit/>
          </a:bodyPr>
          <a:lstStyle/>
          <a:p>
            <a:pPr defTabSz="713105"/>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4098" name="Picture 2" descr="图片"/>
          <p:cNvPicPr>
            <a:picLocks noChangeAspect="1" noChangeArrowheads="1"/>
          </p:cNvPicPr>
          <p:nvPr/>
        </p:nvPicPr>
        <p:blipFill rotWithShape="1">
          <a:blip r:embed="rId1">
            <a:extLst>
              <a:ext uri="{28A0092B-C50C-407E-A947-70E740481C1C}">
                <a14:useLocalDpi xmlns:a14="http://schemas.microsoft.com/office/drawing/2010/main" val="0"/>
              </a:ext>
            </a:extLst>
          </a:blip>
          <a:srcRect l="1583" t="10694" r="1875" b="5761"/>
          <a:stretch>
            <a:fillRect/>
          </a:stretch>
        </p:blipFill>
        <p:spPr bwMode="auto">
          <a:xfrm>
            <a:off x="1667508" y="1628800"/>
            <a:ext cx="8856984" cy="48640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556538" y="1019004"/>
            <a:ext cx="9078924" cy="400110"/>
          </a:xfrm>
          <a:prstGeom prst="rect">
            <a:avLst/>
          </a:prstGeom>
          <a:noFill/>
          <a:ln w="28575">
            <a:solidFill>
              <a:schemeClr val="accent1"/>
            </a:solidFill>
          </a:ln>
        </p:spPr>
        <p:txBody>
          <a:bodyPr wrap="square">
            <a:spAutoFit/>
          </a:bodyPr>
          <a:lstStyle/>
          <a:p>
            <a:r>
              <a:rPr lang="zh-CN" altLang="en-US" sz="2000" b="0" i="0" dirty="0">
                <a:solidFill>
                  <a:srgbClr val="565656"/>
                </a:solidFill>
                <a:effectLst/>
                <a:latin typeface="微软雅黑" panose="020B0503020204020204" pitchFamily="34" charset="-122"/>
                <a:ea typeface="微软雅黑" panose="020B0503020204020204" pitchFamily="34" charset="-122"/>
              </a:rPr>
              <a:t>安全多方计算技术并不是一个单一的技术，它本身是由一些列技术组成的协议栈</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7896200" y="1844824"/>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秘密分享</a:t>
            </a:r>
            <a:endParaRPr kumimoji="1" lang="zh-CN" altLang="en-US" sz="1600" dirty="0"/>
          </a:p>
        </p:txBody>
      </p:sp>
      <p:sp>
        <p:nvSpPr>
          <p:cNvPr id="7" name="矩形 6"/>
          <p:cNvSpPr/>
          <p:nvPr/>
        </p:nvSpPr>
        <p:spPr>
          <a:xfrm>
            <a:off x="7896200" y="3140968"/>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 </a:t>
            </a:r>
            <a:r>
              <a:rPr kumimoji="1" lang="zh-CN" altLang="en-US" sz="1600" dirty="0"/>
              <a:t>同态加密</a:t>
            </a:r>
            <a:endParaRPr kumimoji="1" lang="en-US" altLang="zh-CN" sz="16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endParaRPr lang="zh-CN" altLang="en-US" sz="2400" b="1" dirty="0">
                <a:solidFill>
                  <a:schemeClr val="accent5">
                    <a:lumMod val="50000"/>
                  </a:schemeClr>
                </a:solidFill>
                <a:latin typeface="黑体" panose="02010609060101010101" pitchFamily="49" charset="-122"/>
                <a:ea typeface="黑体" panose="02010609060101010101" pitchFamily="49" charset="-122"/>
                <a:sym typeface="+mn-ea"/>
              </a:endParaRP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endParaRPr lang="zh-CN" altLang="zh-CN" b="1">
                  <a:solidFill>
                    <a:srgbClr val="FFFFFF"/>
                  </a:solidFill>
                  <a:latin typeface="黑体" panose="02010609060101010101" pitchFamily="49" charset="-122"/>
                  <a:ea typeface="黑体" panose="02010609060101010101" pitchFamily="49" charset="-122"/>
                </a:endParaRP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endParaRPr lang="zh-CN" altLang="zh-CN" b="1" dirty="0">
                    <a:solidFill>
                      <a:srgbClr val="FFFFFF"/>
                    </a:solidFill>
                    <a:latin typeface="黑体" panose="02010609060101010101" pitchFamily="49" charset="-122"/>
                    <a:ea typeface="黑体" panose="02010609060101010101" pitchFamily="49" charset="-122"/>
                  </a:endParaRP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a:t>
              </a:r>
              <a:r>
                <a:rPr lang="zh-CN" altLang="en-US" sz="2400" b="1" dirty="0">
                  <a:solidFill>
                    <a:schemeClr val="accent5">
                      <a:lumMod val="50000"/>
                    </a:schemeClr>
                  </a:solidFill>
                  <a:latin typeface="黑体" panose="02010609060101010101" pitchFamily="49" charset="-122"/>
                  <a:ea typeface="黑体" panose="02010609060101010101" pitchFamily="49" charset="-122"/>
                </a:rPr>
                <a:t>常用的隐私保护方法</a:t>
              </a:r>
              <a:endParaRPr lang="zh-CN" altLang="en-US"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p:cNvGrpSpPr/>
          <p:nvPr/>
        </p:nvGrpSpPr>
        <p:grpSpPr bwMode="auto">
          <a:xfrm>
            <a:off x="3548799" y="5129834"/>
            <a:ext cx="5068886" cy="530225"/>
            <a:chOff x="0" y="0"/>
            <a:chExt cx="3193" cy="334"/>
          </a:xfrm>
        </p:grpSpPr>
        <p:sp>
          <p:nvSpPr>
            <p:cNvPr id="59"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位置隐私保护技术</a:t>
              </a:r>
              <a:endParaRPr lang="zh-CN" altLang="en-US" sz="2400" b="1" dirty="0">
                <a:solidFill>
                  <a:srgbClr val="C00000"/>
                </a:solidFill>
                <a:latin typeface="黑体" panose="02010609060101010101" pitchFamily="49" charset="-122"/>
                <a:ea typeface="黑体" panose="02010609060101010101" pitchFamily="49" charset="-122"/>
                <a:sym typeface="+mn-ea"/>
              </a:endParaRPr>
            </a:p>
          </p:txBody>
        </p:sp>
        <p:grpSp>
          <p:nvGrpSpPr>
            <p:cNvPr id="61" name="Group 7"/>
            <p:cNvGrpSpPr/>
            <p:nvPr/>
          </p:nvGrpSpPr>
          <p:grpSpPr bwMode="auto">
            <a:xfrm>
              <a:off x="0" y="28"/>
              <a:ext cx="266" cy="298"/>
              <a:chOff x="0" y="0"/>
              <a:chExt cx="266" cy="298"/>
            </a:xfrm>
          </p:grpSpPr>
          <p:grpSp>
            <p:nvGrpSpPr>
              <p:cNvPr id="62" name="Group 8"/>
              <p:cNvGrpSpPr/>
              <p:nvPr/>
            </p:nvGrpSpPr>
            <p:grpSpPr bwMode="auto">
              <a:xfrm>
                <a:off x="0" y="0"/>
                <a:ext cx="266" cy="298"/>
                <a:chOff x="0" y="0"/>
                <a:chExt cx="266" cy="298"/>
              </a:xfrm>
            </p:grpSpPr>
            <p:pic>
              <p:nvPicPr>
                <p:cNvPr id="64" name="Picture 8" descr="Picture2"/>
                <p:cNvPicPr>
                  <a:picLocks noChangeAspect="1" noChangeArrowheads="1"/>
                </p:cNvPicPr>
                <p:nvPr/>
              </p:nvPicPr>
              <p:blipFill>
                <a:blip r:embed="rId1" cstate="print"/>
                <a:srcRect/>
                <a:stretch>
                  <a:fillRect/>
                </a:stretch>
              </p:blipFill>
              <p:spPr bwMode="auto">
                <a:xfrm>
                  <a:off x="19" y="245"/>
                  <a:ext cx="230" cy="53"/>
                </a:xfrm>
                <a:prstGeom prst="rect">
                  <a:avLst/>
                </a:prstGeom>
                <a:noFill/>
                <a:ln w="9525">
                  <a:noFill/>
                  <a:miter lim="800000"/>
                  <a:headEnd/>
                  <a:tailEnd/>
                </a:ln>
              </p:spPr>
            </p:pic>
            <p:sp>
              <p:nvSpPr>
                <p:cNvPr id="65"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p:cNvPicPr>
                  <a:picLocks noChangeAspect="1" noChangeArrowheads="1"/>
                </p:cNvPicPr>
                <p:nvPr/>
              </p:nvPicPr>
              <p:blipFill>
                <a:blip r:embed="rId2" cstate="print"/>
                <a:srcRect/>
                <a:stretch>
                  <a:fillRect/>
                </a:stretch>
              </p:blipFill>
              <p:spPr bwMode="auto">
                <a:xfrm>
                  <a:off x="81" y="2"/>
                  <a:ext cx="174" cy="174"/>
                </a:xfrm>
                <a:prstGeom prst="rect">
                  <a:avLst/>
                </a:prstGeom>
                <a:noFill/>
                <a:ln w="9525">
                  <a:noFill/>
                  <a:miter lim="800000"/>
                  <a:headEnd/>
                  <a:tailEnd/>
                </a:ln>
              </p:spPr>
            </p:pic>
          </p:grpSp>
          <p:sp>
            <p:nvSpPr>
              <p:cNvPr id="63"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61363" y="1453313"/>
            <a:ext cx="2357437"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389670" y="1378700"/>
            <a:ext cx="11181646" cy="4679950"/>
          </a:xfrm>
          <a:prstGeom prst="roundRect">
            <a:avLst>
              <a:gd name="adj" fmla="val 1333"/>
            </a:avLst>
          </a:prstGeom>
          <a:noFill/>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gn="just">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2000" b="1" dirty="0">
                <a:solidFill>
                  <a:schemeClr val="tx1"/>
                </a:solidFill>
                <a:latin typeface="微软雅黑" panose="020B0503020204020204" pitchFamily="34" charset="-122"/>
                <a:ea typeface="微软雅黑" panose="020B0503020204020204" pitchFamily="34" charset="-122"/>
              </a:rPr>
              <a:t>LBS</a:t>
            </a:r>
            <a:r>
              <a:rPr lang="zh-CN" altLang="en-US" sz="20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00" y="2288338"/>
            <a:ext cx="139858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7"/>
          <p:cNvGrpSpPr/>
          <p:nvPr/>
        </p:nvGrpSpPr>
        <p:grpSpPr bwMode="auto">
          <a:xfrm>
            <a:off x="6019800" y="2288338"/>
            <a:ext cx="1833563" cy="1049337"/>
            <a:chOff x="2513472" y="2629301"/>
            <a:chExt cx="2706600" cy="2062198"/>
          </a:xfrm>
        </p:grpSpPr>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072" y="2629301"/>
              <a:ext cx="2160000" cy="206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33"/>
            <p:cNvSpPr>
              <a:spLocks noChangeArrowheads="1"/>
            </p:cNvSpPr>
            <p:nvPr/>
          </p:nvSpPr>
          <p:spPr bwMode="auto">
            <a:xfrm>
              <a:off x="2513472" y="3352033"/>
              <a:ext cx="489204" cy="484632"/>
            </a:xfrm>
            <a:prstGeom prst="rightArrow">
              <a:avLst>
                <a:gd name="adj1" fmla="val 50000"/>
                <a:gd name="adj2" fmla="val 50000"/>
              </a:avLst>
            </a:prstGeom>
            <a:solidFill>
              <a:schemeClr val="accent1"/>
            </a:solidFill>
            <a:ln w="9525" algn="ctr">
              <a:solidFill>
                <a:schemeClr val="tx1"/>
              </a:solidFill>
              <a:round/>
            </a:ln>
          </p:spPr>
          <p:txBody>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sp>
        <p:nvSpPr>
          <p:cNvPr id="11" name="右箭头 29"/>
          <p:cNvSpPr>
            <a:spLocks noChangeArrowheads="1"/>
          </p:cNvSpPr>
          <p:nvPr/>
        </p:nvSpPr>
        <p:spPr bwMode="auto">
          <a:xfrm>
            <a:off x="7912100" y="2675688"/>
            <a:ext cx="373063" cy="227012"/>
          </a:xfrm>
          <a:prstGeom prst="rightArrow">
            <a:avLst>
              <a:gd name="adj1" fmla="val 50000"/>
              <a:gd name="adj2" fmla="val 50191"/>
            </a:avLst>
          </a:prstGeom>
          <a:solidFill>
            <a:schemeClr val="accent1"/>
          </a:solidFill>
          <a:ln w="9525" algn="ctr">
            <a:solidFill>
              <a:schemeClr val="tx1"/>
            </a:solidFill>
            <a:round/>
          </a:ln>
        </p:spPr>
        <p:txBody>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8213" y="3880600"/>
            <a:ext cx="2971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加号 12"/>
          <p:cNvSpPr/>
          <p:nvPr/>
        </p:nvSpPr>
        <p:spPr bwMode="auto">
          <a:xfrm>
            <a:off x="9043988" y="3477375"/>
            <a:ext cx="415925" cy="320675"/>
          </a:xfrm>
          <a:prstGeom prst="mathPlus">
            <a:avLst/>
          </a:prstGeom>
          <a:solidFill>
            <a:srgbClr val="C00000"/>
          </a:solidFill>
          <a:ln w="9525" cap="flat" cmpd="sng" algn="ctr">
            <a:solidFill>
              <a:schemeClr val="tx1"/>
            </a:solid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anose="020B0604020202020204" pitchFamily="34" charset="0"/>
              <a:ea typeface="宋体" panose="02010600030101010101" pitchFamily="2" charset="-122"/>
            </a:endParaRPr>
          </a:p>
        </p:txBody>
      </p:sp>
      <p:grpSp>
        <p:nvGrpSpPr>
          <p:cNvPr id="14" name="组合 20"/>
          <p:cNvGrpSpPr/>
          <p:nvPr/>
        </p:nvGrpSpPr>
        <p:grpSpPr bwMode="auto">
          <a:xfrm>
            <a:off x="4464050" y="4390188"/>
            <a:ext cx="4724400" cy="1065212"/>
            <a:chOff x="2843808" y="4677886"/>
            <a:chExt cx="4526810" cy="2098633"/>
          </a:xfrm>
        </p:grpSpPr>
        <p:grpSp>
          <p:nvGrpSpPr>
            <p:cNvPr id="15" name="组合 21"/>
            <p:cNvGrpSpPr/>
            <p:nvPr/>
          </p:nvGrpSpPr>
          <p:grpSpPr bwMode="auto">
            <a:xfrm>
              <a:off x="2843808" y="4677886"/>
              <a:ext cx="4526810" cy="2098633"/>
              <a:chOff x="2843808" y="4677886"/>
              <a:chExt cx="4526810" cy="2098633"/>
            </a:xfrm>
          </p:grpSpPr>
          <p:sp>
            <p:nvSpPr>
              <p:cNvPr id="17" name="直角上箭头 16"/>
              <p:cNvSpPr/>
              <p:nvPr/>
            </p:nvSpPr>
            <p:spPr bwMode="auto">
              <a:xfrm rot="16200000" flipH="1">
                <a:off x="6437980" y="5018191"/>
                <a:ext cx="794416" cy="1070858"/>
              </a:xfrm>
              <a:prstGeom prst="bentUpArrow">
                <a:avLst/>
              </a:prstGeom>
              <a:solidFill>
                <a:schemeClr val="accent1"/>
              </a:solidFill>
              <a:ln w="9525" cap="flat" cmpd="sng" algn="ctr">
                <a:solidFill>
                  <a:schemeClr val="tx1"/>
                </a:solid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anose="020B0604020202020204" pitchFamily="34" charset="0"/>
                  <a:ea typeface="宋体" panose="02010600030101010101" pitchFamily="2" charset="-122"/>
                </a:endParaRPr>
              </a:p>
            </p:txBody>
          </p:sp>
          <p:pic>
            <p:nvPicPr>
              <p:cNvPr id="18"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4677886"/>
                <a:ext cx="2505803" cy="15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25"/>
              <p:cNvSpPr>
                <a:spLocks noChangeArrowheads="1"/>
              </p:cNvSpPr>
              <p:nvPr/>
            </p:nvSpPr>
            <p:spPr bwMode="auto">
              <a:xfrm>
                <a:off x="2879993" y="6229374"/>
                <a:ext cx="2505803" cy="547145"/>
              </a:xfrm>
              <a:prstGeom prst="rect">
                <a:avLst/>
              </a:prstGeom>
              <a:solidFill>
                <a:schemeClr val="accent1"/>
              </a:solidFill>
              <a:ln w="9525" algn="ctr">
                <a:solidFill>
                  <a:schemeClr val="tx1"/>
                </a:solidFill>
                <a:round/>
              </a:ln>
            </p:spPr>
            <p:txBody>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r>
                  <a:rPr lang="zh-CN" altLang="en-US" sz="1400" b="1">
                    <a:solidFill>
                      <a:schemeClr val="bg1"/>
                    </a:solidFill>
                    <a:latin typeface="Arial" panose="020B0604020202020204" pitchFamily="34" charset="0"/>
                    <a:ea typeface="宋体" panose="02010600030101010101" pitchFamily="2" charset="-122"/>
                  </a:rPr>
                  <a:t>精确家庭住址（隐私）</a:t>
                </a:r>
                <a:endParaRPr lang="zh-CN" altLang="en-US" sz="1400" b="1">
                  <a:solidFill>
                    <a:schemeClr val="bg1"/>
                  </a:solidFill>
                  <a:latin typeface="Arial" panose="020B0604020202020204" pitchFamily="34" charset="0"/>
                  <a:ea typeface="宋体" panose="02010600030101010101" pitchFamily="2" charset="-122"/>
                </a:endParaRPr>
              </a:p>
            </p:txBody>
          </p:sp>
        </p:grpSp>
        <p:sp>
          <p:nvSpPr>
            <p:cNvPr id="16" name="矩形 22"/>
            <p:cNvSpPr>
              <a:spLocks noChangeArrowheads="1"/>
            </p:cNvSpPr>
            <p:nvPr/>
          </p:nvSpPr>
          <p:spPr bwMode="auto">
            <a:xfrm>
              <a:off x="3060072" y="5225031"/>
              <a:ext cx="720080" cy="457200"/>
            </a:xfrm>
            <a:prstGeom prst="rect">
              <a:avLst/>
            </a:prstGeom>
            <a:noFill/>
            <a:ln w="571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lnSpc>
                  <a:spcPct val="110000"/>
                </a:lnSpc>
                <a:spcBef>
                  <a:spcPct val="20000"/>
                </a:spcBef>
                <a:buBlip>
                  <a:blip r:embed="rId5"/>
                </a:buBlip>
                <a:defRPr sz="2800">
                  <a:solidFill>
                    <a:schemeClr val="tx1"/>
                  </a:solidFill>
                  <a:latin typeface="Arial Black" panose="020B0A04020102020204" pitchFamily="34" charset="0"/>
                  <a:ea typeface="黑体" panose="02010609060101010101" pitchFamily="49" charset="-122"/>
                </a:defRPr>
              </a:lvl1pPr>
              <a:lvl2pPr marL="742950" indent="-285750">
                <a:lnSpc>
                  <a:spcPct val="120000"/>
                </a:lnSpc>
                <a:spcBef>
                  <a:spcPct val="10000"/>
                </a:spcBef>
                <a:spcAft>
                  <a:spcPct val="10000"/>
                </a:spcAft>
                <a:buFont typeface="Wingdings" panose="05000000000000000000" pitchFamily="2" charset="2"/>
                <a:buChar char="Ø"/>
                <a:defRPr sz="2400" b="1">
                  <a:solidFill>
                    <a:srgbClr val="000099"/>
                  </a:solidFill>
                  <a:latin typeface="Arial Black" panose="020B0A040201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A04020102020204" pitchFamily="34" charset="0"/>
                  <a:ea typeface="幼圆" panose="02010509060101010101" pitchFamily="49" charset="-122"/>
                </a:defRPr>
              </a:lvl3pPr>
              <a:lvl4pPr marL="1600200" indent="-228600">
                <a:spcBef>
                  <a:spcPct val="20000"/>
                </a:spcBef>
                <a:buChar char="–"/>
                <a:defRPr sz="2000">
                  <a:solidFill>
                    <a:schemeClr val="tx1"/>
                  </a:solidFill>
                  <a:latin typeface="Arial Black" panose="020B0A040201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A040201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sp>
        <p:nvSpPr>
          <p:cNvPr id="20"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8"/>
          <a:stretch>
            <a:fillRect/>
          </a:stretch>
        </p:blipFill>
        <p:spPr>
          <a:xfrm>
            <a:off x="3019826" y="2288338"/>
            <a:ext cx="1463274" cy="104933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7996556" y="2288856"/>
            <a:ext cx="3787872" cy="3738720"/>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分析公司</a:t>
            </a:r>
            <a:r>
              <a:rPr lang="en-US" altLang="zh-CN" sz="1600" dirty="0">
                <a:latin typeface="微软雅黑" panose="020B0503020204020204" pitchFamily="34" charset="-122"/>
                <a:ea typeface="微软雅黑" panose="020B0503020204020204" pitchFamily="34" charset="-122"/>
              </a:rPr>
              <a:t>Berg Insight</a:t>
            </a:r>
            <a:r>
              <a:rPr lang="zh-CN" altLang="zh-CN" sz="1600" dirty="0">
                <a:latin typeface="微软雅黑" panose="020B0503020204020204" pitchFamily="34" charset="-122"/>
                <a:ea typeface="微软雅黑" panose="020B0503020204020204" pitchFamily="34" charset="-122"/>
              </a:rPr>
              <a:t>预测</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市场的规模将从</a:t>
            </a:r>
            <a:r>
              <a:rPr lang="en-US" altLang="zh-CN" sz="1600" dirty="0">
                <a:latin typeface="微软雅黑" panose="020B0503020204020204" pitchFamily="34" charset="-122"/>
                <a:ea typeface="微软雅黑" panose="020B0503020204020204" pitchFamily="34" charset="-122"/>
              </a:rPr>
              <a:t>2014</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103</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欧元增加到</a:t>
            </a:r>
            <a:r>
              <a:rPr lang="en-US" altLang="zh-CN" sz="1600" dirty="0">
                <a:latin typeface="微软雅黑" panose="020B0503020204020204" pitchFamily="34" charset="-122"/>
                <a:ea typeface="微软雅黑" panose="020B0503020204020204" pitchFamily="34" charset="-122"/>
              </a:rPr>
              <a:t>2020</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348</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调研公司</a:t>
            </a:r>
            <a:r>
              <a:rPr lang="en-US" altLang="zh-CN" sz="1600" dirty="0">
                <a:latin typeface="微软雅黑" panose="020B0503020204020204" pitchFamily="34" charset="-122"/>
                <a:ea typeface="微软雅黑" panose="020B0503020204020204" pitchFamily="34" charset="-122"/>
              </a:rPr>
              <a:t>Technavio2015</a:t>
            </a:r>
            <a:r>
              <a:rPr lang="zh-CN" altLang="zh-CN"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zh-CN" sz="1600" dirty="0">
                <a:latin typeface="微软雅黑" panose="020B0503020204020204" pitchFamily="34" charset="-122"/>
                <a:ea typeface="微软雅黑" panose="020B0503020204020204" pitchFamily="34" charset="-122"/>
              </a:rPr>
              <a:t>月发布报告指出</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的市场规模预计在</a:t>
            </a:r>
            <a:r>
              <a:rPr lang="en-US" altLang="zh-CN" sz="1600" dirty="0">
                <a:latin typeface="微软雅黑" panose="020B0503020204020204" pitchFamily="34" charset="-122"/>
                <a:ea typeface="微软雅黑" panose="020B0503020204020204" pitchFamily="34" charset="-122"/>
              </a:rPr>
              <a:t>2015</a:t>
            </a:r>
            <a:r>
              <a:rPr lang="zh-CN" altLang="zh-CN" sz="1600" dirty="0">
                <a:latin typeface="微软雅黑" panose="020B0503020204020204" pitchFamily="34" charset="-122"/>
                <a:ea typeface="微软雅黑" panose="020B0503020204020204" pitchFamily="34" charset="-122"/>
              </a:rPr>
              <a:t>年至</a:t>
            </a:r>
            <a:r>
              <a:rPr lang="en-US" altLang="zh-CN" sz="1600" dirty="0">
                <a:latin typeface="微软雅黑" panose="020B0503020204020204" pitchFamily="34" charset="-122"/>
                <a:ea typeface="微软雅黑" panose="020B0503020204020204" pitchFamily="34" charset="-122"/>
              </a:rPr>
              <a:t>2019</a:t>
            </a:r>
            <a:r>
              <a:rPr lang="zh-CN" altLang="zh-CN" sz="1600" dirty="0">
                <a:latin typeface="微软雅黑" panose="020B0503020204020204" pitchFamily="34" charset="-122"/>
                <a:ea typeface="微软雅黑" panose="020B0503020204020204" pitchFamily="34" charset="-122"/>
              </a:rPr>
              <a:t>年间将以近</a:t>
            </a:r>
            <a:r>
              <a:rPr lang="en-US" altLang="zh-CN" sz="1600" dirty="0">
                <a:solidFill>
                  <a:srgbClr val="FF0000"/>
                </a:solidFill>
                <a:latin typeface="微软雅黑" panose="020B0503020204020204" pitchFamily="34" charset="-122"/>
                <a:ea typeface="微软雅黑" panose="020B0503020204020204" pitchFamily="34" charset="-122"/>
              </a:rPr>
              <a:t>38%</a:t>
            </a:r>
            <a:r>
              <a:rPr lang="zh-CN" altLang="zh-CN" sz="1600" dirty="0">
                <a:latin typeface="微软雅黑" panose="020B0503020204020204" pitchFamily="34" charset="-122"/>
                <a:ea typeface="微软雅黑" panose="020B0503020204020204" pitchFamily="34" charset="-122"/>
              </a:rPr>
              <a:t>的复合年增长率增长</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易观国际</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月预测：预计在 </a:t>
            </a:r>
            <a:r>
              <a:rPr lang="en-US" altLang="zh-CN" sz="1600" dirty="0">
                <a:latin typeface="微软雅黑" panose="020B0503020204020204" pitchFamily="34" charset="-122"/>
                <a:ea typeface="微软雅黑" panose="020B0503020204020204" pitchFamily="34" charset="-122"/>
              </a:rPr>
              <a:t>2016 </a:t>
            </a:r>
            <a:r>
              <a:rPr lang="zh-CN" altLang="en-US" sz="1600" dirty="0">
                <a:latin typeface="微软雅黑" panose="020B0503020204020204" pitchFamily="34" charset="-122"/>
                <a:ea typeface="微软雅黑" panose="020B0503020204020204" pitchFamily="34" charset="-122"/>
              </a:rPr>
              <a:t>年，中国手机地图覆盖用户规模将比 </a:t>
            </a:r>
            <a:r>
              <a:rPr lang="en-US" altLang="zh-CN" sz="1600" dirty="0">
                <a:latin typeface="微软雅黑" panose="020B0503020204020204" pitchFamily="34" charset="-122"/>
                <a:ea typeface="微软雅黑" panose="020B0503020204020204" pitchFamily="34" charset="-122"/>
              </a:rPr>
              <a:t>2015 </a:t>
            </a:r>
            <a:r>
              <a:rPr lang="zh-CN" altLang="en-US" sz="1600" dirty="0">
                <a:latin typeface="微软雅黑" panose="020B0503020204020204" pitchFamily="34" charset="-122"/>
                <a:ea typeface="微软雅黑" panose="020B0503020204020204" pitchFamily="34" charset="-122"/>
              </a:rPr>
              <a:t>年环比增长 </a:t>
            </a:r>
            <a:r>
              <a:rPr lang="en-US" altLang="zh-CN" sz="1600" dirty="0">
                <a:solidFill>
                  <a:srgbClr val="FF0000"/>
                </a:solidFill>
                <a:latin typeface="微软雅黑" panose="020B0503020204020204" pitchFamily="34" charset="-122"/>
                <a:ea typeface="微软雅黑" panose="020B0503020204020204" pitchFamily="34" charset="-122"/>
              </a:rPr>
              <a:t>28.7%</a:t>
            </a:r>
            <a:r>
              <a:rPr lang="zh-CN" altLang="en-US" sz="1600" dirty="0">
                <a:latin typeface="微软雅黑" panose="020B0503020204020204" pitchFamily="34" charset="-122"/>
                <a:ea typeface="微软雅黑" panose="020B0503020204020204" pitchFamily="34" charset="-122"/>
              </a:rPr>
              <a:t>，覆盖用户规模达 </a:t>
            </a:r>
            <a:r>
              <a:rPr lang="en-US" altLang="zh-CN" sz="1600" dirty="0">
                <a:solidFill>
                  <a:srgbClr val="FF0000"/>
                </a:solidFill>
                <a:latin typeface="微软雅黑" panose="020B0503020204020204" pitchFamily="34" charset="-122"/>
                <a:ea typeface="微软雅黑" panose="020B0503020204020204" pitchFamily="34" charset="-122"/>
              </a:rPr>
              <a:t>4.57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预计到 </a:t>
            </a: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年，中国手机地图覆盖用户规模将达到 </a:t>
            </a:r>
            <a:r>
              <a:rPr lang="en-US" altLang="zh-CN" sz="1600" dirty="0">
                <a:solidFill>
                  <a:srgbClr val="FF0000"/>
                </a:solidFill>
                <a:latin typeface="微软雅黑" panose="020B0503020204020204" pitchFamily="34" charset="-122"/>
                <a:ea typeface="微软雅黑" panose="020B0503020204020204" pitchFamily="34" charset="-122"/>
              </a:rPr>
              <a:t>6.42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b="1" dirty="0">
                <a:solidFill>
                  <a:srgbClr val="FF0000"/>
                </a:solidFill>
                <a:latin typeface="微软雅黑" panose="020B0503020204020204" pitchFamily="34" charset="-122"/>
                <a:ea typeface="微软雅黑" panose="020B0503020204020204" pitchFamily="34" charset="-122"/>
              </a:rPr>
              <a:t>。</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2519" y="2161682"/>
            <a:ext cx="7599950" cy="3511550"/>
            <a:chOff x="99521" y="2288856"/>
            <a:chExt cx="7599950" cy="3511550"/>
          </a:xfrm>
        </p:grpSpPr>
        <p:sp>
          <p:nvSpPr>
            <p:cNvPr id="7" name="AutoShape 4"/>
            <p:cNvSpPr>
              <a:spLocks noChangeArrowheads="1"/>
            </p:cNvSpPr>
            <p:nvPr/>
          </p:nvSpPr>
          <p:spPr bwMode="auto">
            <a:xfrm>
              <a:off x="99521" y="2288856"/>
              <a:ext cx="4890146" cy="3511550"/>
            </a:xfrm>
            <a:prstGeom prst="rightArrow">
              <a:avLst>
                <a:gd name="adj1" fmla="val 79306"/>
                <a:gd name="adj2" fmla="val 39038"/>
              </a:avLst>
            </a:prstGeom>
            <a:gradFill rotWithShape="1">
              <a:gsLst>
                <a:gs pos="0">
                  <a:srgbClr val="FFFFFF">
                    <a:alpha val="23996"/>
                  </a:srgbClr>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pPr>
              <a:endParaRPr kumimoji="0" lang="zh-CN" altLang="en-US" sz="1800">
                <a:latin typeface="Arial" panose="020B0604020202020204" pitchFamily="34" charset="0"/>
              </a:endParaRPr>
            </a:p>
          </p:txBody>
        </p:sp>
        <p:sp>
          <p:nvSpPr>
            <p:cNvPr id="8" name="文本框 5"/>
            <p:cNvSpPr txBox="1">
              <a:spLocks noChangeArrowheads="1"/>
            </p:cNvSpPr>
            <p:nvPr/>
          </p:nvSpPr>
          <p:spPr bwMode="auto">
            <a:xfrm>
              <a:off x="995070" y="4703375"/>
              <a:ext cx="2362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defRPr>
              </a:lvl9pPr>
            </a:lstStyle>
            <a:p>
              <a:pPr algn="ctr">
                <a:lnSpc>
                  <a:spcPct val="100000"/>
                </a:lnSpc>
                <a:spcBef>
                  <a:spcPct val="0"/>
                </a:spcBef>
                <a:buFontTx/>
                <a:buNone/>
              </a:pPr>
              <a:r>
                <a:rPr kumimoji="0" lang="zh-CN" altLang="en-US" sz="2400" b="1" dirty="0">
                  <a:latin typeface="微软雅黑" panose="020B0503020204020204" pitchFamily="34" charset="-122"/>
                  <a:ea typeface="微软雅黑" panose="020B0503020204020204" pitchFamily="34" charset="-122"/>
                </a:rPr>
                <a:t>基于位置的服务</a:t>
              </a:r>
              <a:endParaRPr kumimoji="0"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6160873" y="3471707"/>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交通导航</a:t>
              </a:r>
              <a:endParaRPr kumimoji="0" lang="zh-CN" altLang="en-US" sz="2000" b="1" dirty="0">
                <a:solidFill>
                  <a:srgbClr val="0D0D0D"/>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4723959" y="347170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移动黄页</a:t>
              </a:r>
              <a:endParaRPr kumimoji="0" lang="zh-CN" altLang="en-US" sz="2000" b="1" dirty="0">
                <a:solidFill>
                  <a:srgbClr val="0D0D0D"/>
                </a:solidFill>
                <a:latin typeface="微软雅黑" panose="020B0503020204020204" pitchFamily="34" charset="-122"/>
                <a:ea typeface="微软雅黑" panose="020B0503020204020204" pitchFamily="34" charset="-122"/>
              </a:endParaRPr>
            </a:p>
          </p:txBody>
        </p:sp>
        <p:sp>
          <p:nvSpPr>
            <p:cNvPr id="11" name="矩形 10"/>
            <p:cNvSpPr/>
            <p:nvPr/>
          </p:nvSpPr>
          <p:spPr bwMode="auto">
            <a:xfrm>
              <a:off x="4723959" y="5116019"/>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社交网络</a:t>
              </a:r>
              <a:endParaRPr kumimoji="0" lang="zh-CN" altLang="en-US" sz="2000" b="1" dirty="0">
                <a:solidFill>
                  <a:srgbClr val="0D0D0D"/>
                </a:solidFill>
                <a:latin typeface="微软雅黑" panose="020B0503020204020204" pitchFamily="34" charset="-122"/>
                <a:ea typeface="微软雅黑" panose="020B0503020204020204" pitchFamily="34" charset="-122"/>
              </a:endParaRPr>
            </a:p>
          </p:txBody>
        </p:sp>
        <p:sp>
          <p:nvSpPr>
            <p:cNvPr id="12" name="矩形 11"/>
            <p:cNvSpPr/>
            <p:nvPr/>
          </p:nvSpPr>
          <p:spPr bwMode="auto">
            <a:xfrm>
              <a:off x="6189759" y="511601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电子商务</a:t>
              </a:r>
              <a:endParaRPr kumimoji="0" lang="zh-CN" altLang="en-US" sz="2000" b="1" dirty="0">
                <a:solidFill>
                  <a:srgbClr val="0D0D0D"/>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534023" y="3024603"/>
            <a:ext cx="3753627" cy="1447940"/>
          </p:xfrm>
          <a:graphic>
            <a:graphicData uri="http://schemas.openxmlformats.org/presentationml/2006/ole">
              <mc:AlternateContent xmlns:mc="http://schemas.openxmlformats.org/markup-compatibility/2006">
                <mc:Choice xmlns:v="urn:schemas-microsoft-com:vml" Requires="v">
                  <p:oleObj spid="_x0000_s0" name="Visio" r:id="rId1" imgW="5397500" imgH="2336800" progId="Visio.Drawing.11">
                    <p:embed/>
                  </p:oleObj>
                </mc:Choice>
                <mc:Fallback>
                  <p:oleObj name="Visio" r:id="rId1" imgW="5397500" imgH="2336800" progId="Visio.Drawing.11">
                    <p:embed/>
                    <p:pic>
                      <p:nvPicPr>
                        <p:cNvPr id="0" name="对象 47"/>
                        <p:cNvPicPr>
                          <a:picLocks noChangeAspect="1" noChangeArrowheads="1"/>
                        </p:cNvPicPr>
                        <p:nvPr/>
                      </p:nvPicPr>
                      <p:blipFill>
                        <a:blip r:embed="rId2"/>
                        <a:srcRect/>
                        <a:stretch>
                          <a:fillRect/>
                        </a:stretch>
                      </p:blipFill>
                      <p:spPr bwMode="auto">
                        <a:xfrm>
                          <a:off x="534023" y="3024603"/>
                          <a:ext cx="3753627" cy="1447940"/>
                        </a:xfrm>
                        <a:prstGeom prst="rect">
                          <a:avLst/>
                        </a:prstGeom>
                        <a:noFill/>
                      </p:spPr>
                    </p:pic>
                  </p:oleObj>
                </mc:Fallback>
              </mc:AlternateContent>
            </a:graphicData>
          </a:graphic>
        </p:graphicFrame>
        <p:pic>
          <p:nvPicPr>
            <p:cNvPr id="1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925" y="2614373"/>
              <a:ext cx="417984"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2033" y="2643283"/>
              <a:ext cx="393631"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621" y="3122671"/>
              <a:ext cx="765940" cy="3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776" y="2643283"/>
              <a:ext cx="434727" cy="43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4615" y="2660044"/>
              <a:ext cx="459936" cy="4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6776" y="3122671"/>
              <a:ext cx="434910" cy="43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4615" y="3122672"/>
              <a:ext cx="459936" cy="45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89621" y="4293829"/>
              <a:ext cx="441894" cy="43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48162" y="4293829"/>
              <a:ext cx="454158" cy="45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58736" y="4753396"/>
              <a:ext cx="571089" cy="52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10793" y="4753396"/>
              <a:ext cx="600071" cy="46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58797" y="4281726"/>
              <a:ext cx="416816" cy="40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99592" y="4773792"/>
              <a:ext cx="432275" cy="42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97940" y="4293829"/>
              <a:ext cx="406612" cy="4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矩形 28"/>
          <p:cNvSpPr>
            <a:spLocks noChangeArrowheads="1"/>
          </p:cNvSpPr>
          <p:nvPr/>
        </p:nvSpPr>
        <p:spPr bwMode="auto">
          <a:xfrm>
            <a:off x="202162" y="126470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a:t>
            </a:r>
            <a:r>
              <a:rPr kumimoji="0" lang="en-US" altLang="zh-CN" b="1" dirty="0">
                <a:solidFill>
                  <a:srgbClr val="C00000"/>
                </a:solidFill>
                <a:latin typeface="微软雅黑" panose="020B0503020204020204" pitchFamily="34" charset="-122"/>
                <a:ea typeface="微软雅黑" panose="020B0503020204020204" pitchFamily="34" charset="-122"/>
              </a:rPr>
              <a:t>(Location-based Service</a:t>
            </a:r>
            <a:r>
              <a:rPr kumimoji="0" lang="zh-CN" altLang="en-US" b="1" dirty="0">
                <a:solidFill>
                  <a:srgbClr val="C00000"/>
                </a:solidFill>
                <a:latin typeface="微软雅黑" panose="020B0503020204020204" pitchFamily="34" charset="-122"/>
                <a:ea typeface="微软雅黑" panose="020B0503020204020204" pitchFamily="34" charset="-122"/>
              </a:rPr>
              <a:t>，</a:t>
            </a:r>
            <a:r>
              <a:rPr kumimoji="0" lang="en-US" altLang="zh-CN" b="1" dirty="0">
                <a:solidFill>
                  <a:srgbClr val="C00000"/>
                </a:solidFill>
                <a:latin typeface="微软雅黑" panose="020B0503020204020204" pitchFamily="34" charset="-122"/>
                <a:ea typeface="微软雅黑" panose="020B0503020204020204" pitchFamily="34" charset="-122"/>
              </a:rPr>
              <a:t>LBS</a:t>
            </a:r>
            <a:r>
              <a:rPr kumimoji="0" lang="zh-CN" altLang="en-US" b="1" dirty="0">
                <a:solidFill>
                  <a:srgbClr val="C00000"/>
                </a:solidFill>
                <a:latin typeface="微软雅黑" panose="020B0503020204020204" pitchFamily="34" charset="-122"/>
                <a:ea typeface="微软雅黑" panose="020B0503020204020204" pitchFamily="34" charset="-122"/>
              </a:rPr>
              <a:t>）对社会、经济的影响日益突出。</a:t>
            </a:r>
            <a:endParaRPr kumimoji="0" lang="zh-CN" altLang="en-US" b="1"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498901" y="5645441"/>
            <a:ext cx="7131699" cy="64633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与传统的互联网不同，移动互联网具有</a:t>
            </a:r>
            <a:r>
              <a:rPr lang="zh-CN" altLang="zh-CN" dirty="0">
                <a:solidFill>
                  <a:srgbClr val="FF0000"/>
                </a:solidFill>
                <a:latin typeface="微软雅黑" panose="020B0503020204020204" pitchFamily="34" charset="-122"/>
                <a:ea typeface="微软雅黑" panose="020B0503020204020204" pitchFamily="34" charset="-122"/>
              </a:rPr>
              <a:t>实时性</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便携性</a:t>
            </a:r>
            <a:r>
              <a:rPr lang="zh-CN" altLang="zh-CN" dirty="0">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可定位化</a:t>
            </a:r>
            <a:r>
              <a:rPr lang="zh-CN" altLang="zh-CN" dirty="0">
                <a:latin typeface="微软雅黑" panose="020B0503020204020204" pitchFamily="34" charset="-122"/>
                <a:ea typeface="微软雅黑" panose="020B0503020204020204" pitchFamily="34" charset="-122"/>
              </a:rPr>
              <a:t>的特点， 这使得</a:t>
            </a:r>
            <a:r>
              <a:rPr lang="en-US" altLang="zh-CN" dirty="0">
                <a:latin typeface="微软雅黑" panose="020B0503020204020204" pitchFamily="34" charset="-122"/>
                <a:ea typeface="微软雅黑" panose="020B0503020204020204" pitchFamily="34" charset="-122"/>
              </a:rPr>
              <a:t>LBS</a:t>
            </a:r>
            <a:r>
              <a:rPr lang="zh-CN" altLang="zh-CN" dirty="0">
                <a:latin typeface="微软雅黑" panose="020B0503020204020204" pitchFamily="34" charset="-122"/>
                <a:ea typeface="微软雅黑" panose="020B0503020204020204" pitchFamily="34" charset="-122"/>
              </a:rPr>
              <a:t>在移动互联网中得到广泛的应用</a:t>
            </a:r>
            <a:r>
              <a:rPr lang="zh-CN" altLang="zh-CN" dirty="0"/>
              <a:t>。</a:t>
            </a:r>
            <a:endParaRPr lang="zh-CN" altLang="en-US" dirty="0"/>
          </a:p>
        </p:txBody>
      </p:sp>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60218" y="1193364"/>
            <a:ext cx="11112645" cy="46545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b="1" dirty="0">
                <a:solidFill>
                  <a:srgbClr val="C00000"/>
                </a:solidFill>
                <a:latin typeface="+mn-ea"/>
              </a:rPr>
              <a:t>基于位置的 </a:t>
            </a:r>
            <a:r>
              <a:rPr lang="en-US" altLang="zh-CN" sz="2000" b="1" dirty="0">
                <a:solidFill>
                  <a:srgbClr val="C00000"/>
                </a:solidFill>
                <a:latin typeface="+mn-ea"/>
              </a:rPr>
              <a:t>POI </a:t>
            </a:r>
            <a:r>
              <a:rPr lang="zh-CN" altLang="en-US" sz="2000" b="1" dirty="0">
                <a:solidFill>
                  <a:srgbClr val="C00000"/>
                </a:solidFill>
                <a:latin typeface="+mn-ea"/>
              </a:rPr>
              <a:t>检索服务 </a:t>
            </a:r>
            <a:endParaRPr lang="zh-CN" altLang="en-US" sz="2000" b="1" dirty="0">
              <a:solidFill>
                <a:srgbClr val="C00000"/>
              </a:solidFill>
              <a:latin typeface="+mn-ea"/>
            </a:endParaRPr>
          </a:p>
          <a:p>
            <a:pPr marL="800100" lvl="1" indent="-342900" algn="just">
              <a:lnSpc>
                <a:spcPct val="150000"/>
              </a:lnSpc>
              <a:buFont typeface="Wingdings" panose="05000000000000000000" pitchFamily="2" charset="2"/>
              <a:buChar char="ü"/>
            </a:pPr>
            <a:r>
              <a:rPr lang="zh-CN" altLang="en-US" sz="2000" dirty="0">
                <a:latin typeface="+mn-ea"/>
              </a:rPr>
              <a:t>大众点评和百度糯米等都提供基于位置的 </a:t>
            </a:r>
            <a:r>
              <a:rPr lang="en-US" altLang="zh-CN" sz="2000" dirty="0">
                <a:latin typeface="+mn-ea"/>
              </a:rPr>
              <a:t>POI </a:t>
            </a:r>
            <a:r>
              <a:rPr lang="zh-CN" altLang="en-US" sz="2000" dirty="0">
                <a:latin typeface="+mn-ea"/>
              </a:rPr>
              <a:t>检索服务，用户使用该类软件可搜索任何感兴趣的位置信息，除了具体的地理位置之外，该类软件还会向用户简要介绍 </a:t>
            </a:r>
            <a:r>
              <a:rPr lang="en-US" altLang="zh-CN" sz="2000" dirty="0">
                <a:latin typeface="+mn-ea"/>
              </a:rPr>
              <a:t>POI </a:t>
            </a:r>
            <a:r>
              <a:rPr lang="zh-CN" altLang="en-US" sz="2000" dirty="0">
                <a:latin typeface="+mn-ea"/>
              </a:rPr>
              <a:t>的其他信息，如网友点评等，以提升用户体验。在这类服务场景中，由于用户只是偶尔地提出位置服务请求，这导致服务提供商获取的信息通常是单个孤立的请求。目前，大量的</a:t>
            </a:r>
            <a:r>
              <a:rPr lang="en-US" altLang="zh-CN" sz="2000" dirty="0">
                <a:latin typeface="+mn-ea"/>
              </a:rPr>
              <a:t>LBS </a:t>
            </a:r>
            <a:r>
              <a:rPr lang="zh-CN" altLang="en-US" sz="2000" dirty="0">
                <a:latin typeface="+mn-ea"/>
              </a:rPr>
              <a:t>隐私保护方案都是基于这类场景。</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rPr>
              <a:t>基于位置的精确导航服务 </a:t>
            </a:r>
            <a:endParaRPr lang="zh-CN" altLang="en-US" sz="2000" b="1" dirty="0">
              <a:solidFill>
                <a:srgbClr val="C00000"/>
              </a:solidFill>
              <a:latin typeface="+mn-ea"/>
            </a:endParaRPr>
          </a:p>
          <a:p>
            <a:pPr marL="800100" lvl="1" indent="-342900" algn="just">
              <a:lnSpc>
                <a:spcPct val="150000"/>
              </a:lnSpc>
              <a:buFont typeface="Wingdings" panose="05000000000000000000" pitchFamily="2" charset="2"/>
              <a:buChar char="ü"/>
            </a:pPr>
            <a:r>
              <a:rPr lang="zh-CN" altLang="en-US" sz="2000" dirty="0">
                <a:latin typeface="+mn-ea"/>
              </a:rPr>
              <a:t>高德地图、百度地图和滴滴出行等都提供基于位置的精确导航服务，用户使用这类软件时，持续地发送实时位置信息，服务提供商通过计算，向用户返回实时路况信息，并推荐最佳路线完成导航。在这类服务场景中，服务提供商获取的信息是用户的精确位置和运动轨迹。</a:t>
            </a:r>
            <a:endParaRPr lang="en-US" altLang="zh-CN"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2" name="矩形 1"/>
          <p:cNvSpPr/>
          <p:nvPr/>
        </p:nvSpPr>
        <p:spPr>
          <a:xfrm>
            <a:off x="360218" y="1097777"/>
            <a:ext cx="11412682" cy="4555093"/>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基于位置的社交网络服务 </a:t>
            </a:r>
            <a:endParaRPr lang="zh-CN" altLang="en-US" sz="2000" b="1" dirty="0">
              <a:solidFill>
                <a:srgbClr val="C00000"/>
              </a:solidFill>
              <a:latin typeface="+mn-ea"/>
            </a:endParaRPr>
          </a:p>
          <a:p>
            <a:pPr marL="800100" lvl="1" indent="-342900" algn="just">
              <a:spcAft>
                <a:spcPts val="1200"/>
              </a:spcAft>
              <a:buFont typeface="Wingdings" panose="05000000000000000000" pitchFamily="2" charset="2"/>
              <a:buChar char="ü"/>
            </a:pPr>
            <a:r>
              <a:rPr lang="en-US" altLang="zh-CN" sz="2000" dirty="0">
                <a:latin typeface="+mn-ea"/>
              </a:rPr>
              <a:t>Facebook </a:t>
            </a:r>
            <a:r>
              <a:rPr lang="zh-CN" altLang="en-US" sz="2000" dirty="0">
                <a:latin typeface="+mn-ea"/>
              </a:rPr>
              <a:t>和微信等都提供基于位置的社交服务，包括近邻检测服务和签到</a:t>
            </a:r>
            <a:r>
              <a:rPr lang="en-US" altLang="zh-CN" sz="2000" dirty="0">
                <a:latin typeface="+mn-ea"/>
              </a:rPr>
              <a:t>(check-in) </a:t>
            </a:r>
            <a:r>
              <a:rPr lang="zh-CN" altLang="en-US" sz="2000" dirty="0">
                <a:latin typeface="+mn-ea"/>
              </a:rPr>
              <a:t>服务。近邻检测服务是指用户向服务提供商上传位置信息，服务提供商根据 </a:t>
            </a:r>
            <a:r>
              <a:rPr lang="en-US" altLang="zh-CN" sz="2000" dirty="0">
                <a:latin typeface="+mn-ea"/>
              </a:rPr>
              <a:t>2 </a:t>
            </a:r>
            <a:r>
              <a:rPr lang="zh-CN" altLang="en-US" sz="2000" dirty="0">
                <a:latin typeface="+mn-ea"/>
              </a:rPr>
              <a:t>个用户的物理位置判断是否为近邻。签到服务是指用户在某个语意位置签到，服务提供商返回该位置附近的信息，并将该位置信息通知其朋友。在这类服务场景中， 服务提供商和朋友获取的信息是孤立位置</a:t>
            </a:r>
            <a:endParaRPr lang="en-US" altLang="zh-CN" sz="2000" dirty="0">
              <a:latin typeface="+mn-ea"/>
            </a:endParaRPr>
          </a:p>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基于位置的运动检测服务 </a:t>
            </a:r>
            <a:endParaRPr lang="zh-CN" altLang="en-US" sz="2000" b="1" dirty="0">
              <a:solidFill>
                <a:srgbClr val="C00000"/>
              </a:solidFill>
              <a:latin typeface="+mn-ea"/>
            </a:endParaRPr>
          </a:p>
          <a:p>
            <a:pPr marL="800100" lvl="1" indent="-342900" algn="just">
              <a:spcAft>
                <a:spcPts val="1200"/>
              </a:spcAft>
              <a:buFont typeface="Wingdings" panose="05000000000000000000" pitchFamily="2" charset="2"/>
              <a:buChar char="ü"/>
            </a:pPr>
            <a:r>
              <a:rPr lang="en-US" altLang="zh-CN" sz="2000" dirty="0">
                <a:latin typeface="+mn-ea"/>
              </a:rPr>
              <a:t>Nike+</a:t>
            </a:r>
            <a:r>
              <a:rPr lang="zh-CN" altLang="en-US" sz="2000" dirty="0">
                <a:latin typeface="+mn-ea"/>
              </a:rPr>
              <a:t>和咕咚运动等都提供基于位置的运动检测服务，用户使用该类软件可统计其每天运动的步数、距离和路径等信息，为分析用户的运动情况提供依据。在这类服务场景中，服务提供商获取的信息是用户的运动轨迹。 </a:t>
            </a:r>
            <a:endParaRPr lang="zh-CN" altLang="en-US" sz="2000" dirty="0">
              <a:latin typeface="+mn-ea"/>
            </a:endParaRPr>
          </a:p>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基于位置的广告推送服务</a:t>
            </a:r>
            <a:endParaRPr lang="en-US" altLang="zh-CN" sz="2000" b="1" dirty="0">
              <a:solidFill>
                <a:srgbClr val="C00000"/>
              </a:solidFill>
              <a:latin typeface="+mn-ea"/>
            </a:endParaRPr>
          </a:p>
          <a:p>
            <a:pPr marL="800100" lvl="1" indent="-342900" algn="just">
              <a:spcAft>
                <a:spcPts val="1200"/>
              </a:spcAft>
              <a:buFont typeface="Wingdings" panose="05000000000000000000" pitchFamily="2" charset="2"/>
              <a:buChar char="ü"/>
            </a:pPr>
            <a:r>
              <a:rPr lang="zh-CN" altLang="en-US" sz="2000" dirty="0">
                <a:latin typeface="+mn-ea"/>
              </a:rPr>
              <a:t>今日头条、小米新闻等都提供基于位置的广告推送服务，当用户位于某些商店附近时，该类软 件向用户推送商店的广告信息。在这类服务场景中，服务提供商获取的信息是单个孤立的位置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1"/>
          <a:stretch>
            <a:fillRect/>
          </a:stretch>
        </p:blipFill>
        <p:spPr>
          <a:xfrm>
            <a:off x="1571625" y="2189487"/>
            <a:ext cx="9112396" cy="4668513"/>
          </a:xfrm>
          <a:prstGeom prst="rect">
            <a:avLst/>
          </a:prstGeom>
        </p:spPr>
      </p:pic>
      <p:sp>
        <p:nvSpPr>
          <p:cNvPr id="9" name="圆角矩形 8"/>
          <p:cNvSpPr/>
          <p:nvPr/>
        </p:nvSpPr>
        <p:spPr bwMode="auto">
          <a:xfrm>
            <a:off x="1571626" y="1069140"/>
            <a:ext cx="9112396" cy="1007706"/>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是否需要验证用户身份：实名</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，非实名</a:t>
            </a:r>
            <a:r>
              <a:rPr lang="en-US" altLang="zh-CN" dirty="0">
                <a:latin typeface="微软雅黑" panose="020B0503020204020204" pitchFamily="34" charset="-122"/>
                <a:ea typeface="微软雅黑" panose="020B0503020204020204" pitchFamily="34" charset="-122"/>
              </a:rPr>
              <a:t>LBS</a:t>
            </a:r>
            <a:endParaRPr lang="en-US" altLang="zh-CN"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使用用户位置的方式：单点型</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，连续型</a:t>
            </a:r>
            <a:r>
              <a:rPr lang="en-US" altLang="zh-CN" dirty="0">
                <a:latin typeface="微软雅黑" panose="020B0503020204020204" pitchFamily="34" charset="-122"/>
                <a:ea typeface="微软雅黑" panose="020B0503020204020204" pitchFamily="34" charset="-122"/>
              </a:rPr>
              <a:t>LBS</a:t>
            </a:r>
            <a:endParaRPr lang="en-US" altLang="zh-CN"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提供的服务类型：社交型</a:t>
            </a:r>
            <a:r>
              <a:rPr lang="en-US" altLang="zh-CN" dirty="0">
                <a:latin typeface="微软雅黑" panose="020B0503020204020204" pitchFamily="34" charset="-122"/>
                <a:ea typeface="微软雅黑" panose="020B0503020204020204" pitchFamily="34" charset="-122"/>
              </a:rPr>
              <a:t>LBS</a:t>
            </a:r>
            <a:r>
              <a:rPr lang="zh-CN" altLang="en-US" dirty="0">
                <a:latin typeface="微软雅黑" panose="020B0503020204020204" pitchFamily="34" charset="-122"/>
                <a:ea typeface="微软雅黑" panose="020B0503020204020204" pitchFamily="34" charset="-122"/>
              </a:rPr>
              <a:t>，非社交型</a:t>
            </a:r>
            <a:r>
              <a:rPr lang="en-US" altLang="zh-CN" dirty="0">
                <a:latin typeface="微软雅黑" panose="020B0503020204020204" pitchFamily="34" charset="-122"/>
                <a:ea typeface="微软雅黑" panose="020B0503020204020204" pitchFamily="34" charset="-122"/>
              </a:rPr>
              <a:t>LBS</a:t>
            </a:r>
            <a:endParaRPr lang="en-US" altLang="zh-CN" dirty="0">
              <a:latin typeface="微软雅黑" panose="020B0503020204020204" pitchFamily="34" charset="-122"/>
              <a:ea typeface="微软雅黑" panose="020B0503020204020204" pitchFamily="34" charset="-122"/>
            </a:endParaRPr>
          </a:p>
        </p:txBody>
      </p:sp>
      <p:sp>
        <p:nvSpPr>
          <p:cNvPr id="11"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位置隐私保护的分类</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2290" y="1912594"/>
            <a:ext cx="6080039" cy="4331083"/>
            <a:chOff x="551607" y="2098099"/>
            <a:chExt cx="6080039" cy="4331083"/>
          </a:xfrm>
        </p:grpSpPr>
        <p:sp>
          <p:nvSpPr>
            <p:cNvPr id="23" name="椭圆 22"/>
            <p:cNvSpPr/>
            <p:nvPr/>
          </p:nvSpPr>
          <p:spPr>
            <a:xfrm>
              <a:off x="1139333" y="3110970"/>
              <a:ext cx="136142" cy="153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4" name="椭圆 23"/>
            <p:cNvSpPr/>
            <p:nvPr/>
          </p:nvSpPr>
          <p:spPr>
            <a:xfrm>
              <a:off x="3013872" y="3802742"/>
              <a:ext cx="170835" cy="170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5" name="椭圆 24"/>
            <p:cNvSpPr/>
            <p:nvPr/>
          </p:nvSpPr>
          <p:spPr>
            <a:xfrm>
              <a:off x="6513446" y="2581219"/>
              <a:ext cx="118200" cy="127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6" name="矩形 25"/>
            <p:cNvSpPr/>
            <p:nvPr/>
          </p:nvSpPr>
          <p:spPr>
            <a:xfrm>
              <a:off x="3409903" y="4016034"/>
              <a:ext cx="648071" cy="144016"/>
            </a:xfrm>
            <a:prstGeom prst="rect">
              <a:avLst/>
            </a:prstGeom>
            <a:no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0" kern="0" dirty="0">
                  <a:solidFill>
                    <a:srgbClr val="EEECE1">
                      <a:lumMod val="25000"/>
                    </a:srgbClr>
                  </a:solidFill>
                  <a:latin typeface="Calibri" panose="020F0502020204030204"/>
                  <a:ea typeface="宋体" panose="02010600030101010101" pitchFamily="2" charset="-122"/>
                </a:rPr>
                <a:t>PPT</a:t>
              </a:r>
              <a:r>
                <a:rPr lang="zh-CN" altLang="en-US" sz="100" kern="0" dirty="0">
                  <a:solidFill>
                    <a:srgbClr val="EEECE1">
                      <a:lumMod val="25000"/>
                    </a:srgbClr>
                  </a:solidFill>
                  <a:latin typeface="Calibri" panose="020F0502020204030204"/>
                  <a:ea typeface="宋体" panose="02010600030101010101" pitchFamily="2" charset="-122"/>
                </a:rPr>
                <a:t>模板下载：</a:t>
              </a:r>
              <a:r>
                <a:rPr lang="en-US" altLang="zh-CN" sz="100" kern="0" dirty="0">
                  <a:solidFill>
                    <a:srgbClr val="EEECE1">
                      <a:lumMod val="25000"/>
                    </a:srgbClr>
                  </a:solidFill>
                  <a:latin typeface="Calibri" panose="020F0502020204030204"/>
                  <a:ea typeface="宋体" panose="02010600030101010101" pitchFamily="2" charset="-122"/>
                  <a:hlinkClick r:id="rId1"/>
                </a:rPr>
                <a:t>www.1ppt.com/moban/</a:t>
              </a:r>
              <a:r>
                <a:rPr lang="en-US" altLang="zh-CN" sz="100" kern="0" dirty="0">
                  <a:solidFill>
                    <a:srgbClr val="EEECE1">
                      <a:lumMod val="25000"/>
                    </a:srgbClr>
                  </a:solidFill>
                  <a:latin typeface="Calibri" panose="020F0502020204030204"/>
                  <a:ea typeface="宋体" panose="02010600030101010101" pitchFamily="2" charset="-122"/>
                </a:rPr>
                <a:t>     </a:t>
              </a:r>
              <a:r>
                <a:rPr lang="zh-CN" altLang="en-US" sz="100" kern="0" dirty="0">
                  <a:solidFill>
                    <a:srgbClr val="EEECE1">
                      <a:lumMod val="25000"/>
                    </a:srgbClr>
                  </a:solidFill>
                  <a:latin typeface="Calibri" panose="020F0502020204030204"/>
                  <a:ea typeface="宋体" panose="02010600030101010101" pitchFamily="2" charset="-122"/>
                </a:rPr>
                <a:t>行业</a:t>
              </a:r>
              <a:r>
                <a:rPr lang="en-US" altLang="zh-CN" sz="100" kern="0" dirty="0">
                  <a:solidFill>
                    <a:srgbClr val="EEECE1">
                      <a:lumMod val="25000"/>
                    </a:srgbClr>
                  </a:solidFill>
                  <a:latin typeface="Calibri" panose="020F0502020204030204"/>
                  <a:ea typeface="宋体" panose="02010600030101010101" pitchFamily="2" charset="-122"/>
                </a:rPr>
                <a:t>PPT</a:t>
              </a:r>
              <a:r>
                <a:rPr lang="zh-CN" altLang="en-US" sz="100" kern="0" dirty="0">
                  <a:solidFill>
                    <a:srgbClr val="EEECE1">
                      <a:lumMod val="25000"/>
                    </a:srgbClr>
                  </a:solidFill>
                  <a:latin typeface="Calibri" panose="020F0502020204030204"/>
                  <a:ea typeface="宋体" panose="02010600030101010101" pitchFamily="2" charset="-122"/>
                </a:rPr>
                <a:t>模板：</a:t>
              </a:r>
              <a:r>
                <a:rPr lang="en-US" altLang="zh-CN" sz="100" kern="0" dirty="0">
                  <a:solidFill>
                    <a:srgbClr val="EEECE1">
                      <a:lumMod val="25000"/>
                    </a:srgbClr>
                  </a:solidFill>
                  <a:latin typeface="Calibri" panose="020F0502020204030204"/>
                  <a:ea typeface="宋体" panose="02010600030101010101" pitchFamily="2" charset="-122"/>
                  <a:hlinkClick r:id="rId2"/>
                </a:rPr>
                <a:t>www.1ppt.com/hangye/</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zh-CN" altLang="en-US" sz="100" kern="0" dirty="0">
                  <a:solidFill>
                    <a:srgbClr val="EEECE1">
                      <a:lumMod val="25000"/>
                    </a:srgbClr>
                  </a:solidFill>
                  <a:latin typeface="Calibri" panose="020F0502020204030204"/>
                  <a:ea typeface="宋体" panose="02010600030101010101" pitchFamily="2" charset="-122"/>
                </a:rPr>
                <a:t>节日</a:t>
              </a:r>
              <a:r>
                <a:rPr lang="en-US" altLang="zh-CN" sz="100" kern="0" dirty="0">
                  <a:solidFill>
                    <a:srgbClr val="EEECE1">
                      <a:lumMod val="25000"/>
                    </a:srgbClr>
                  </a:solidFill>
                  <a:latin typeface="Calibri" panose="020F0502020204030204"/>
                  <a:ea typeface="宋体" panose="02010600030101010101" pitchFamily="2" charset="-122"/>
                </a:rPr>
                <a:t>PPT</a:t>
              </a:r>
              <a:r>
                <a:rPr lang="zh-CN" altLang="en-US" sz="100" kern="0" dirty="0">
                  <a:solidFill>
                    <a:srgbClr val="EEECE1">
                      <a:lumMod val="25000"/>
                    </a:srgbClr>
                  </a:solidFill>
                  <a:latin typeface="Calibri" panose="020F0502020204030204"/>
                  <a:ea typeface="宋体" panose="02010600030101010101" pitchFamily="2" charset="-122"/>
                </a:rPr>
                <a:t>模板：</a:t>
              </a:r>
              <a:r>
                <a:rPr lang="en-US" altLang="zh-CN" sz="100" kern="0" dirty="0">
                  <a:solidFill>
                    <a:srgbClr val="EEECE1">
                      <a:lumMod val="25000"/>
                    </a:srgbClr>
                  </a:solidFill>
                  <a:latin typeface="Calibri" panose="020F0502020204030204"/>
                  <a:ea typeface="宋体" panose="02010600030101010101" pitchFamily="2" charset="-122"/>
                  <a:hlinkClick r:id="rId3"/>
                </a:rPr>
                <a:t>www.1ppt.com/jieri/</a:t>
              </a:r>
              <a:r>
                <a:rPr lang="en-US" altLang="zh-CN" sz="100" kern="0" dirty="0">
                  <a:solidFill>
                    <a:srgbClr val="EEECE1">
                      <a:lumMod val="25000"/>
                    </a:srgbClr>
                  </a:solidFill>
                  <a:latin typeface="Calibri" panose="020F0502020204030204"/>
                  <a:ea typeface="宋体" panose="02010600030101010101" pitchFamily="2" charset="-122"/>
                </a:rPr>
                <a:t>           PPT</a:t>
              </a:r>
              <a:r>
                <a:rPr lang="zh-CN" altLang="en-US" sz="100" kern="0" dirty="0">
                  <a:solidFill>
                    <a:srgbClr val="EEECE1">
                      <a:lumMod val="25000"/>
                    </a:srgbClr>
                  </a:solidFill>
                  <a:latin typeface="Calibri" panose="020F0502020204030204"/>
                  <a:ea typeface="宋体" panose="02010600030101010101" pitchFamily="2" charset="-122"/>
                </a:rPr>
                <a:t>素材下载：</a:t>
              </a:r>
              <a:r>
                <a:rPr lang="en-US" altLang="zh-CN" sz="100" kern="0" dirty="0">
                  <a:solidFill>
                    <a:srgbClr val="EEECE1">
                      <a:lumMod val="25000"/>
                    </a:srgbClr>
                  </a:solidFill>
                  <a:latin typeface="Calibri" panose="020F0502020204030204"/>
                  <a:ea typeface="宋体" panose="02010600030101010101" pitchFamily="2" charset="-122"/>
                  <a:hlinkClick r:id="rId4"/>
                </a:rPr>
                <a:t>www.1ppt.com/sucai/</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en-US" altLang="zh-CN" sz="100" kern="0" dirty="0">
                  <a:solidFill>
                    <a:srgbClr val="EEECE1">
                      <a:lumMod val="25000"/>
                    </a:srgbClr>
                  </a:solidFill>
                  <a:latin typeface="Calibri" panose="020F0502020204030204"/>
                  <a:ea typeface="宋体" panose="02010600030101010101" pitchFamily="2" charset="-122"/>
                </a:rPr>
                <a:t>PPT</a:t>
              </a:r>
              <a:r>
                <a:rPr lang="zh-CN" altLang="en-US" sz="100" kern="0" dirty="0">
                  <a:solidFill>
                    <a:srgbClr val="EEECE1">
                      <a:lumMod val="25000"/>
                    </a:srgbClr>
                  </a:solidFill>
                  <a:latin typeface="Calibri" panose="020F0502020204030204"/>
                  <a:ea typeface="宋体" panose="02010600030101010101" pitchFamily="2" charset="-122"/>
                </a:rPr>
                <a:t>背景图片：</a:t>
              </a:r>
              <a:r>
                <a:rPr lang="en-US" altLang="zh-CN" sz="100" kern="0" dirty="0">
                  <a:solidFill>
                    <a:srgbClr val="EEECE1">
                      <a:lumMod val="25000"/>
                    </a:srgbClr>
                  </a:solidFill>
                  <a:latin typeface="Calibri" panose="020F0502020204030204"/>
                  <a:ea typeface="宋体" panose="02010600030101010101" pitchFamily="2" charset="-122"/>
                  <a:hlinkClick r:id="rId5"/>
                </a:rPr>
                <a:t>www.1ppt.com/beijing/</a:t>
              </a:r>
              <a:r>
                <a:rPr lang="en-US" altLang="zh-CN" sz="100" kern="0" dirty="0">
                  <a:solidFill>
                    <a:srgbClr val="EEECE1">
                      <a:lumMod val="25000"/>
                    </a:srgbClr>
                  </a:solidFill>
                  <a:latin typeface="Calibri" panose="020F0502020204030204"/>
                  <a:ea typeface="宋体" panose="02010600030101010101" pitchFamily="2" charset="-122"/>
                </a:rPr>
                <a:t>      PPT</a:t>
              </a:r>
              <a:r>
                <a:rPr lang="zh-CN" altLang="en-US" sz="100" kern="0" dirty="0">
                  <a:solidFill>
                    <a:srgbClr val="EEECE1">
                      <a:lumMod val="25000"/>
                    </a:srgbClr>
                  </a:solidFill>
                  <a:latin typeface="Calibri" panose="020F0502020204030204"/>
                  <a:ea typeface="宋体" panose="02010600030101010101" pitchFamily="2" charset="-122"/>
                </a:rPr>
                <a:t>图表下载：</a:t>
              </a:r>
              <a:r>
                <a:rPr lang="en-US" altLang="zh-CN" sz="100" kern="0" dirty="0">
                  <a:solidFill>
                    <a:srgbClr val="EEECE1">
                      <a:lumMod val="25000"/>
                    </a:srgbClr>
                  </a:solidFill>
                  <a:latin typeface="Calibri" panose="020F0502020204030204"/>
                  <a:ea typeface="宋体" panose="02010600030101010101" pitchFamily="2" charset="-122"/>
                  <a:hlinkClick r:id="rId6"/>
                </a:rPr>
                <a:t>www.1ppt.com/tubiao/</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zh-CN" altLang="en-US" sz="100" kern="0" dirty="0">
                  <a:solidFill>
                    <a:srgbClr val="EEECE1">
                      <a:lumMod val="25000"/>
                    </a:srgbClr>
                  </a:solidFill>
                  <a:latin typeface="Calibri" panose="020F0502020204030204"/>
                  <a:ea typeface="宋体" panose="02010600030101010101" pitchFamily="2" charset="-122"/>
                </a:rPr>
                <a:t>优秀</a:t>
              </a:r>
              <a:r>
                <a:rPr lang="en-US" altLang="zh-CN" sz="100" kern="0" dirty="0">
                  <a:solidFill>
                    <a:srgbClr val="EEECE1">
                      <a:lumMod val="25000"/>
                    </a:srgbClr>
                  </a:solidFill>
                  <a:latin typeface="Calibri" panose="020F0502020204030204"/>
                  <a:ea typeface="宋体" panose="02010600030101010101" pitchFamily="2" charset="-122"/>
                </a:rPr>
                <a:t>PPT</a:t>
              </a:r>
              <a:r>
                <a:rPr lang="zh-CN" altLang="en-US" sz="100" kern="0" dirty="0">
                  <a:solidFill>
                    <a:srgbClr val="EEECE1">
                      <a:lumMod val="25000"/>
                    </a:srgbClr>
                  </a:solidFill>
                  <a:latin typeface="Calibri" panose="020F0502020204030204"/>
                  <a:ea typeface="宋体" panose="02010600030101010101" pitchFamily="2" charset="-122"/>
                </a:rPr>
                <a:t>下载：</a:t>
              </a:r>
              <a:r>
                <a:rPr lang="en-US" altLang="zh-CN" sz="100" kern="0" dirty="0">
                  <a:solidFill>
                    <a:srgbClr val="EEECE1">
                      <a:lumMod val="25000"/>
                    </a:srgbClr>
                  </a:solidFill>
                  <a:latin typeface="Calibri" panose="020F0502020204030204"/>
                  <a:ea typeface="宋体" panose="02010600030101010101" pitchFamily="2" charset="-122"/>
                  <a:hlinkClick r:id="rId7"/>
                </a:rPr>
                <a:t>www.1ppt.com/xiazai/</a:t>
              </a:r>
              <a:r>
                <a:rPr lang="en-US" altLang="zh-CN" sz="100" kern="0" dirty="0">
                  <a:solidFill>
                    <a:srgbClr val="EEECE1">
                      <a:lumMod val="25000"/>
                    </a:srgbClr>
                  </a:solidFill>
                  <a:latin typeface="Calibri" panose="020F0502020204030204"/>
                  <a:ea typeface="宋体" panose="02010600030101010101" pitchFamily="2" charset="-122"/>
                </a:rPr>
                <a:t>        PPT</a:t>
              </a:r>
              <a:r>
                <a:rPr lang="zh-CN" altLang="en-US" sz="100" kern="0" dirty="0">
                  <a:solidFill>
                    <a:srgbClr val="EEECE1">
                      <a:lumMod val="25000"/>
                    </a:srgbClr>
                  </a:solidFill>
                  <a:latin typeface="Calibri" panose="020F0502020204030204"/>
                  <a:ea typeface="宋体" panose="02010600030101010101" pitchFamily="2" charset="-122"/>
                </a:rPr>
                <a:t>教程： </a:t>
              </a:r>
              <a:r>
                <a:rPr lang="en-US" altLang="zh-CN" sz="100" kern="0" dirty="0">
                  <a:solidFill>
                    <a:srgbClr val="EEECE1">
                      <a:lumMod val="25000"/>
                    </a:srgbClr>
                  </a:solidFill>
                  <a:latin typeface="Calibri" panose="020F0502020204030204"/>
                  <a:ea typeface="宋体" panose="02010600030101010101" pitchFamily="2" charset="-122"/>
                  <a:hlinkClick r:id="rId8"/>
                </a:rPr>
                <a:t>www.1ppt.com/powerpoint/</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en-US" altLang="zh-CN" sz="100" kern="0" dirty="0">
                  <a:solidFill>
                    <a:srgbClr val="EEECE1">
                      <a:lumMod val="25000"/>
                    </a:srgbClr>
                  </a:solidFill>
                  <a:latin typeface="Calibri" panose="020F0502020204030204"/>
                  <a:ea typeface="宋体" panose="02010600030101010101" pitchFamily="2" charset="-122"/>
                </a:rPr>
                <a:t>Word</a:t>
              </a:r>
              <a:r>
                <a:rPr lang="zh-CN" altLang="en-US" sz="100" kern="0" dirty="0">
                  <a:solidFill>
                    <a:srgbClr val="EEECE1">
                      <a:lumMod val="25000"/>
                    </a:srgbClr>
                  </a:solidFill>
                  <a:latin typeface="Calibri" panose="020F0502020204030204"/>
                  <a:ea typeface="宋体" panose="02010600030101010101" pitchFamily="2" charset="-122"/>
                </a:rPr>
                <a:t>教程： </a:t>
              </a:r>
              <a:r>
                <a:rPr lang="en-US" altLang="zh-CN" sz="100" kern="0" dirty="0">
                  <a:solidFill>
                    <a:srgbClr val="EEECE1">
                      <a:lumMod val="25000"/>
                    </a:srgbClr>
                  </a:solidFill>
                  <a:latin typeface="Calibri" panose="020F0502020204030204"/>
                  <a:ea typeface="宋体" panose="02010600030101010101" pitchFamily="2" charset="-122"/>
                  <a:hlinkClick r:id="rId9"/>
                </a:rPr>
                <a:t>www.1ppt.com/word/</a:t>
              </a:r>
              <a:r>
                <a:rPr lang="en-US" altLang="zh-CN" sz="100" kern="0" dirty="0">
                  <a:solidFill>
                    <a:srgbClr val="EEECE1">
                      <a:lumMod val="25000"/>
                    </a:srgbClr>
                  </a:solidFill>
                  <a:latin typeface="Calibri" panose="020F0502020204030204"/>
                  <a:ea typeface="宋体" panose="02010600030101010101" pitchFamily="2" charset="-122"/>
                </a:rPr>
                <a:t>              Excel</a:t>
              </a:r>
              <a:r>
                <a:rPr lang="zh-CN" altLang="en-US" sz="100" kern="0" dirty="0">
                  <a:solidFill>
                    <a:srgbClr val="EEECE1">
                      <a:lumMod val="25000"/>
                    </a:srgbClr>
                  </a:solidFill>
                  <a:latin typeface="Calibri" panose="020F0502020204030204"/>
                  <a:ea typeface="宋体" panose="02010600030101010101" pitchFamily="2" charset="-122"/>
                </a:rPr>
                <a:t>教程：</a:t>
              </a:r>
              <a:r>
                <a:rPr lang="en-US" altLang="zh-CN" sz="100" kern="0" dirty="0">
                  <a:solidFill>
                    <a:srgbClr val="EEECE1">
                      <a:lumMod val="25000"/>
                    </a:srgbClr>
                  </a:solidFill>
                  <a:latin typeface="Calibri" panose="020F0502020204030204"/>
                  <a:ea typeface="宋体" panose="02010600030101010101" pitchFamily="2" charset="-122"/>
                  <a:hlinkClick r:id="rId10"/>
                </a:rPr>
                <a:t>www.1ppt.com/excel/</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zh-CN" altLang="en-US" sz="100" kern="0" dirty="0">
                  <a:solidFill>
                    <a:srgbClr val="EEECE1">
                      <a:lumMod val="25000"/>
                    </a:srgbClr>
                  </a:solidFill>
                  <a:latin typeface="Calibri" panose="020F0502020204030204"/>
                  <a:ea typeface="宋体" panose="02010600030101010101" pitchFamily="2" charset="-122"/>
                </a:rPr>
                <a:t>资料下载：</a:t>
              </a:r>
              <a:r>
                <a:rPr lang="en-US" altLang="zh-CN" sz="100" kern="0" dirty="0">
                  <a:solidFill>
                    <a:srgbClr val="EEECE1">
                      <a:lumMod val="25000"/>
                    </a:srgbClr>
                  </a:solidFill>
                  <a:latin typeface="Calibri" panose="020F0502020204030204"/>
                  <a:ea typeface="宋体" panose="02010600030101010101" pitchFamily="2" charset="-122"/>
                  <a:hlinkClick r:id="rId11"/>
                </a:rPr>
                <a:t>www.1ppt.com/ziliao/</a:t>
              </a:r>
              <a:r>
                <a:rPr lang="en-US" altLang="zh-CN" sz="100" kern="0" dirty="0">
                  <a:solidFill>
                    <a:srgbClr val="EEECE1">
                      <a:lumMod val="25000"/>
                    </a:srgbClr>
                  </a:solidFill>
                  <a:latin typeface="Calibri" panose="020F0502020204030204"/>
                  <a:ea typeface="宋体" panose="02010600030101010101" pitchFamily="2" charset="-122"/>
                </a:rPr>
                <a:t>                PPT</a:t>
              </a:r>
              <a:r>
                <a:rPr lang="zh-CN" altLang="en-US" sz="100" kern="0" dirty="0">
                  <a:solidFill>
                    <a:srgbClr val="EEECE1">
                      <a:lumMod val="25000"/>
                    </a:srgbClr>
                  </a:solidFill>
                  <a:latin typeface="Calibri" panose="020F0502020204030204"/>
                  <a:ea typeface="宋体" panose="02010600030101010101" pitchFamily="2" charset="-122"/>
                </a:rPr>
                <a:t>课件下载：</a:t>
              </a:r>
              <a:r>
                <a:rPr lang="en-US" altLang="zh-CN" sz="100" kern="0" dirty="0">
                  <a:solidFill>
                    <a:srgbClr val="EEECE1">
                      <a:lumMod val="25000"/>
                    </a:srgbClr>
                  </a:solidFill>
                  <a:latin typeface="Calibri" panose="020F0502020204030204"/>
                  <a:ea typeface="宋体" panose="02010600030101010101" pitchFamily="2" charset="-122"/>
                  <a:hlinkClick r:id="rId12"/>
                </a:rPr>
                <a:t>www.1ppt.com/kejian/</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zh-CN" altLang="en-US" sz="100" kern="0" dirty="0">
                  <a:solidFill>
                    <a:srgbClr val="EEECE1">
                      <a:lumMod val="25000"/>
                    </a:srgbClr>
                  </a:solidFill>
                  <a:latin typeface="Calibri" panose="020F0502020204030204"/>
                  <a:ea typeface="宋体" panose="02010600030101010101" pitchFamily="2" charset="-122"/>
                </a:rPr>
                <a:t>范文下载：</a:t>
              </a:r>
              <a:r>
                <a:rPr lang="en-US" altLang="zh-CN" sz="100" kern="0" dirty="0">
                  <a:solidFill>
                    <a:srgbClr val="EEECE1">
                      <a:lumMod val="25000"/>
                    </a:srgbClr>
                  </a:solidFill>
                  <a:latin typeface="Calibri" panose="020F0502020204030204"/>
                  <a:ea typeface="宋体" panose="02010600030101010101" pitchFamily="2" charset="-122"/>
                  <a:hlinkClick r:id="rId13"/>
                </a:rPr>
                <a:t>www.1ppt.com/fanwen/</a:t>
              </a:r>
              <a:r>
                <a:rPr lang="en-US" altLang="zh-CN" sz="100" kern="0" dirty="0">
                  <a:solidFill>
                    <a:srgbClr val="EEECE1">
                      <a:lumMod val="25000"/>
                    </a:srgbClr>
                  </a:solidFill>
                  <a:latin typeface="Calibri" panose="020F0502020204030204"/>
                  <a:ea typeface="宋体" panose="02010600030101010101" pitchFamily="2" charset="-122"/>
                </a:rPr>
                <a:t>             </a:t>
              </a:r>
              <a:r>
                <a:rPr lang="zh-CN" altLang="en-US" sz="100" kern="0" dirty="0">
                  <a:solidFill>
                    <a:srgbClr val="EEECE1">
                      <a:lumMod val="25000"/>
                    </a:srgbClr>
                  </a:solidFill>
                  <a:latin typeface="Calibri" panose="020F0502020204030204"/>
                  <a:ea typeface="宋体" panose="02010600030101010101" pitchFamily="2" charset="-122"/>
                </a:rPr>
                <a:t>试卷下载：</a:t>
              </a:r>
              <a:r>
                <a:rPr lang="en-US" altLang="zh-CN" sz="100" kern="0" dirty="0">
                  <a:solidFill>
                    <a:srgbClr val="EEECE1">
                      <a:lumMod val="25000"/>
                    </a:srgbClr>
                  </a:solidFill>
                  <a:latin typeface="Calibri" panose="020F0502020204030204"/>
                  <a:ea typeface="宋体" panose="02010600030101010101" pitchFamily="2" charset="-122"/>
                  <a:hlinkClick r:id="rId14"/>
                </a:rPr>
                <a:t>www.1ppt.com/shiti/</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zh-CN" altLang="en-US" sz="100" kern="0" dirty="0">
                  <a:solidFill>
                    <a:srgbClr val="EEECE1">
                      <a:lumMod val="25000"/>
                    </a:srgbClr>
                  </a:solidFill>
                  <a:latin typeface="Calibri" panose="020F0502020204030204"/>
                  <a:ea typeface="宋体" panose="02010600030101010101" pitchFamily="2" charset="-122"/>
                </a:rPr>
                <a:t>教案下载：</a:t>
              </a:r>
              <a:r>
                <a:rPr lang="en-US" altLang="zh-CN" sz="100" kern="0" dirty="0">
                  <a:solidFill>
                    <a:srgbClr val="EEECE1">
                      <a:lumMod val="25000"/>
                    </a:srgbClr>
                  </a:solidFill>
                  <a:latin typeface="Calibri" panose="020F0502020204030204"/>
                  <a:ea typeface="宋体" panose="02010600030101010101" pitchFamily="2" charset="-122"/>
                  <a:hlinkClick r:id="rId15"/>
                </a:rPr>
                <a:t>www.1ppt.com/jiaoan/</a:t>
              </a:r>
              <a:r>
                <a:rPr lang="en-US" altLang="zh-CN" sz="100" kern="0" dirty="0">
                  <a:solidFill>
                    <a:srgbClr val="EEECE1">
                      <a:lumMod val="25000"/>
                    </a:srgbClr>
                  </a:solidFill>
                  <a:latin typeface="Calibri" panose="020F0502020204030204"/>
                  <a:ea typeface="宋体" panose="02010600030101010101" pitchFamily="2" charset="-122"/>
                </a:rPr>
                <a:t>  </a:t>
              </a:r>
              <a:endParaRPr lang="en-US" altLang="zh-CN" sz="100" kern="0" dirty="0">
                <a:solidFill>
                  <a:srgbClr val="EEECE1">
                    <a:lumMod val="25000"/>
                  </a:srgbClr>
                </a:solidFill>
                <a:latin typeface="Calibri" panose="020F0502020204030204"/>
                <a:ea typeface="宋体" panose="02010600030101010101" pitchFamily="2" charset="-122"/>
              </a:endParaRPr>
            </a:p>
            <a:p>
              <a:pPr fontAlgn="auto">
                <a:spcBef>
                  <a:spcPts val="0"/>
                </a:spcBef>
                <a:spcAft>
                  <a:spcPts val="0"/>
                </a:spcAft>
                <a:defRPr/>
              </a:pPr>
              <a:r>
                <a:rPr lang="en-US" altLang="zh-CN" sz="100" kern="0" dirty="0">
                  <a:solidFill>
                    <a:srgbClr val="EEECE1">
                      <a:lumMod val="25000"/>
                    </a:srgbClr>
                  </a:solidFill>
                  <a:latin typeface="Calibri" panose="020F0502020204030204"/>
                  <a:ea typeface="宋体" panose="02010600030101010101" pitchFamily="2" charset="-122"/>
                </a:rPr>
                <a:t>  </a:t>
              </a:r>
              <a:endParaRPr lang="zh-CN" altLang="en-US" sz="100" kern="0" dirty="0">
                <a:solidFill>
                  <a:srgbClr val="EEECE1">
                    <a:lumMod val="25000"/>
                  </a:srgbClr>
                </a:solidFill>
                <a:latin typeface="Calibri" panose="020F0502020204030204"/>
                <a:ea typeface="宋体" panose="02010600030101010101" pitchFamily="2" charset="-122"/>
              </a:endParaRPr>
            </a:p>
          </p:txBody>
        </p:sp>
        <p:grpSp>
          <p:nvGrpSpPr>
            <p:cNvPr id="27" name="组合 26"/>
            <p:cNvGrpSpPr/>
            <p:nvPr/>
          </p:nvGrpSpPr>
          <p:grpSpPr bwMode="auto">
            <a:xfrm>
              <a:off x="2216795" y="2599239"/>
              <a:ext cx="2983388" cy="3193042"/>
              <a:chOff x="1111942" y="2878162"/>
              <a:chExt cx="3843073" cy="4044520"/>
            </a:xfrm>
          </p:grpSpPr>
          <p:sp>
            <p:nvSpPr>
              <p:cNvPr id="59" name="Freeform 23"/>
              <p:cNvSpPr/>
              <p:nvPr/>
            </p:nvSpPr>
            <p:spPr bwMode="gray">
              <a:xfrm rot="3600000">
                <a:off x="1252579" y="530501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50">
                      <a:lumMod val="71000"/>
                    </a:srgbClr>
                  </a:gs>
                  <a:gs pos="50000">
                    <a:srgbClr val="00B050">
                      <a:lumMod val="93000"/>
                    </a:srgbClr>
                  </a:gs>
                  <a:gs pos="100000">
                    <a:srgbClr val="00B050"/>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0" name="Freeform 25"/>
              <p:cNvSpPr/>
              <p:nvPr/>
            </p:nvSpPr>
            <p:spPr bwMode="gray">
              <a:xfrm rot="10800000">
                <a:off x="1111942" y="2878162"/>
                <a:ext cx="2466976"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F79646">
                      <a:lumMod val="46000"/>
                    </a:srgbClr>
                  </a:gs>
                  <a:gs pos="50000">
                    <a:srgbClr val="F79646">
                      <a:lumMod val="75000"/>
                    </a:srgbClr>
                  </a:gs>
                  <a:gs pos="100000">
                    <a:srgbClr val="F79646">
                      <a:lumMod val="83000"/>
                      <a:lumOff val="17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sp>
            <p:nvSpPr>
              <p:cNvPr id="61" name="Freeform 27"/>
              <p:cNvSpPr/>
              <p:nvPr/>
            </p:nvSpPr>
            <p:spPr bwMode="gray">
              <a:xfrm rot="18000000">
                <a:off x="3335765" y="3925744"/>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F0">
                      <a:shade val="30000"/>
                      <a:satMod val="115000"/>
                    </a:srgbClr>
                  </a:gs>
                  <a:gs pos="50000">
                    <a:srgbClr val="00B0F0">
                      <a:shade val="67500"/>
                      <a:satMod val="115000"/>
                    </a:srgbClr>
                  </a:gs>
                  <a:gs pos="100000">
                    <a:srgbClr val="00B0F0">
                      <a:shade val="100000"/>
                      <a:satMod val="115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ndParaRPr>
              </a:p>
            </p:txBody>
          </p:sp>
        </p:grpSp>
        <p:grpSp>
          <p:nvGrpSpPr>
            <p:cNvPr id="28" name="组合 27"/>
            <p:cNvGrpSpPr/>
            <p:nvPr/>
          </p:nvGrpSpPr>
          <p:grpSpPr bwMode="auto">
            <a:xfrm>
              <a:off x="3006378" y="3075197"/>
              <a:ext cx="1522413" cy="1786179"/>
              <a:chOff x="2146280" y="1719245"/>
              <a:chExt cx="1146175" cy="1361864"/>
            </a:xfrm>
          </p:grpSpPr>
          <p:sp>
            <p:nvSpPr>
              <p:cNvPr id="33" name="Oval 70"/>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pic>
            <p:nvPicPr>
              <p:cNvPr id="34" name="Picture 72" descr="circuler_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73"/>
              <p:cNvSpPr>
                <a:spLocks noChangeArrowheads="1"/>
              </p:cNvSpPr>
              <p:nvPr/>
            </p:nvSpPr>
            <p:spPr bwMode="gray">
              <a:xfrm>
                <a:off x="2181205" y="1749408"/>
                <a:ext cx="1079500" cy="1081458"/>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pic>
            <p:nvPicPr>
              <p:cNvPr id="36" name="Picture 74" descr="light_shadow1"/>
              <p:cNvPicPr>
                <a:picLocks noChangeAspect="1" noChangeArrowheads="1"/>
              </p:cNvPicPr>
              <p:nvPr/>
            </p:nvPicPr>
            <p:blipFill>
              <a:blip r:embed="rId17">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75"/>
              <p:cNvGrpSpPr/>
              <p:nvPr/>
            </p:nvGrpSpPr>
            <p:grpSpPr bwMode="auto">
              <a:xfrm rot="-3733502" flipH="1" flipV="1">
                <a:off x="2501728" y="2492836"/>
                <a:ext cx="955081" cy="221466"/>
                <a:chOff x="2520" y="1060"/>
                <a:chExt cx="902" cy="236"/>
              </a:xfrm>
            </p:grpSpPr>
            <p:grpSp>
              <p:nvGrpSpPr>
                <p:cNvPr id="49" name="Group 76"/>
                <p:cNvGrpSpPr/>
                <p:nvPr/>
              </p:nvGrpSpPr>
              <p:grpSpPr bwMode="auto">
                <a:xfrm>
                  <a:off x="2520" y="1060"/>
                  <a:ext cx="742" cy="186"/>
                  <a:chOff x="1565" y="2568"/>
                  <a:chExt cx="1118" cy="279"/>
                </a:xfrm>
              </p:grpSpPr>
              <p:sp>
                <p:nvSpPr>
                  <p:cNvPr id="55"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6"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7"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8"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grpSp>
              <p:nvGrpSpPr>
                <p:cNvPr id="50" name="Group 81"/>
                <p:cNvGrpSpPr/>
                <p:nvPr/>
              </p:nvGrpSpPr>
              <p:grpSpPr bwMode="auto">
                <a:xfrm rot="1353540">
                  <a:off x="2680" y="1110"/>
                  <a:ext cx="742" cy="186"/>
                  <a:chOff x="1565" y="2568"/>
                  <a:chExt cx="1118" cy="279"/>
                </a:xfrm>
              </p:grpSpPr>
              <p:sp>
                <p:nvSpPr>
                  <p:cNvPr id="51"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2"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3"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54"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grpSp>
          <p:grpSp>
            <p:nvGrpSpPr>
              <p:cNvPr id="38" name="Group 86"/>
              <p:cNvGrpSpPr/>
              <p:nvPr/>
            </p:nvGrpSpPr>
            <p:grpSpPr bwMode="auto">
              <a:xfrm rot="-3733502" flipH="1" flipV="1">
                <a:off x="2617871" y="2507327"/>
                <a:ext cx="845407" cy="193673"/>
                <a:chOff x="2520" y="1060"/>
                <a:chExt cx="902" cy="236"/>
              </a:xfrm>
            </p:grpSpPr>
            <p:grpSp>
              <p:nvGrpSpPr>
                <p:cNvPr id="39" name="Group 87"/>
                <p:cNvGrpSpPr/>
                <p:nvPr/>
              </p:nvGrpSpPr>
              <p:grpSpPr bwMode="auto">
                <a:xfrm>
                  <a:off x="2520" y="1060"/>
                  <a:ext cx="742" cy="186"/>
                  <a:chOff x="1565" y="2568"/>
                  <a:chExt cx="1118" cy="279"/>
                </a:xfrm>
              </p:grpSpPr>
              <p:sp>
                <p:nvSpPr>
                  <p:cNvPr id="45"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6"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7"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8"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grpSp>
              <p:nvGrpSpPr>
                <p:cNvPr id="40" name="Group 92"/>
                <p:cNvGrpSpPr/>
                <p:nvPr/>
              </p:nvGrpSpPr>
              <p:grpSpPr bwMode="auto">
                <a:xfrm rot="1353540">
                  <a:off x="2680" y="1110"/>
                  <a:ext cx="742" cy="186"/>
                  <a:chOff x="1565" y="2568"/>
                  <a:chExt cx="1118" cy="279"/>
                </a:xfrm>
              </p:grpSpPr>
              <p:sp>
                <p:nvSpPr>
                  <p:cNvPr id="41"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2"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3"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sp>
                <p:nvSpPr>
                  <p:cNvPr id="44"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panose="020F0502020204030204"/>
                      <a:ea typeface="宋体" panose="02010600030101010101" pitchFamily="2" charset="-122"/>
                    </a:endParaRPr>
                  </a:p>
                </p:txBody>
              </p:sp>
            </p:grpSp>
          </p:grpSp>
        </p:grpSp>
        <p:sp>
          <p:nvSpPr>
            <p:cNvPr id="29" name="TextBox 677"/>
            <p:cNvSpPr txBox="1">
              <a:spLocks noChangeArrowheads="1"/>
            </p:cNvSpPr>
            <p:nvPr/>
          </p:nvSpPr>
          <p:spPr bwMode="auto">
            <a:xfrm>
              <a:off x="3468341" y="3503821"/>
              <a:ext cx="6635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pPr>
              <a:r>
                <a:rPr lang="zh-CN" altLang="en-US" dirty="0">
                  <a:latin typeface="微软雅黑" panose="020B0503020204020204" pitchFamily="34" charset="-122"/>
                  <a:ea typeface="微软雅黑" panose="020B0503020204020204" pitchFamily="34" charset="-122"/>
                </a:rPr>
                <a:t>位置数据</a:t>
              </a:r>
              <a:endParaRPr lang="zh-CN" altLang="en-US" dirty="0">
                <a:latin typeface="微软雅黑" panose="020B0503020204020204" pitchFamily="34" charset="-122"/>
                <a:ea typeface="微软雅黑" panose="020B0503020204020204" pitchFamily="34" charset="-122"/>
              </a:endParaRPr>
            </a:p>
          </p:txBody>
        </p:sp>
        <p:sp>
          <p:nvSpPr>
            <p:cNvPr id="30" name="TextBox 56"/>
            <p:cNvSpPr txBox="1"/>
            <p:nvPr/>
          </p:nvSpPr>
          <p:spPr>
            <a:xfrm>
              <a:off x="551607" y="2857576"/>
              <a:ext cx="1296144" cy="2899255"/>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600" kern="0" dirty="0">
                  <a:latin typeface="微软雅黑" panose="020B0503020204020204" pitchFamily="34" charset="-122"/>
                  <a:ea typeface="微软雅黑" panose="020B0503020204020204" pitchFamily="34" charset="-122"/>
                  <a:cs typeface="Arial" panose="020B0604020202020204" pitchFamily="34" charset="0"/>
                </a:rPr>
                <a:t>位置数据蕴含了用户的健康状况，个性习惯，宗教信仰，政治倾向等一些列敏感信息。</a:t>
              </a:r>
              <a:endParaRPr lang="en-US" altLang="zh-CN" sz="1600" kern="0" dirty="0">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zh-CN" altLang="en-US" sz="1600" dirty="0">
                <a:latin typeface="微软雅黑" panose="020B0503020204020204" pitchFamily="34" charset="-122"/>
                <a:ea typeface="微软雅黑" panose="020B0503020204020204" pitchFamily="34" charset="-122"/>
              </a:endParaRPr>
            </a:p>
          </p:txBody>
        </p:sp>
        <p:sp>
          <p:nvSpPr>
            <p:cNvPr id="31" name="TextBox 57"/>
            <p:cNvSpPr txBox="1"/>
            <p:nvPr/>
          </p:nvSpPr>
          <p:spPr>
            <a:xfrm>
              <a:off x="2349514" y="5641659"/>
              <a:ext cx="4195851" cy="787523"/>
            </a:xfrm>
            <a:prstGeom prst="rect">
              <a:avLst/>
            </a:prstGeom>
            <a:noFill/>
            <a:ln w="38100">
              <a:solidFill>
                <a:schemeClr val="tx1">
                  <a:lumMod val="50000"/>
                  <a:lumOff val="50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kern="0" dirty="0">
                  <a:solidFill>
                    <a:schemeClr val="tx1"/>
                  </a:solidFill>
                  <a:cs typeface="Arial" panose="020B0604020202020204" pitchFamily="34" charset="0"/>
                </a:rPr>
                <a:t>攻击者可根据位置数据推测出用户的家庭住址，工作单位等敏感位置信息。</a:t>
              </a:r>
              <a:endParaRPr kumimoji="0" lang="zh-CN" altLang="en-US" sz="1600" b="0" i="0" u="none" strike="noStrike" kern="0" cap="none" spc="0" normalizeH="0" baseline="0" noProof="0" dirty="0">
                <a:ln>
                  <a:noFill/>
                </a:ln>
                <a:solidFill>
                  <a:schemeClr val="tx1"/>
                </a:solidFill>
                <a:effectLst/>
                <a:uLnTx/>
                <a:uFillTx/>
              </a:endParaRPr>
            </a:p>
          </p:txBody>
        </p:sp>
        <p:sp>
          <p:nvSpPr>
            <p:cNvPr id="32" name="TextBox 58"/>
            <p:cNvSpPr txBox="1"/>
            <p:nvPr/>
          </p:nvSpPr>
          <p:spPr>
            <a:xfrm>
              <a:off x="3674564" y="2098099"/>
              <a:ext cx="2455638" cy="381258"/>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kern="0" dirty="0">
                  <a:solidFill>
                    <a:schemeClr val="tx1"/>
                  </a:solidFill>
                  <a:cs typeface="Arial" panose="020B0604020202020204" pitchFamily="34" charset="0"/>
                </a:rPr>
                <a:t>位置数据本身是种隐私。</a:t>
              </a:r>
              <a:endParaRPr lang="en-US" altLang="zh-CN" kern="0" dirty="0">
                <a:solidFill>
                  <a:schemeClr val="tx1"/>
                </a:solidFill>
              </a:endParaRPr>
            </a:p>
          </p:txBody>
        </p:sp>
      </p:grpSp>
      <p:sp>
        <p:nvSpPr>
          <p:cNvPr id="8" name="矩形 7"/>
          <p:cNvSpPr>
            <a:spLocks noChangeArrowheads="1"/>
          </p:cNvSpPr>
          <p:nvPr/>
        </p:nvSpPr>
        <p:spPr bwMode="auto">
          <a:xfrm>
            <a:off x="302845" y="104296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基于位置的服务在给人们的生活带来巨大便利的同时，也带来隐私泄漏的风险</a:t>
            </a:r>
            <a:endParaRPr kumimoji="0" lang="zh-CN" altLang="en-US" b="1" dirty="0">
              <a:solidFill>
                <a:srgbClr val="C00000"/>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6916073" y="1904590"/>
            <a:ext cx="4973081" cy="4331083"/>
          </a:xfrm>
          <a:prstGeom prst="roundRect">
            <a:avLst>
              <a:gd name="adj" fmla="val 7635"/>
            </a:avLst>
          </a:prstGeom>
        </p:spPr>
        <p:style>
          <a:lnRef idx="2">
            <a:schemeClr val="dk1"/>
          </a:lnRef>
          <a:fillRef idx="1">
            <a:schemeClr val="lt1"/>
          </a:fillRef>
          <a:effectRef idx="0">
            <a:schemeClr val="dk1"/>
          </a:effectRef>
          <a:fontRef idx="minor">
            <a:schemeClr val="dk1"/>
          </a:fontRef>
        </p:style>
        <p:txBody>
          <a:bodyPr lIns="91418" tIns="45709" rIns="91418" bIns="457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gn="just">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1600" b="1" dirty="0">
                <a:solidFill>
                  <a:schemeClr val="tx1"/>
                </a:solidFill>
                <a:latin typeface="微软雅黑" panose="020B0503020204020204" pitchFamily="34" charset="-122"/>
                <a:ea typeface="微软雅黑" panose="020B0503020204020204" pitchFamily="34" charset="-122"/>
              </a:rPr>
              <a:t>LBS</a:t>
            </a:r>
            <a:r>
              <a:rPr lang="zh-CN" altLang="en-US" sz="16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44888" y="2399957"/>
            <a:ext cx="881528" cy="1328936"/>
          </a:xfrm>
          <a:prstGeom prst="rect">
            <a:avLst/>
          </a:prstGeom>
        </p:spPr>
      </p:pic>
      <p:pic>
        <p:nvPicPr>
          <p:cNvPr id="11" name="图片 1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8535270" y="2459385"/>
            <a:ext cx="1258621" cy="943966"/>
          </a:xfrm>
          <a:prstGeom prst="rect">
            <a:avLst/>
          </a:prstGeom>
        </p:spPr>
      </p:pic>
      <p:pic>
        <p:nvPicPr>
          <p:cNvPr id="12" name="图片 1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11717" y="2474038"/>
            <a:ext cx="1148373" cy="929313"/>
          </a:xfrm>
          <a:prstGeom prst="rect">
            <a:avLst/>
          </a:prstGeom>
        </p:spPr>
      </p:pic>
      <p:pic>
        <p:nvPicPr>
          <p:cNvPr id="13" name="图片 1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60706" y="4140512"/>
            <a:ext cx="1498267" cy="908738"/>
          </a:xfrm>
          <a:prstGeom prst="rect">
            <a:avLst/>
          </a:prstGeom>
        </p:spPr>
      </p:pic>
      <p:pic>
        <p:nvPicPr>
          <p:cNvPr id="14" name="图片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6486" y="4084228"/>
            <a:ext cx="1308541" cy="979150"/>
          </a:xfrm>
          <a:prstGeom prst="rect">
            <a:avLst/>
          </a:prstGeom>
        </p:spPr>
      </p:pic>
      <p:sp>
        <p:nvSpPr>
          <p:cNvPr id="15" name="AutoShape 4"/>
          <p:cNvSpPr>
            <a:spLocks noChangeArrowheads="1"/>
          </p:cNvSpPr>
          <p:nvPr/>
        </p:nvSpPr>
        <p:spPr bwMode="auto">
          <a:xfrm>
            <a:off x="9880903" y="2831758"/>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6" name="AutoShape 4"/>
          <p:cNvSpPr>
            <a:spLocks noChangeArrowheads="1"/>
          </p:cNvSpPr>
          <p:nvPr/>
        </p:nvSpPr>
        <p:spPr bwMode="auto">
          <a:xfrm rot="5400000">
            <a:off x="10706100" y="3880741"/>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7" name="AutoShape 4"/>
          <p:cNvSpPr>
            <a:spLocks noChangeArrowheads="1"/>
          </p:cNvSpPr>
          <p:nvPr/>
        </p:nvSpPr>
        <p:spPr bwMode="auto">
          <a:xfrm rot="10800000">
            <a:off x="9614088" y="4538397"/>
            <a:ext cx="359605" cy="152132"/>
          </a:xfrm>
          <a:prstGeom prst="rightArrow">
            <a:avLst>
              <a:gd name="adj1" fmla="val 50000"/>
              <a:gd name="adj2" fmla="val 64226"/>
            </a:avLst>
          </a:prstGeom>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8" name="TextBox 105"/>
          <p:cNvSpPr txBox="1"/>
          <p:nvPr/>
        </p:nvSpPr>
        <p:spPr>
          <a:xfrm>
            <a:off x="3312196" y="4316057"/>
            <a:ext cx="313546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anose="020B0503020204020204" pitchFamily="34" charset="-122"/>
                <a:ea typeface="微软雅黑" panose="020B0503020204020204" pitchFamily="34" charset="-122"/>
              </a:rPr>
              <a:t>在使用</a:t>
            </a:r>
            <a:r>
              <a:rPr lang="en-US" altLang="zh-CN" sz="1600" dirty="0">
                <a:latin typeface="微软雅黑" panose="020B0503020204020204" pitchFamily="34" charset="-122"/>
                <a:ea typeface="微软雅黑" panose="020B0503020204020204" pitchFamily="34" charset="-122"/>
              </a:rPr>
              <a:t>LBS</a:t>
            </a:r>
            <a:r>
              <a:rPr lang="zh-CN" altLang="en-US" sz="1600" dirty="0">
                <a:latin typeface="微软雅黑" panose="020B0503020204020204" pitchFamily="34" charset="-122"/>
                <a:ea typeface="微软雅黑" panose="020B0503020204020204" pitchFamily="34" charset="-122"/>
              </a:rPr>
              <a:t>服务时，用户需将其位置信息提交给</a:t>
            </a:r>
            <a:r>
              <a:rPr lang="en-US" altLang="zh-CN" sz="1600" dirty="0">
                <a:latin typeface="微软雅黑" panose="020B0503020204020204" pitchFamily="34" charset="-122"/>
                <a:ea typeface="微软雅黑" panose="020B0503020204020204" pitchFamily="34" charset="-122"/>
              </a:rPr>
              <a:t>LBS</a:t>
            </a:r>
            <a:r>
              <a:rPr lang="zh-CN" altLang="en-US" sz="1600" dirty="0">
                <a:latin typeface="微软雅黑" panose="020B0503020204020204" pitchFamily="34" charset="-122"/>
                <a:ea typeface="微软雅黑" panose="020B0503020204020204" pitchFamily="34" charset="-122"/>
              </a:rPr>
              <a:t>服务提供商</a:t>
            </a:r>
            <a:endParaRPr lang="zh-CN" altLang="en-US" sz="1600" dirty="0">
              <a:latin typeface="微软雅黑" panose="020B0503020204020204" pitchFamily="34" charset="-122"/>
              <a:ea typeface="微软雅黑" panose="020B0503020204020204" pitchFamily="34" charset="-122"/>
            </a:endParaRPr>
          </a:p>
        </p:txBody>
      </p:sp>
      <p:sp>
        <p:nvSpPr>
          <p:cNvPr id="19" name="TextBox 106"/>
          <p:cNvSpPr txBox="1"/>
          <p:nvPr/>
        </p:nvSpPr>
        <p:spPr>
          <a:xfrm>
            <a:off x="8646900" y="3525803"/>
            <a:ext cx="110792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微博信息</a:t>
            </a:r>
            <a:endParaRPr lang="zh-CN" altLang="en-US" sz="1400" dirty="0">
              <a:latin typeface="微软雅黑" panose="020B0503020204020204" pitchFamily="34" charset="-122"/>
              <a:ea typeface="微软雅黑" panose="020B0503020204020204" pitchFamily="34" charset="-122"/>
            </a:endParaRPr>
          </a:p>
        </p:txBody>
      </p:sp>
      <p:sp>
        <p:nvSpPr>
          <p:cNvPr id="20" name="TextBox 107"/>
          <p:cNvSpPr txBox="1"/>
          <p:nvPr/>
        </p:nvSpPr>
        <p:spPr>
          <a:xfrm>
            <a:off x="10462919" y="3473287"/>
            <a:ext cx="127542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数据分析</a:t>
            </a:r>
            <a:endParaRPr lang="zh-CN" altLang="en-US" sz="1400" dirty="0">
              <a:latin typeface="微软雅黑" panose="020B0503020204020204" pitchFamily="34" charset="-122"/>
              <a:ea typeface="微软雅黑" panose="020B0503020204020204" pitchFamily="34" charset="-122"/>
            </a:endParaRPr>
          </a:p>
        </p:txBody>
      </p:sp>
      <p:sp>
        <p:nvSpPr>
          <p:cNvPr id="21" name="TextBox 108"/>
          <p:cNvSpPr txBox="1"/>
          <p:nvPr/>
        </p:nvSpPr>
        <p:spPr>
          <a:xfrm>
            <a:off x="10332534" y="5148377"/>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位置匹配</a:t>
            </a:r>
            <a:endParaRPr lang="zh-CN" altLang="en-US" sz="1400" dirty="0">
              <a:latin typeface="微软雅黑" panose="020B0503020204020204" pitchFamily="34" charset="-122"/>
              <a:ea typeface="微软雅黑" panose="020B0503020204020204" pitchFamily="34" charset="-122"/>
            </a:endParaRPr>
          </a:p>
        </p:txBody>
      </p:sp>
      <p:sp>
        <p:nvSpPr>
          <p:cNvPr id="22" name="TextBox 109"/>
          <p:cNvSpPr txBox="1"/>
          <p:nvPr/>
        </p:nvSpPr>
        <p:spPr>
          <a:xfrm>
            <a:off x="8505348" y="5175526"/>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anose="020B0503020204020204" pitchFamily="34" charset="-122"/>
                <a:ea typeface="微软雅黑" panose="020B0503020204020204" pitchFamily="34" charset="-122"/>
              </a:rPr>
              <a:t>实地验证</a:t>
            </a:r>
            <a:endParaRPr lang="zh-CN" altLang="en-US" sz="1400" dirty="0">
              <a:latin typeface="微软雅黑" panose="020B0503020204020204" pitchFamily="34" charset="-122"/>
              <a:ea typeface="微软雅黑" panose="020B0503020204020204" pitchFamily="34" charset="-122"/>
            </a:endParaRPr>
          </a:p>
        </p:txBody>
      </p:sp>
      <p:sp>
        <p:nvSpPr>
          <p:cNvPr id="62"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位置隐私保护的研究背景</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950" y="952797"/>
            <a:ext cx="11468100" cy="5577681"/>
          </a:xfrm>
          <a:prstGeom prst="rect">
            <a:avLst/>
          </a:prstGeom>
        </p:spPr>
        <p:txBody>
          <a:bodyPr wrap="square">
            <a:spAutoFit/>
          </a:bodyPr>
          <a:lstStyle/>
          <a:p>
            <a:pPr algn="just">
              <a:lnSpc>
                <a:spcPct val="150000"/>
              </a:lnSpc>
            </a:pPr>
            <a:r>
              <a:rPr lang="zh-CN" altLang="en-US" sz="2000" dirty="0">
                <a:latin typeface="Times New Roman" panose="02020603050405020304" pitchFamily="18" charset="0"/>
                <a:cs typeface="Times New Roman" panose="02020603050405020304" pitchFamily="18" charset="0"/>
              </a:rPr>
              <a:t>通过收集用户发送的服务请求中的敏感信息，如位置或者兴趣点 </a:t>
            </a:r>
            <a:r>
              <a:rPr lang="en-US" altLang="zh-CN" sz="2000" dirty="0">
                <a:latin typeface="Times New Roman" panose="02020603050405020304" pitchFamily="18" charset="0"/>
                <a:cs typeface="Times New Roman" panose="02020603050405020304" pitchFamily="18" charset="0"/>
              </a:rPr>
              <a:t>(POI, point of interest)</a:t>
            </a:r>
            <a:r>
              <a:rPr lang="zh-CN" altLang="en-US" sz="2000" dirty="0">
                <a:latin typeface="Times New Roman" panose="02020603050405020304" pitchFamily="18" charset="0"/>
                <a:cs typeface="Times New Roman" panose="02020603050405020304" pitchFamily="18" charset="0"/>
              </a:rPr>
              <a:t>等，服务提供商能够获取并推断出用户的更多隐私信息</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通过获取用户持续更新的位置信息，可分析其出行规律，预测未来所处位置</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利用某些时间段内用户位置信息的统计 数据，可推断出用户家庭地址和单位</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结合地图等背景知识，可推断出用户的健康状况、生活习惯及宗教信仰等 </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LBS </a:t>
            </a:r>
            <a:r>
              <a:rPr lang="zh-CN" altLang="en-US" sz="2000" dirty="0">
                <a:latin typeface="Times New Roman" panose="02020603050405020304" pitchFamily="18" charset="0"/>
                <a:cs typeface="Times New Roman" panose="02020603050405020304" pitchFamily="18" charset="0"/>
              </a:rPr>
              <a:t>隐私泄露问题大致分为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类</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位置隐私</a:t>
            </a:r>
            <a:r>
              <a:rPr lang="en-US" altLang="zh-CN" sz="2000" b="1" dirty="0">
                <a:solidFill>
                  <a:srgbClr val="C00000"/>
                </a:solidFill>
                <a:latin typeface="Times New Roman" panose="02020603050405020304" pitchFamily="18" charset="0"/>
                <a:cs typeface="Times New Roman" panose="02020603050405020304" pitchFamily="18" charset="0"/>
              </a:rPr>
              <a:t>(location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位置隐私指与用户位置信息相关的敏感信息，包括实时位置，可以帮助攻击者准确定位用户</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用户访问过的位置，统计这些位置可以帮助攻击者了解该用户的基本信息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家庭地址工作单位</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由位置信息推断出的其他敏感信息。</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查询隐私</a:t>
            </a:r>
            <a:r>
              <a:rPr lang="en-US" altLang="zh-CN" sz="2000" b="1" dirty="0">
                <a:solidFill>
                  <a:srgbClr val="C00000"/>
                </a:solidFill>
                <a:latin typeface="Times New Roman" panose="02020603050405020304" pitchFamily="18" charset="0"/>
                <a:cs typeface="Times New Roman" panose="02020603050405020304" pitchFamily="18" charset="0"/>
              </a:rPr>
              <a:t>(query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endParaRPr lang="zh-CN" altLang="en-US" sz="20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查询隐私指与查询内容相关的敏感信息，查询内容包括用户爱好和需求等信息。</a:t>
            </a:r>
            <a:endParaRPr lang="zh-CN" altLang="en-US" sz="2000" dirty="0">
              <a:latin typeface="Times New Roman" panose="02020603050405020304" pitchFamily="18" charset="0"/>
              <a:cs typeface="Times New Roman" panose="02020603050405020304" pitchFamily="18" charset="0"/>
            </a:endParaRPr>
          </a:p>
        </p:txBody>
      </p:sp>
      <p:sp>
        <p:nvSpPr>
          <p:cNvPr id="6"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位置隐私泄露的威胁</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位置隐私保护的目标</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矩形 3"/>
          <p:cNvSpPr/>
          <p:nvPr/>
        </p:nvSpPr>
        <p:spPr>
          <a:xfrm>
            <a:off x="2419350" y="1474789"/>
            <a:ext cx="7353300" cy="523875"/>
          </a:xfrm>
          <a:prstGeom prst="rect">
            <a:avLst/>
          </a:prstGeom>
          <a:solidFill>
            <a:schemeClr val="accent6">
              <a:lumMod val="20000"/>
              <a:lumOff val="80000"/>
            </a:schemeClr>
          </a:solidFill>
        </p:spPr>
        <p:txBody>
          <a:bodyPr>
            <a:spAutoFit/>
          </a:bodyPr>
          <a:lstStyle/>
          <a:p>
            <a:pPr>
              <a:defRPr/>
            </a:pPr>
            <a:r>
              <a:rPr lang="en-US" altLang="zh-CN" sz="2800" b="1" dirty="0">
                <a:latin typeface="+mn-ea"/>
              </a:rPr>
              <a:t>〈</a:t>
            </a:r>
            <a:r>
              <a:rPr lang="zh-CN" altLang="en-US" sz="2800" b="1" dirty="0">
                <a:solidFill>
                  <a:srgbClr val="C00000"/>
                </a:solidFill>
                <a:latin typeface="+mn-ea"/>
              </a:rPr>
              <a:t>用户</a:t>
            </a:r>
            <a:r>
              <a:rPr lang="en-US" altLang="zh-CN" sz="2800" b="1" dirty="0">
                <a:solidFill>
                  <a:srgbClr val="C00000"/>
                </a:solidFill>
                <a:latin typeface="+mn-ea"/>
              </a:rPr>
              <a:t>ID</a:t>
            </a:r>
            <a:r>
              <a:rPr lang="zh-CN" altLang="en-US" sz="2800" b="1" dirty="0">
                <a:latin typeface="+mn-ea"/>
              </a:rPr>
              <a:t>，</a:t>
            </a:r>
            <a:r>
              <a:rPr lang="zh-CN" altLang="en-US" sz="2800" b="1" dirty="0">
                <a:solidFill>
                  <a:schemeClr val="accent6"/>
                </a:solidFill>
                <a:latin typeface="+mn-ea"/>
              </a:rPr>
              <a:t>位置信息</a:t>
            </a:r>
            <a:r>
              <a:rPr lang="zh-CN" altLang="en-US" sz="2800" b="1" dirty="0">
                <a:latin typeface="+mn-ea"/>
              </a:rPr>
              <a:t>，</a:t>
            </a:r>
            <a:r>
              <a:rPr lang="zh-CN" altLang="en-US" sz="2800" b="1" dirty="0">
                <a:solidFill>
                  <a:srgbClr val="00B050"/>
                </a:solidFill>
                <a:latin typeface="+mn-ea"/>
              </a:rPr>
              <a:t>时间信息</a:t>
            </a:r>
            <a:r>
              <a:rPr lang="zh-CN" altLang="en-US" sz="2800" b="1" dirty="0">
                <a:latin typeface="+mn-ea"/>
              </a:rPr>
              <a:t>，</a:t>
            </a:r>
            <a:r>
              <a:rPr lang="zh-CN" altLang="en-US" sz="2800" b="1" dirty="0">
                <a:solidFill>
                  <a:srgbClr val="7030A0"/>
                </a:solidFill>
                <a:latin typeface="+mn-ea"/>
              </a:rPr>
              <a:t>服务内容</a:t>
            </a:r>
            <a:r>
              <a:rPr lang="en-US" altLang="zh-CN" sz="2800" b="1" dirty="0">
                <a:latin typeface="+mn-ea"/>
              </a:rPr>
              <a:t>〉 </a:t>
            </a:r>
            <a:endParaRPr lang="en-US" altLang="zh-CN" sz="2800" b="1" dirty="0">
              <a:latin typeface="+mn-ea"/>
            </a:endParaRPr>
          </a:p>
        </p:txBody>
      </p:sp>
      <p:sp>
        <p:nvSpPr>
          <p:cNvPr id="5" name="内容占位符 2"/>
          <p:cNvSpPr>
            <a:spLocks noGrp="1"/>
          </p:cNvSpPr>
          <p:nvPr>
            <p:ph idx="1"/>
          </p:nvPr>
        </p:nvSpPr>
        <p:spPr>
          <a:xfrm>
            <a:off x="997527" y="2161309"/>
            <a:ext cx="10141528" cy="4301835"/>
          </a:xfrm>
        </p:spPr>
        <p:txBody>
          <a:bodyPr/>
          <a:lstStyle/>
          <a:p>
            <a:pPr algn="just">
              <a:lnSpc>
                <a:spcPct val="150000"/>
              </a:lnSpc>
              <a:defRPr/>
            </a:pPr>
            <a:r>
              <a:rPr lang="zh-CN" altLang="en-US" sz="2400" dirty="0">
                <a:solidFill>
                  <a:srgbClr val="C00000"/>
                </a:solidFill>
              </a:rPr>
              <a:t>用户 </a:t>
            </a:r>
            <a:r>
              <a:rPr lang="en-US" altLang="zh-CN" sz="2400" dirty="0">
                <a:solidFill>
                  <a:srgbClr val="C00000"/>
                </a:solidFill>
              </a:rPr>
              <a:t>ID </a:t>
            </a:r>
            <a:r>
              <a:rPr lang="zh-CN" altLang="en-US" sz="2400" dirty="0"/>
              <a:t>是指用户姓名、身份证号或其他能够唯一确定用户的属性组。 </a:t>
            </a:r>
            <a:endParaRPr lang="en-US" altLang="zh-CN" sz="2400" dirty="0"/>
          </a:p>
          <a:p>
            <a:pPr algn="just">
              <a:lnSpc>
                <a:spcPct val="150000"/>
              </a:lnSpc>
              <a:defRPr/>
            </a:pPr>
            <a:r>
              <a:rPr lang="zh-CN" altLang="en-US" sz="2400" dirty="0">
                <a:solidFill>
                  <a:schemeClr val="accent6"/>
                </a:solidFill>
              </a:rPr>
              <a:t>位置信息</a:t>
            </a:r>
            <a:r>
              <a:rPr lang="zh-CN" altLang="en-US" sz="2400" dirty="0"/>
              <a:t>指用户所处的位置坐标，通常不同应用对位置信息有不同精确度需求。 </a:t>
            </a:r>
            <a:endParaRPr lang="zh-CN" altLang="en-US" sz="2400" dirty="0"/>
          </a:p>
          <a:p>
            <a:pPr algn="just">
              <a:lnSpc>
                <a:spcPct val="150000"/>
              </a:lnSpc>
              <a:defRPr/>
            </a:pPr>
            <a:r>
              <a:rPr lang="zh-CN" altLang="en-US" sz="2400" dirty="0">
                <a:solidFill>
                  <a:srgbClr val="00B050"/>
                </a:solidFill>
              </a:rPr>
              <a:t>时间信息</a:t>
            </a:r>
            <a:r>
              <a:rPr lang="zh-CN" altLang="en-US" sz="2400" dirty="0"/>
              <a:t>是指用户处于某个位置时所对应的时刻或时间范围</a:t>
            </a:r>
            <a:endParaRPr lang="en-US" altLang="zh-CN" sz="2400" dirty="0"/>
          </a:p>
          <a:p>
            <a:pPr algn="just">
              <a:lnSpc>
                <a:spcPct val="150000"/>
              </a:lnSpc>
              <a:defRPr/>
            </a:pPr>
            <a:r>
              <a:rPr lang="zh-CN" altLang="en-US" sz="2400" dirty="0">
                <a:solidFill>
                  <a:srgbClr val="7030A0"/>
                </a:solidFill>
              </a:rPr>
              <a:t>服务内容</a:t>
            </a:r>
            <a:r>
              <a:rPr lang="zh-CN" altLang="en-US" sz="2400" dirty="0"/>
              <a:t>指用户查询的服务内容，包括查询附近餐厅、酒店、购物中心、医院和银行等。 </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noChangeArrowheads="1"/>
          </p:cNvSpPr>
          <p:nvPr>
            <p:ph type="title"/>
          </p:nvPr>
        </p:nvSpPr>
        <p:spPr>
          <a:xfrm>
            <a:off x="422564" y="30453"/>
            <a:ext cx="10515600" cy="771092"/>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威胁模型</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27650" name="image9.png" descr="devil 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0814" y="4292601"/>
            <a:ext cx="6683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1"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942975"/>
            <a:ext cx="5969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1539876"/>
            <a:ext cx="55451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9.png" descr="devil 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04289" y="27225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4" name="image9.png" descr="devil 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7889" y="50847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6" y="4279901"/>
            <a:ext cx="7270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1" y="5019676"/>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14" presetClass="entr" presetSubtype="1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randombar(horizontal)">
                                      <p:cBhvr>
                                        <p:cTn id="9" dur="500"/>
                                        <p:tgtEl>
                                          <p:spTgt spid="8"/>
                                        </p:tgtEl>
                                      </p:cBhvr>
                                    </p:animEffect>
                                  </p:childTnLst>
                                </p:cTn>
                              </p:par>
                              <p:par>
                                <p:cTn id="10" presetID="14" presetClass="entr" presetSubtype="1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a:xfrm>
            <a:off x="318655" y="73978"/>
            <a:ext cx="10515600" cy="72453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隐私保护系统架构</a:t>
            </a:r>
            <a:endParaRPr lang="zh-CN" altLang="en-US" sz="3200" b="1" kern="0" dirty="0">
              <a:solidFill>
                <a:srgbClr val="003399"/>
              </a:solidFill>
              <a:latin typeface="黑体" panose="02010609060101010101" pitchFamily="49" charset="-122"/>
              <a:ea typeface="黑体" panose="02010609060101010101" pitchFamily="49" charset="-122"/>
            </a:endParaRPr>
          </a:p>
        </p:txBody>
      </p:sp>
      <p:pic>
        <p:nvPicPr>
          <p:cNvPr id="2867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5963" y="1196976"/>
            <a:ext cx="422910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956050"/>
            <a:ext cx="375443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p:cNvCxnSpPr/>
          <p:nvPr/>
        </p:nvCxnSpPr>
        <p:spPr bwMode="auto">
          <a:xfrm>
            <a:off x="1757363" y="3860800"/>
            <a:ext cx="8731250" cy="0"/>
          </a:xfrm>
          <a:prstGeom prst="line">
            <a:avLst/>
          </a:prstGeom>
          <a:solidFill>
            <a:schemeClr val="accent1"/>
          </a:solidFill>
          <a:ln w="9525" cap="flat" cmpd="sng" algn="ctr">
            <a:solidFill>
              <a:schemeClr val="tx1"/>
            </a:solidFill>
            <a:prstDash val="lgDash"/>
            <a:round/>
            <a:headEnd type="none" w="med" len="med"/>
            <a:tailEnd type="none" w="med" len="med"/>
          </a:ln>
          <a:effectLst>
            <a:outerShdw dist="17961" dir="2700000" algn="ctr" rotWithShape="0">
              <a:schemeClr val="tx1">
                <a:gamma/>
                <a:shade val="60000"/>
                <a:invGamma/>
              </a:schemeClr>
            </a:outerShdw>
          </a:effectLst>
        </p:spPr>
      </p:cxnSp>
      <p:sp>
        <p:nvSpPr>
          <p:cNvPr id="9" name="矩形 8"/>
          <p:cNvSpPr/>
          <p:nvPr/>
        </p:nvSpPr>
        <p:spPr>
          <a:xfrm>
            <a:off x="6311900" y="1392238"/>
            <a:ext cx="5003800"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依赖可信第三方</a:t>
            </a:r>
            <a:r>
              <a:rPr lang="en-US" altLang="zh-CN" sz="2000" b="1" dirty="0">
                <a:solidFill>
                  <a:srgbClr val="C00000"/>
                </a:solidFill>
                <a:latin typeface="+mn-ea"/>
              </a:rPr>
              <a:t>(TTP)</a:t>
            </a:r>
            <a:r>
              <a:rPr lang="zh-CN" altLang="en-US" sz="2000" b="1" dirty="0">
                <a:solidFill>
                  <a:srgbClr val="C00000"/>
                </a:solidFill>
                <a:latin typeface="+mn-ea"/>
              </a:rPr>
              <a:t>的系统构架</a:t>
            </a:r>
            <a:endParaRPr lang="en-US" altLang="zh-CN" sz="2000" b="1" dirty="0">
              <a:solidFill>
                <a:srgbClr val="C0000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优点：</a:t>
            </a:r>
            <a:r>
              <a:rPr lang="en-US" altLang="zh-CN" sz="2000" dirty="0">
                <a:latin typeface="+mn-ea"/>
              </a:rPr>
              <a:t>TTP</a:t>
            </a:r>
            <a:r>
              <a:rPr lang="zh-CN" altLang="en-US" sz="2000" dirty="0">
                <a:latin typeface="+mn-ea"/>
              </a:rPr>
              <a:t>能够获取海量用户的位置信息，并且辅助用户过滤服务数据</a:t>
            </a:r>
            <a:endParaRPr lang="en-US" altLang="zh-CN" sz="2000" dirty="0">
              <a:solidFill>
                <a:srgbClr val="0070C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缺点：</a:t>
            </a:r>
            <a:r>
              <a:rPr lang="en-US" altLang="zh-CN" sz="2000" dirty="0">
                <a:latin typeface="+mn-ea"/>
              </a:rPr>
              <a:t>TTP</a:t>
            </a:r>
            <a:r>
              <a:rPr lang="zh-CN" altLang="en-US" sz="2000" dirty="0">
                <a:latin typeface="+mn-ea"/>
              </a:rPr>
              <a:t>可能成为攻击者的目标，在实际中它的可信性难以保障 </a:t>
            </a:r>
            <a:endParaRPr lang="zh-CN" altLang="en-US" sz="2000" dirty="0">
              <a:latin typeface="+mn-ea"/>
            </a:endParaRPr>
          </a:p>
        </p:txBody>
      </p:sp>
      <p:sp>
        <p:nvSpPr>
          <p:cNvPr id="11" name="矩形 10"/>
          <p:cNvSpPr/>
          <p:nvPr/>
        </p:nvSpPr>
        <p:spPr>
          <a:xfrm>
            <a:off x="6311899" y="4259264"/>
            <a:ext cx="5003799"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不依赖可信第三方的系统构架</a:t>
            </a:r>
            <a:endParaRPr lang="en-US" altLang="zh-CN" sz="2000" b="1" dirty="0">
              <a:solidFill>
                <a:srgbClr val="C0000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优点：</a:t>
            </a:r>
            <a:r>
              <a:rPr lang="zh-CN" altLang="en-US" sz="2000" dirty="0">
                <a:latin typeface="+mn-ea"/>
              </a:rPr>
              <a:t>简易性，用户根据其需求调整隐私保护粒度 </a:t>
            </a:r>
            <a:endParaRPr lang="en-US" altLang="zh-CN" sz="2000" dirty="0">
              <a:solidFill>
                <a:srgbClr val="0070C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缺点：</a:t>
            </a:r>
            <a:r>
              <a:rPr lang="zh-CN" altLang="en-US" sz="2000" dirty="0">
                <a:latin typeface="+mn-ea"/>
              </a:rPr>
              <a:t>保护机制受移动设备性能的限制，且无法获取全局用户位置信息。 </a:t>
            </a:r>
            <a:endParaRPr lang="zh-CN" altLang="en-US"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381000" y="121920"/>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攻击者模型</a:t>
            </a:r>
            <a:endParaRPr lang="zh-CN" altLang="en-US" sz="3200" b="1" kern="0" dirty="0">
              <a:solidFill>
                <a:srgbClr val="003399"/>
              </a:solidFill>
              <a:latin typeface="黑体" panose="02010609060101010101" pitchFamily="49" charset="-122"/>
              <a:ea typeface="黑体" panose="02010609060101010101" pitchFamily="49" charset="-122"/>
            </a:endParaRPr>
          </a:p>
        </p:txBody>
      </p:sp>
      <p:sp>
        <p:nvSpPr>
          <p:cNvPr id="4" name="Rectangle 6"/>
          <p:cNvSpPr txBox="1">
            <a:spLocks noGrp="1" noChangeArrowheads="1"/>
          </p:cNvSpPr>
          <p:nvPr/>
        </p:nvSpPr>
        <p:spPr bwMode="auto">
          <a:xfrm>
            <a:off x="7967664" y="6400800"/>
            <a:ext cx="2700337" cy="457200"/>
          </a:xfrm>
          <a:prstGeom prst="rect">
            <a:avLst/>
          </a:prstGeom>
          <a:noFill/>
          <a:ln w="9525">
            <a:noFill/>
            <a:miter lim="800000"/>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fld>
            <a:endParaRPr lang="en-US" altLang="zh-CN" sz="1400" b="1">
              <a:solidFill>
                <a:srgbClr val="FF3300"/>
              </a:solidFill>
              <a:effectLst>
                <a:outerShdw blurRad="38100" dist="38100" dir="2700000" algn="tl">
                  <a:srgbClr val="C0C0C0"/>
                </a:outerShdw>
              </a:effectLst>
            </a:endParaRPr>
          </a:p>
        </p:txBody>
      </p:sp>
      <p:sp>
        <p:nvSpPr>
          <p:cNvPr id="6" name="矩形 5"/>
          <p:cNvSpPr/>
          <p:nvPr/>
        </p:nvSpPr>
        <p:spPr>
          <a:xfrm>
            <a:off x="381000" y="1064777"/>
            <a:ext cx="11149013" cy="3731214"/>
          </a:xfrm>
          <a:prstGeom prst="rect">
            <a:avLst/>
          </a:prstGeom>
        </p:spPr>
        <p:txBody>
          <a:bodyPr wrap="square">
            <a:spAutoFit/>
          </a:bodyPr>
          <a:lstStyle/>
          <a:p>
            <a:pPr algn="just">
              <a:lnSpc>
                <a:spcPct val="150000"/>
              </a:lnSpc>
            </a:pPr>
            <a:r>
              <a:rPr lang="zh-CN" altLang="en-US" sz="2000" dirty="0">
                <a:latin typeface="+mn-ea"/>
              </a:rPr>
              <a:t>从</a:t>
            </a:r>
            <a:r>
              <a:rPr lang="zh-CN" altLang="en-US" sz="2000" dirty="0">
                <a:highlight>
                  <a:srgbClr val="FFFF00"/>
                </a:highlight>
                <a:latin typeface="+mn-ea"/>
              </a:rPr>
              <a:t>时间维度</a:t>
            </a:r>
            <a:r>
              <a:rPr lang="zh-CN" altLang="en-US" sz="2000" dirty="0">
                <a:latin typeface="+mn-ea"/>
              </a:rPr>
              <a:t>上，攻击者模型可分为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攻击者能</a:t>
            </a:r>
            <a:r>
              <a:rPr lang="zh-CN" altLang="en-US" sz="2000" dirty="0">
                <a:highlight>
                  <a:srgbClr val="FFFF00"/>
                </a:highlight>
                <a:latin typeface="+mn-ea"/>
              </a:rPr>
              <a:t>获取某一时刻用户的单次服务请求</a:t>
            </a:r>
            <a:r>
              <a:rPr lang="zh-CN" altLang="en-US" sz="2000" dirty="0">
                <a:latin typeface="+mn-ea"/>
              </a:rPr>
              <a:t>，称为</a:t>
            </a:r>
            <a:r>
              <a:rPr lang="zh-CN" altLang="en-US" sz="2000" b="1" dirty="0">
                <a:solidFill>
                  <a:srgbClr val="C00000"/>
                </a:solidFill>
                <a:latin typeface="+mn-ea"/>
              </a:rPr>
              <a:t>单点攻击模型</a:t>
            </a:r>
            <a:r>
              <a:rPr lang="en-US" altLang="zh-CN" sz="2000" dirty="0">
                <a:latin typeface="+mn-ea"/>
              </a:rPr>
              <a:t>;</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攻击者可获得用户</a:t>
            </a:r>
            <a:r>
              <a:rPr lang="zh-CN" altLang="en-US" sz="2000" dirty="0">
                <a:highlight>
                  <a:srgbClr val="FFFF00"/>
                </a:highlight>
                <a:latin typeface="+mn-ea"/>
              </a:rPr>
              <a:t>在一段时间内的服务请求</a:t>
            </a:r>
            <a:r>
              <a:rPr lang="zh-CN" altLang="en-US" sz="2000" dirty="0">
                <a:latin typeface="+mn-ea"/>
              </a:rPr>
              <a:t>，甚至是整个运动过程中所有服务请求，称为</a:t>
            </a:r>
            <a:r>
              <a:rPr lang="zh-CN" altLang="en-US" sz="2000" b="1" dirty="0">
                <a:solidFill>
                  <a:srgbClr val="C00000"/>
                </a:solidFill>
                <a:latin typeface="+mn-ea"/>
              </a:rPr>
              <a:t>多点攻击模型</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从</a:t>
            </a:r>
            <a:r>
              <a:rPr lang="zh-CN" altLang="en-US" sz="2000" dirty="0">
                <a:highlight>
                  <a:srgbClr val="FFFF00"/>
                </a:highlight>
                <a:latin typeface="+mn-ea"/>
              </a:rPr>
              <a:t>背景知识维度</a:t>
            </a:r>
            <a:r>
              <a:rPr lang="zh-CN" altLang="en-US" sz="2000" dirty="0">
                <a:latin typeface="+mn-ea"/>
              </a:rPr>
              <a:t>上，攻击者模型也分为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模型不考虑或假设攻击者不掌握任何背景知识</a:t>
            </a:r>
            <a:r>
              <a:rPr lang="en-US" altLang="zh-CN" sz="2000" dirty="0">
                <a:latin typeface="+mn-ea"/>
              </a:rPr>
              <a:t>(</a:t>
            </a:r>
            <a:r>
              <a:rPr lang="zh-CN" altLang="en-US" sz="2000" dirty="0">
                <a:latin typeface="+mn-ea"/>
              </a:rPr>
              <a:t>电话簿、统计数据 等</a:t>
            </a:r>
            <a:r>
              <a:rPr lang="en-US" altLang="zh-CN" sz="2000" dirty="0">
                <a:latin typeface="+mn-ea"/>
              </a:rPr>
              <a:t>)</a:t>
            </a:r>
            <a:r>
              <a:rPr lang="zh-CN" altLang="en-US" sz="2000" dirty="0">
                <a:latin typeface="+mn-ea"/>
              </a:rPr>
              <a:t>，只依靠单次或几次服务请求中的信息推断用户的隐私信息，称为</a:t>
            </a:r>
            <a:r>
              <a:rPr lang="zh-CN" altLang="en-US" sz="2000" b="1" dirty="0">
                <a:solidFill>
                  <a:srgbClr val="C00000"/>
                </a:solidFill>
                <a:latin typeface="+mn-ea"/>
              </a:rPr>
              <a:t>无背景知识模型</a:t>
            </a:r>
            <a:r>
              <a:rPr lang="en-US" altLang="zh-CN" sz="2000" dirty="0">
                <a:latin typeface="+mn-ea"/>
              </a:rPr>
              <a:t>;</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攻击者长期收集和利用各类相关的背景知识，称为</a:t>
            </a:r>
            <a:r>
              <a:rPr lang="zh-CN" altLang="en-US" sz="2000" b="1" dirty="0">
                <a:solidFill>
                  <a:srgbClr val="C00000"/>
                </a:solidFill>
                <a:latin typeface="+mn-ea"/>
              </a:rPr>
              <a:t>背景知识模型</a:t>
            </a:r>
            <a:r>
              <a:rPr lang="zh-CN" altLang="en-US" sz="2000" dirty="0">
                <a:latin typeface="+mn-ea"/>
              </a:rPr>
              <a:t>。 </a:t>
            </a:r>
            <a:endParaRPr lang="zh-CN" altLang="en-US"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p="http://schemas.openxmlformats.org/presentationml/2006/main">
  <p:tag name="commondata" val="eyJoZGlkIjoiOTljM2M0YzM2YTY0NTJmOGVkMTY0ZTBkZGUwYTYwM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2019.9.8班会</Template>
  <TotalTime>0</TotalTime>
  <Words>22231</Words>
  <Application>WPS 演示</Application>
  <PresentationFormat>宽屏</PresentationFormat>
  <Paragraphs>1819</Paragraphs>
  <Slides>111</Slides>
  <Notes>90</Notes>
  <HiddenSlides>0</HiddenSlides>
  <MMClips>0</MMClips>
  <ScaleCrop>false</ScaleCrop>
  <HeadingPairs>
    <vt:vector size="8" baseType="variant">
      <vt:variant>
        <vt:lpstr>已用的字体</vt:lpstr>
      </vt:variant>
      <vt:variant>
        <vt:i4>33</vt:i4>
      </vt:variant>
      <vt:variant>
        <vt:lpstr>主题</vt:lpstr>
      </vt:variant>
      <vt:variant>
        <vt:i4>1</vt:i4>
      </vt:variant>
      <vt:variant>
        <vt:lpstr>嵌入 OLE 服务器</vt:lpstr>
      </vt:variant>
      <vt:variant>
        <vt:i4>3</vt:i4>
      </vt:variant>
      <vt:variant>
        <vt:lpstr>幻灯片标题</vt:lpstr>
      </vt:variant>
      <vt:variant>
        <vt:i4>111</vt:i4>
      </vt:variant>
    </vt:vector>
  </HeadingPairs>
  <TitlesOfParts>
    <vt:vector size="148" baseType="lpstr">
      <vt:lpstr>Arial</vt:lpstr>
      <vt:lpstr>宋体</vt:lpstr>
      <vt:lpstr>Wingdings</vt:lpstr>
      <vt:lpstr>Garamond</vt:lpstr>
      <vt:lpstr>隶书</vt:lpstr>
      <vt:lpstr>Calibri</vt:lpstr>
      <vt:lpstr>黑体</vt:lpstr>
      <vt:lpstr>华文中宋</vt:lpstr>
      <vt:lpstr>Franklin Gothic Book</vt:lpstr>
      <vt:lpstr>微软雅黑</vt:lpstr>
      <vt:lpstr>Times New Roman</vt:lpstr>
      <vt:lpstr>Arial Black</vt:lpstr>
      <vt:lpstr>楷体_GB2312</vt:lpstr>
      <vt:lpstr>新宋体</vt:lpstr>
      <vt:lpstr>幼圆</vt:lpstr>
      <vt:lpstr>Franklin Gothic Medium</vt:lpstr>
      <vt:lpstr>Arial Unicode MS</vt:lpstr>
      <vt:lpstr>Tahoma</vt:lpstr>
      <vt:lpstr>Verdana</vt:lpstr>
      <vt:lpstr>Monotype Sorts</vt:lpstr>
      <vt:lpstr>Wingdings</vt:lpstr>
      <vt:lpstr>Arial</vt:lpstr>
      <vt:lpstr>system-ui</vt:lpstr>
      <vt:lpstr>Segoe Print</vt:lpstr>
      <vt:lpstr>PingFang SC</vt:lpstr>
      <vt:lpstr>SSJ-PK748200000a3-Identity-H</vt:lpstr>
      <vt:lpstr>-apple-system</vt:lpstr>
      <vt:lpstr>Cambria Math</vt:lpstr>
      <vt:lpstr>Cambria Math</vt:lpstr>
      <vt:lpstr>Brush Script MT</vt:lpstr>
      <vt:lpstr>FZSSJW--GB1-0</vt:lpstr>
      <vt:lpstr>等线</vt:lpstr>
      <vt:lpstr>Calibri</vt:lpstr>
      <vt:lpstr>Office 主题</vt:lpstr>
      <vt:lpstr>Visio.Drawing.11</vt:lpstr>
      <vt:lpstr>Equation.DSMT4</vt:lpstr>
      <vt:lpstr>Visio.Drawing.11</vt:lpstr>
      <vt:lpstr>PowerPoint 演示文稿</vt:lpstr>
      <vt:lpstr>信息内容安全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基于差分隐私的隐私度量方法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常用的隐私保护方法</vt:lpstr>
      <vt:lpstr>PowerPoint 演示文稿</vt:lpstr>
      <vt:lpstr>1.变换                  2.分治                       3.隐匿                  4.混淆</vt:lpstr>
      <vt:lpstr>变换</vt:lpstr>
      <vt:lpstr>分治</vt:lpstr>
      <vt:lpstr>隐匿</vt:lpstr>
      <vt:lpstr>混淆</vt:lpstr>
      <vt:lpstr>隐私保护策略的发展历程</vt:lpstr>
      <vt:lpstr>同态加密</vt:lpstr>
      <vt:lpstr>同态加密发展历史简介</vt:lpstr>
      <vt:lpstr>同态加密算法原理</vt:lpstr>
      <vt:lpstr>同态加密算法原理</vt:lpstr>
      <vt:lpstr>同态加密的相关定义</vt:lpstr>
      <vt:lpstr>同态加密的相关定义</vt:lpstr>
      <vt:lpstr>同态加密算法类型</vt:lpstr>
      <vt:lpstr>部分同态(PHE)加密</vt:lpstr>
      <vt:lpstr>类同态(SHE)加密</vt:lpstr>
      <vt:lpstr>全同态(FHE)加密</vt:lpstr>
      <vt:lpstr>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基于位置的服务</vt:lpstr>
      <vt:lpstr>基于位置的服务的应用场景</vt:lpstr>
      <vt:lpstr>基于位置的服务的应用场景</vt:lpstr>
      <vt:lpstr>位置隐私保护的分类</vt:lpstr>
      <vt:lpstr>位置隐私保护的研究背景</vt:lpstr>
      <vt:lpstr>位置隐私泄露的威胁</vt:lpstr>
      <vt:lpstr>位置隐私保护的目标</vt:lpstr>
      <vt:lpstr>威胁模型</vt:lpstr>
      <vt:lpstr>隐私保护系统架构</vt:lpstr>
      <vt:lpstr>攻击者模型</vt:lpstr>
      <vt:lpstr>无背景知识攻击模型</vt:lpstr>
      <vt:lpstr>有背景知识攻击模型</vt:lpstr>
      <vt:lpstr>多点攻击模型</vt:lpstr>
      <vt:lpstr>LBS隐私保护方法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Aurora</cp:lastModifiedBy>
  <cp:revision>1064</cp:revision>
  <dcterms:created xsi:type="dcterms:W3CDTF">2017-08-03T09:01:00Z</dcterms:created>
  <dcterms:modified xsi:type="dcterms:W3CDTF">2023-11-27T12:27:41Z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23D498B61492490F8B0F29DD935DD6BB_12</vt:lpwstr>
  </property>
</Properties>
</file>